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1.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2.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3.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4.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5.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FFFFF"/>
  <w:body>
    <w:p w14:paraId="00000001" w14:textId="2FBD717A" w:rsidR="00086B21" w:rsidRPr="00A23381" w:rsidRDefault="00F102B0">
      <w:pPr>
        <w:pBdr>
          <w:top w:val="nil"/>
          <w:left w:val="nil"/>
          <w:bottom w:val="nil"/>
          <w:right w:val="nil"/>
          <w:between w:val="nil"/>
        </w:pBdr>
        <w:spacing w:after="140"/>
        <w:jc w:val="center"/>
        <w:rPr>
          <w:rFonts w:ascii="Verdana" w:hAnsi="Verdana"/>
          <w:b/>
          <w:bCs/>
          <w:color w:val="000000"/>
          <w:sz w:val="60"/>
          <w:szCs w:val="60"/>
          <w:lang w:val="en-GB"/>
        </w:rPr>
      </w:pPr>
      <w:r w:rsidRPr="00A23381">
        <w:rPr>
          <w:rFonts w:ascii="Verdana" w:hAnsi="Verdana"/>
          <w:b/>
          <w:bCs/>
          <w:sz w:val="60"/>
          <w:szCs w:val="60"/>
          <w:lang w:val="en-GB"/>
        </w:rPr>
        <w:t>Sustainability Report</w:t>
      </w:r>
      <w:r w:rsidR="009A7BEC" w:rsidRPr="00A23381">
        <w:rPr>
          <w:rFonts w:ascii="Verdana" w:hAnsi="Verdana"/>
          <w:b/>
          <w:bCs/>
          <w:color w:val="000000"/>
          <w:sz w:val="60"/>
          <w:szCs w:val="60"/>
          <w:lang w:val="en-GB"/>
        </w:rPr>
        <w:t xml:space="preserve"> </w:t>
      </w:r>
    </w:p>
    <w:p w14:paraId="00000002" w14:textId="1E5FBD71" w:rsidR="00086B21" w:rsidRPr="00A23381" w:rsidRDefault="009A7BEC">
      <w:pPr>
        <w:pBdr>
          <w:top w:val="nil"/>
          <w:left w:val="nil"/>
          <w:bottom w:val="nil"/>
          <w:right w:val="nil"/>
          <w:between w:val="nil"/>
        </w:pBdr>
        <w:spacing w:after="140"/>
        <w:jc w:val="center"/>
        <w:rPr>
          <w:rFonts w:ascii="Verdana" w:hAnsi="Verdana"/>
          <w:b/>
          <w:bCs/>
          <w:color w:val="000000"/>
          <w:sz w:val="60"/>
          <w:szCs w:val="60"/>
          <w:lang w:val="en-GB"/>
        </w:rPr>
      </w:pPr>
      <w:r w:rsidRPr="00A23381">
        <w:rPr>
          <w:rFonts w:ascii="Verdana" w:hAnsi="Verdana"/>
          <w:b/>
          <w:bCs/>
          <w:color w:val="000000"/>
          <w:sz w:val="60"/>
          <w:szCs w:val="60"/>
          <w:lang w:val="en-GB"/>
        </w:rPr>
        <w:t xml:space="preserve">2025 </w:t>
      </w:r>
    </w:p>
    <w:p w14:paraId="22484349" w14:textId="77777777" w:rsidR="00DC5322" w:rsidRPr="00A23381" w:rsidRDefault="00DC5322">
      <w:pPr>
        <w:pBdr>
          <w:top w:val="nil"/>
          <w:left w:val="nil"/>
          <w:bottom w:val="nil"/>
          <w:right w:val="nil"/>
          <w:between w:val="nil"/>
        </w:pBdr>
        <w:spacing w:after="140"/>
        <w:jc w:val="center"/>
        <w:rPr>
          <w:rFonts w:ascii="Verdana" w:hAnsi="Verdana"/>
          <w:b/>
          <w:bCs/>
          <w:color w:val="000000"/>
          <w:sz w:val="60"/>
          <w:szCs w:val="60"/>
          <w:lang w:val="en-GB"/>
        </w:rPr>
      </w:pPr>
    </w:p>
    <w:p w14:paraId="08CF47D4" w14:textId="77777777" w:rsidR="00DC5322" w:rsidRPr="00A23381" w:rsidRDefault="00DC5322" w:rsidP="00DC5322">
      <w:pPr>
        <w:pBdr>
          <w:top w:val="nil"/>
          <w:left w:val="nil"/>
          <w:bottom w:val="nil"/>
          <w:right w:val="nil"/>
          <w:between w:val="nil"/>
        </w:pBdr>
        <w:spacing w:after="140"/>
        <w:jc w:val="center"/>
        <w:rPr>
          <w:rFonts w:ascii="Verdana" w:hAnsi="Verdana"/>
          <w:b/>
          <w:bCs/>
          <w:color w:val="000000"/>
          <w:sz w:val="60"/>
          <w:szCs w:val="60"/>
          <w:lang w:val="en-GB"/>
        </w:rPr>
      </w:pPr>
      <w:r w:rsidRPr="00A23381">
        <w:rPr>
          <w:rFonts w:ascii="Verdana" w:hAnsi="Verdana"/>
          <w:b/>
          <w:bCs/>
          <w:color w:val="000000"/>
          <w:sz w:val="60"/>
          <w:szCs w:val="60"/>
          <w:lang w:val="en-GB"/>
        </w:rPr>
        <w:t>Thermocast S.p.A.</w:t>
      </w:r>
    </w:p>
    <w:p w14:paraId="00000007" w14:textId="565D053F" w:rsidR="00086B21" w:rsidRPr="00A23381" w:rsidRDefault="00086B21">
      <w:pPr>
        <w:pBdr>
          <w:top w:val="nil"/>
          <w:left w:val="nil"/>
          <w:bottom w:val="nil"/>
          <w:right w:val="nil"/>
          <w:between w:val="nil"/>
        </w:pBdr>
        <w:spacing w:after="140" w:line="240" w:lineRule="auto"/>
        <w:jc w:val="center"/>
        <w:rPr>
          <w:color w:val="000000"/>
          <w:lang w:val="en-GB"/>
        </w:rPr>
      </w:pPr>
    </w:p>
    <w:p w14:paraId="1AE06AA3" w14:textId="43D7DE2A" w:rsidR="00F31B6B" w:rsidRPr="00A23381" w:rsidRDefault="00DC5322">
      <w:pPr>
        <w:pBdr>
          <w:top w:val="nil"/>
          <w:left w:val="nil"/>
          <w:bottom w:val="nil"/>
          <w:right w:val="nil"/>
          <w:between w:val="nil"/>
        </w:pBdr>
        <w:spacing w:after="140" w:line="240" w:lineRule="auto"/>
        <w:jc w:val="center"/>
        <w:rPr>
          <w:color w:val="000000"/>
          <w:lang w:val="en-GB"/>
        </w:rPr>
      </w:pPr>
      <w:r>
        <w:rPr>
          <w:noProof/>
          <w:color w:val="000000"/>
        </w:rPr>
        <w:drawing>
          <wp:anchor distT="0" distB="0" distL="114300" distR="114300" simplePos="0" relativeHeight="251658277" behindDoc="0" locked="0" layoutInCell="1" allowOverlap="1" wp14:anchorId="231CADE3" wp14:editId="567FFCC9">
            <wp:simplePos x="0" y="0"/>
            <wp:positionH relativeFrom="margin">
              <wp:align>right</wp:align>
            </wp:positionH>
            <wp:positionV relativeFrom="paragraph">
              <wp:posOffset>13970</wp:posOffset>
            </wp:positionV>
            <wp:extent cx="6114415" cy="3585756"/>
            <wp:effectExtent l="0" t="0" r="635" b="0"/>
            <wp:wrapNone/>
            <wp:docPr id="1209514285" name="Immagin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114415" cy="3585756"/>
                    </a:xfrm>
                    <a:prstGeom prst="rect">
                      <a:avLst/>
                    </a:prstGeom>
                    <a:noFill/>
                  </pic:spPr>
                </pic:pic>
              </a:graphicData>
            </a:graphic>
            <wp14:sizeRelH relativeFrom="margin">
              <wp14:pctWidth>0</wp14:pctWidth>
            </wp14:sizeRelH>
            <wp14:sizeRelV relativeFrom="margin">
              <wp14:pctHeight>0</wp14:pctHeight>
            </wp14:sizeRelV>
          </wp:anchor>
        </w:drawing>
      </w:r>
    </w:p>
    <w:p w14:paraId="17C50895" w14:textId="266BEE81" w:rsidR="00F31B6B" w:rsidRPr="00A23381" w:rsidRDefault="00F31B6B">
      <w:pPr>
        <w:pBdr>
          <w:top w:val="nil"/>
          <w:left w:val="nil"/>
          <w:bottom w:val="nil"/>
          <w:right w:val="nil"/>
          <w:between w:val="nil"/>
        </w:pBdr>
        <w:spacing w:after="140" w:line="240" w:lineRule="auto"/>
        <w:jc w:val="center"/>
        <w:rPr>
          <w:color w:val="000000"/>
          <w:lang w:val="en-GB"/>
        </w:rPr>
      </w:pPr>
    </w:p>
    <w:p w14:paraId="426BE004" w14:textId="5CBC6E14" w:rsidR="00F31B6B" w:rsidRPr="00A23381" w:rsidRDefault="00F31B6B">
      <w:pPr>
        <w:pBdr>
          <w:top w:val="nil"/>
          <w:left w:val="nil"/>
          <w:bottom w:val="nil"/>
          <w:right w:val="nil"/>
          <w:between w:val="nil"/>
        </w:pBdr>
        <w:spacing w:after="140" w:line="240" w:lineRule="auto"/>
        <w:jc w:val="center"/>
        <w:rPr>
          <w:color w:val="000000"/>
          <w:lang w:val="en-GB"/>
        </w:rPr>
      </w:pPr>
    </w:p>
    <w:p w14:paraId="58453FBF" w14:textId="77777777" w:rsidR="00F31B6B" w:rsidRPr="00A23381" w:rsidRDefault="00F31B6B">
      <w:pPr>
        <w:pBdr>
          <w:top w:val="nil"/>
          <w:left w:val="nil"/>
          <w:bottom w:val="nil"/>
          <w:right w:val="nil"/>
          <w:between w:val="nil"/>
        </w:pBdr>
        <w:spacing w:after="140" w:line="240" w:lineRule="auto"/>
        <w:jc w:val="center"/>
        <w:rPr>
          <w:color w:val="000000"/>
          <w:lang w:val="en-GB"/>
        </w:rPr>
      </w:pPr>
    </w:p>
    <w:p w14:paraId="10DE24A8" w14:textId="77777777" w:rsidR="00F31B6B" w:rsidRPr="00A23381" w:rsidRDefault="00F31B6B">
      <w:pPr>
        <w:pBdr>
          <w:top w:val="nil"/>
          <w:left w:val="nil"/>
          <w:bottom w:val="nil"/>
          <w:right w:val="nil"/>
          <w:between w:val="nil"/>
        </w:pBdr>
        <w:spacing w:after="140" w:line="240" w:lineRule="auto"/>
        <w:jc w:val="center"/>
        <w:rPr>
          <w:color w:val="000000"/>
          <w:lang w:val="en-GB"/>
        </w:rPr>
      </w:pPr>
    </w:p>
    <w:p w14:paraId="35A1C88D" w14:textId="77777777" w:rsidR="00F31B6B" w:rsidRPr="00A23381" w:rsidRDefault="00F31B6B">
      <w:pPr>
        <w:pBdr>
          <w:top w:val="nil"/>
          <w:left w:val="nil"/>
          <w:bottom w:val="nil"/>
          <w:right w:val="nil"/>
          <w:between w:val="nil"/>
        </w:pBdr>
        <w:spacing w:after="140" w:line="240" w:lineRule="auto"/>
        <w:jc w:val="center"/>
        <w:rPr>
          <w:color w:val="000000"/>
          <w:lang w:val="en-GB"/>
        </w:rPr>
      </w:pPr>
    </w:p>
    <w:p w14:paraId="434F5167" w14:textId="77777777" w:rsidR="00F31B6B" w:rsidRPr="00A23381" w:rsidRDefault="00F31B6B">
      <w:pPr>
        <w:pBdr>
          <w:top w:val="nil"/>
          <w:left w:val="nil"/>
          <w:bottom w:val="nil"/>
          <w:right w:val="nil"/>
          <w:between w:val="nil"/>
        </w:pBdr>
        <w:spacing w:after="140" w:line="240" w:lineRule="auto"/>
        <w:jc w:val="center"/>
        <w:rPr>
          <w:color w:val="000000"/>
          <w:lang w:val="en-GB"/>
        </w:rPr>
      </w:pPr>
    </w:p>
    <w:p w14:paraId="00000008" w14:textId="77777777" w:rsidR="00086B21" w:rsidRPr="00A23381" w:rsidRDefault="00086B21">
      <w:pPr>
        <w:keepNext/>
        <w:keepLines/>
        <w:pBdr>
          <w:top w:val="nil"/>
          <w:left w:val="nil"/>
          <w:bottom w:val="nil"/>
          <w:right w:val="nil"/>
          <w:between w:val="nil"/>
        </w:pBdr>
        <w:spacing w:before="240" w:line="259" w:lineRule="auto"/>
        <w:rPr>
          <w:b/>
          <w:bCs/>
          <w:color w:val="117A02"/>
          <w:lang w:val="en-GB"/>
        </w:rPr>
      </w:pPr>
    </w:p>
    <w:p w14:paraId="00000017" w14:textId="46A6FAF9" w:rsidR="00086B21" w:rsidRPr="00A23381" w:rsidRDefault="00086B21">
      <w:pPr>
        <w:rPr>
          <w:lang w:val="en-GB"/>
        </w:rPr>
      </w:pPr>
    </w:p>
    <w:p w14:paraId="00000018" w14:textId="77777777" w:rsidR="00086B21" w:rsidRPr="00A23381" w:rsidRDefault="009A7BEC">
      <w:pPr>
        <w:rPr>
          <w:b/>
          <w:bCs/>
          <w:lang w:val="en-GB"/>
        </w:rPr>
      </w:pPr>
      <w:r w:rsidRPr="00A23381">
        <w:rPr>
          <w:lang w:val="en-GB"/>
        </w:rPr>
        <w:br w:type="page"/>
      </w:r>
    </w:p>
    <w:bookmarkStart w:id="0" w:name="_heading=h.oc9dnzwetth5" w:colFirst="0" w:colLast="0" w:displacedByCustomXml="next"/>
    <w:bookmarkEnd w:id="0" w:displacedByCustomXml="next"/>
    <w:sdt>
      <w:sdtPr>
        <w:rPr>
          <w:rFonts w:asciiTheme="minorHAnsi" w:eastAsiaTheme="minorHAnsi" w:hAnsiTheme="minorHAnsi" w:cstheme="minorBidi"/>
          <w:color w:val="auto"/>
          <w:kern w:val="2"/>
          <w:sz w:val="20"/>
          <w:szCs w:val="20"/>
          <w:lang w:eastAsia="en-US"/>
          <w14:ligatures w14:val="standardContextual"/>
        </w:rPr>
        <w:id w:val="1979638547"/>
        <w:docPartObj>
          <w:docPartGallery w:val="Table of Contents"/>
          <w:docPartUnique/>
        </w:docPartObj>
      </w:sdtPr>
      <w:sdtEndPr>
        <w:rPr>
          <w:rFonts w:ascii="Arial" w:hAnsi="Arial"/>
          <w:sz w:val="22"/>
          <w:szCs w:val="22"/>
        </w:rPr>
      </w:sdtEndPr>
      <w:sdtContent>
        <w:p w14:paraId="7AB580DC" w14:textId="61D6B41A" w:rsidR="00F8422E" w:rsidRPr="002A1BEE" w:rsidRDefault="00E33860" w:rsidP="00F8422E">
          <w:pPr>
            <w:pStyle w:val="Titolosommario"/>
            <w:contextualSpacing/>
            <w:rPr>
              <w:rFonts w:ascii="Verdana" w:hAnsi="Verdana"/>
              <w:b/>
              <w:bCs/>
              <w:color w:val="auto"/>
              <w:sz w:val="12"/>
              <w:szCs w:val="12"/>
            </w:rPr>
          </w:pPr>
          <w:r>
            <w:rPr>
              <w:rFonts w:ascii="Verdana" w:hAnsi="Verdana"/>
              <w:b/>
              <w:bCs/>
              <w:color w:val="auto"/>
              <w:sz w:val="12"/>
              <w:szCs w:val="12"/>
            </w:rPr>
            <w:t xml:space="preserve">Table of </w:t>
          </w:r>
          <w:proofErr w:type="spellStart"/>
          <w:r>
            <w:rPr>
              <w:rFonts w:ascii="Verdana" w:hAnsi="Verdana"/>
              <w:b/>
              <w:bCs/>
              <w:color w:val="auto"/>
              <w:sz w:val="12"/>
              <w:szCs w:val="12"/>
            </w:rPr>
            <w:t>contents</w:t>
          </w:r>
          <w:proofErr w:type="spellEnd"/>
        </w:p>
        <w:p w14:paraId="686433ED" w14:textId="722AEBE7" w:rsidR="00405157" w:rsidRDefault="00F8422E">
          <w:pPr>
            <w:pStyle w:val="Sommario1"/>
            <w:tabs>
              <w:tab w:val="right" w:leader="dot" w:pos="9628"/>
            </w:tabs>
            <w:rPr>
              <w:rFonts w:asciiTheme="minorHAnsi" w:eastAsiaTheme="minorEastAsia" w:hAnsiTheme="minorHAnsi"/>
              <w:noProof/>
              <w:sz w:val="24"/>
              <w:szCs w:val="24"/>
              <w:lang w:eastAsia="it-IT"/>
            </w:rPr>
          </w:pPr>
          <w:r w:rsidRPr="002A1BEE">
            <w:rPr>
              <w:rFonts w:ascii="Verdana" w:hAnsi="Verdana"/>
              <w:sz w:val="12"/>
              <w:szCs w:val="12"/>
            </w:rPr>
            <w:fldChar w:fldCharType="begin"/>
          </w:r>
          <w:r w:rsidRPr="002A1BEE">
            <w:rPr>
              <w:rFonts w:ascii="Verdana" w:hAnsi="Verdana"/>
              <w:sz w:val="12"/>
              <w:szCs w:val="12"/>
            </w:rPr>
            <w:instrText xml:space="preserve"> TOC \o "1-2" \h \z \u </w:instrText>
          </w:r>
          <w:r w:rsidRPr="002A1BEE">
            <w:rPr>
              <w:rFonts w:ascii="Verdana" w:hAnsi="Verdana"/>
              <w:sz w:val="12"/>
              <w:szCs w:val="12"/>
            </w:rPr>
            <w:fldChar w:fldCharType="separate"/>
          </w:r>
          <w:hyperlink w:anchor="_Toc237963594" w:history="1">
            <w:r w:rsidR="00405157" w:rsidRPr="001F6BC4">
              <w:rPr>
                <w:rStyle w:val="Collegamentoipertestuale"/>
                <w:rFonts w:ascii="Verdana" w:hAnsi="Verdana"/>
                <w:b/>
                <w:bCs/>
                <w:noProof/>
                <w:lang w:val="en-GB"/>
              </w:rPr>
              <w:t>1. Thermocast and ESG</w:t>
            </w:r>
            <w:r w:rsidR="00405157">
              <w:rPr>
                <w:noProof/>
                <w:webHidden/>
              </w:rPr>
              <w:tab/>
            </w:r>
            <w:r w:rsidR="00405157">
              <w:rPr>
                <w:noProof/>
                <w:webHidden/>
              </w:rPr>
              <w:fldChar w:fldCharType="begin"/>
            </w:r>
            <w:r w:rsidR="00405157">
              <w:rPr>
                <w:noProof/>
                <w:webHidden/>
              </w:rPr>
              <w:instrText xml:space="preserve"> PAGEREF _Toc237963594 \h </w:instrText>
            </w:r>
            <w:r w:rsidR="00405157">
              <w:rPr>
                <w:noProof/>
                <w:webHidden/>
              </w:rPr>
            </w:r>
            <w:r w:rsidR="00405157">
              <w:rPr>
                <w:noProof/>
                <w:webHidden/>
              </w:rPr>
              <w:fldChar w:fldCharType="separate"/>
            </w:r>
            <w:r w:rsidR="00405157">
              <w:rPr>
                <w:noProof/>
                <w:webHidden/>
              </w:rPr>
              <w:t>3</w:t>
            </w:r>
            <w:r w:rsidR="00405157">
              <w:rPr>
                <w:noProof/>
                <w:webHidden/>
              </w:rPr>
              <w:fldChar w:fldCharType="end"/>
            </w:r>
          </w:hyperlink>
        </w:p>
        <w:p w14:paraId="67290454" w14:textId="31CD44FF" w:rsidR="00405157" w:rsidRDefault="00405157">
          <w:pPr>
            <w:pStyle w:val="Sommario2"/>
            <w:tabs>
              <w:tab w:val="right" w:leader="dot" w:pos="9628"/>
            </w:tabs>
            <w:rPr>
              <w:rFonts w:eastAsiaTheme="minorEastAsia"/>
              <w:noProof/>
              <w:sz w:val="24"/>
              <w:szCs w:val="24"/>
              <w:lang w:eastAsia="it-IT"/>
            </w:rPr>
          </w:pPr>
          <w:hyperlink w:anchor="_Toc237963595" w:history="1">
            <w:r w:rsidRPr="001F6BC4">
              <w:rPr>
                <w:rStyle w:val="Collegamentoipertestuale"/>
                <w:rFonts w:ascii="Verdana" w:eastAsia="Yu Gothic Light" w:hAnsi="Verdana" w:cs="Times New Roman"/>
                <w:b/>
                <w:bCs/>
                <w:caps/>
                <w:noProof/>
                <w:lang w:val="en-GB"/>
              </w:rPr>
              <w:t>1.1 G</w:t>
            </w:r>
            <w:r w:rsidRPr="001F6BC4">
              <w:rPr>
                <w:rStyle w:val="Collegamentoipertestuale"/>
                <w:rFonts w:ascii="Verdana" w:eastAsia="Yu Gothic Light" w:hAnsi="Verdana" w:cs="Times New Roman"/>
                <w:b/>
                <w:bCs/>
                <w:noProof/>
                <w:lang w:val="en-GB"/>
              </w:rPr>
              <w:t>eneral Profile</w:t>
            </w:r>
            <w:r>
              <w:rPr>
                <w:noProof/>
                <w:webHidden/>
              </w:rPr>
              <w:tab/>
            </w:r>
            <w:r>
              <w:rPr>
                <w:noProof/>
                <w:webHidden/>
              </w:rPr>
              <w:fldChar w:fldCharType="begin"/>
            </w:r>
            <w:r>
              <w:rPr>
                <w:noProof/>
                <w:webHidden/>
              </w:rPr>
              <w:instrText xml:space="preserve"> PAGEREF _Toc237963595 \h </w:instrText>
            </w:r>
            <w:r>
              <w:rPr>
                <w:noProof/>
                <w:webHidden/>
              </w:rPr>
            </w:r>
            <w:r>
              <w:rPr>
                <w:noProof/>
                <w:webHidden/>
              </w:rPr>
              <w:fldChar w:fldCharType="separate"/>
            </w:r>
            <w:r>
              <w:rPr>
                <w:noProof/>
                <w:webHidden/>
              </w:rPr>
              <w:t>3</w:t>
            </w:r>
            <w:r>
              <w:rPr>
                <w:noProof/>
                <w:webHidden/>
              </w:rPr>
              <w:fldChar w:fldCharType="end"/>
            </w:r>
          </w:hyperlink>
        </w:p>
        <w:p w14:paraId="2B9806AC" w14:textId="71CF14F9" w:rsidR="00405157" w:rsidRDefault="00405157">
          <w:pPr>
            <w:pStyle w:val="Sommario2"/>
            <w:tabs>
              <w:tab w:val="right" w:leader="dot" w:pos="9628"/>
            </w:tabs>
            <w:rPr>
              <w:rFonts w:eastAsiaTheme="minorEastAsia"/>
              <w:noProof/>
              <w:sz w:val="24"/>
              <w:szCs w:val="24"/>
              <w:lang w:eastAsia="it-IT"/>
            </w:rPr>
          </w:pPr>
          <w:hyperlink w:anchor="_Toc237963596" w:history="1">
            <w:r w:rsidRPr="001F6BC4">
              <w:rPr>
                <w:rStyle w:val="Collegamentoipertestuale"/>
                <w:rFonts w:ascii="Verdana" w:eastAsia="Yu Gothic Light" w:hAnsi="Verdana" w:cs="Times New Roman"/>
                <w:b/>
                <w:bCs/>
                <w:caps/>
                <w:noProof/>
                <w:lang w:val="en-GB"/>
              </w:rPr>
              <w:t>1.2 G</w:t>
            </w:r>
            <w:r w:rsidRPr="001F6BC4">
              <w:rPr>
                <w:rStyle w:val="Collegamentoipertestuale"/>
                <w:rFonts w:ascii="Verdana" w:eastAsia="Yu Gothic Light" w:hAnsi="Verdana" w:cs="Times New Roman"/>
                <w:b/>
                <w:bCs/>
                <w:noProof/>
                <w:lang w:val="en-GB"/>
              </w:rPr>
              <w:t>overnance</w:t>
            </w:r>
            <w:r>
              <w:rPr>
                <w:noProof/>
                <w:webHidden/>
              </w:rPr>
              <w:tab/>
            </w:r>
            <w:r>
              <w:rPr>
                <w:noProof/>
                <w:webHidden/>
              </w:rPr>
              <w:fldChar w:fldCharType="begin"/>
            </w:r>
            <w:r>
              <w:rPr>
                <w:noProof/>
                <w:webHidden/>
              </w:rPr>
              <w:instrText xml:space="preserve"> PAGEREF _Toc237963596 \h </w:instrText>
            </w:r>
            <w:r>
              <w:rPr>
                <w:noProof/>
                <w:webHidden/>
              </w:rPr>
            </w:r>
            <w:r>
              <w:rPr>
                <w:noProof/>
                <w:webHidden/>
              </w:rPr>
              <w:fldChar w:fldCharType="separate"/>
            </w:r>
            <w:r>
              <w:rPr>
                <w:noProof/>
                <w:webHidden/>
              </w:rPr>
              <w:t>7</w:t>
            </w:r>
            <w:r>
              <w:rPr>
                <w:noProof/>
                <w:webHidden/>
              </w:rPr>
              <w:fldChar w:fldCharType="end"/>
            </w:r>
          </w:hyperlink>
        </w:p>
        <w:p w14:paraId="0244CD81" w14:textId="1C71771C" w:rsidR="00405157" w:rsidRDefault="00405157">
          <w:pPr>
            <w:pStyle w:val="Sommario2"/>
            <w:tabs>
              <w:tab w:val="right" w:leader="dot" w:pos="9628"/>
            </w:tabs>
            <w:rPr>
              <w:rFonts w:eastAsiaTheme="minorEastAsia"/>
              <w:noProof/>
              <w:sz w:val="24"/>
              <w:szCs w:val="24"/>
              <w:lang w:eastAsia="it-IT"/>
            </w:rPr>
          </w:pPr>
          <w:hyperlink w:anchor="_Toc237963597" w:history="1">
            <w:r w:rsidRPr="001F6BC4">
              <w:rPr>
                <w:rStyle w:val="Collegamentoipertestuale"/>
                <w:rFonts w:ascii="Verdana" w:eastAsia="Yu Gothic Light" w:hAnsi="Verdana" w:cs="Times New Roman"/>
                <w:b/>
                <w:bCs/>
                <w:caps/>
                <w:noProof/>
              </w:rPr>
              <w:t xml:space="preserve">1.3 </w:t>
            </w:r>
            <w:r w:rsidRPr="001F6BC4">
              <w:rPr>
                <w:rStyle w:val="Collegamentoipertestuale"/>
                <w:rFonts w:ascii="Verdana" w:eastAsia="Yu Gothic Light" w:hAnsi="Verdana" w:cs="Times New Roman"/>
                <w:b/>
                <w:bCs/>
                <w:noProof/>
              </w:rPr>
              <w:t>Double Materiality</w:t>
            </w:r>
            <w:r>
              <w:rPr>
                <w:noProof/>
                <w:webHidden/>
              </w:rPr>
              <w:tab/>
            </w:r>
            <w:r>
              <w:rPr>
                <w:noProof/>
                <w:webHidden/>
              </w:rPr>
              <w:fldChar w:fldCharType="begin"/>
            </w:r>
            <w:r>
              <w:rPr>
                <w:noProof/>
                <w:webHidden/>
              </w:rPr>
              <w:instrText xml:space="preserve"> PAGEREF _Toc237963597 \h </w:instrText>
            </w:r>
            <w:r>
              <w:rPr>
                <w:noProof/>
                <w:webHidden/>
              </w:rPr>
            </w:r>
            <w:r>
              <w:rPr>
                <w:noProof/>
                <w:webHidden/>
              </w:rPr>
              <w:fldChar w:fldCharType="separate"/>
            </w:r>
            <w:r>
              <w:rPr>
                <w:noProof/>
                <w:webHidden/>
              </w:rPr>
              <w:t>9</w:t>
            </w:r>
            <w:r>
              <w:rPr>
                <w:noProof/>
                <w:webHidden/>
              </w:rPr>
              <w:fldChar w:fldCharType="end"/>
            </w:r>
          </w:hyperlink>
        </w:p>
        <w:p w14:paraId="248C7940" w14:textId="59A7BEE4" w:rsidR="00405157" w:rsidRDefault="00405157">
          <w:pPr>
            <w:pStyle w:val="Sommario2"/>
            <w:tabs>
              <w:tab w:val="right" w:leader="dot" w:pos="9628"/>
            </w:tabs>
            <w:rPr>
              <w:rFonts w:eastAsiaTheme="minorEastAsia"/>
              <w:noProof/>
              <w:sz w:val="24"/>
              <w:szCs w:val="24"/>
              <w:lang w:eastAsia="it-IT"/>
            </w:rPr>
          </w:pPr>
          <w:hyperlink w:anchor="_Toc237963598" w:history="1">
            <w:r w:rsidRPr="001F6BC4">
              <w:rPr>
                <w:rStyle w:val="Collegamentoipertestuale"/>
                <w:rFonts w:ascii="Verdana" w:eastAsia="Yu Gothic Light" w:hAnsi="Verdana" w:cs="Times New Roman"/>
                <w:b/>
                <w:bCs/>
                <w:caps/>
                <w:noProof/>
                <w:lang w:val="en-GB"/>
              </w:rPr>
              <w:t xml:space="preserve">1.4 </w:t>
            </w:r>
            <w:r w:rsidRPr="001F6BC4">
              <w:rPr>
                <w:rStyle w:val="Collegamentoipertestuale"/>
                <w:rFonts w:ascii="Verdana" w:eastAsia="Yu Gothic Light" w:hAnsi="Verdana" w:cs="Times New Roman"/>
                <w:b/>
                <w:bCs/>
                <w:noProof/>
                <w:lang w:val="en-GB"/>
              </w:rPr>
              <w:t>Vision and values</w:t>
            </w:r>
            <w:r>
              <w:rPr>
                <w:noProof/>
                <w:webHidden/>
              </w:rPr>
              <w:tab/>
            </w:r>
            <w:r>
              <w:rPr>
                <w:noProof/>
                <w:webHidden/>
              </w:rPr>
              <w:fldChar w:fldCharType="begin"/>
            </w:r>
            <w:r>
              <w:rPr>
                <w:noProof/>
                <w:webHidden/>
              </w:rPr>
              <w:instrText xml:space="preserve"> PAGEREF _Toc237963598 \h </w:instrText>
            </w:r>
            <w:r>
              <w:rPr>
                <w:noProof/>
                <w:webHidden/>
              </w:rPr>
            </w:r>
            <w:r>
              <w:rPr>
                <w:noProof/>
                <w:webHidden/>
              </w:rPr>
              <w:fldChar w:fldCharType="separate"/>
            </w:r>
            <w:r>
              <w:rPr>
                <w:noProof/>
                <w:webHidden/>
              </w:rPr>
              <w:t>10</w:t>
            </w:r>
            <w:r>
              <w:rPr>
                <w:noProof/>
                <w:webHidden/>
              </w:rPr>
              <w:fldChar w:fldCharType="end"/>
            </w:r>
          </w:hyperlink>
        </w:p>
        <w:p w14:paraId="3C14463F" w14:textId="77004EEF" w:rsidR="00405157" w:rsidRDefault="00405157">
          <w:pPr>
            <w:pStyle w:val="Sommario2"/>
            <w:tabs>
              <w:tab w:val="right" w:leader="dot" w:pos="9628"/>
            </w:tabs>
            <w:rPr>
              <w:rFonts w:eastAsiaTheme="minorEastAsia"/>
              <w:noProof/>
              <w:sz w:val="24"/>
              <w:szCs w:val="24"/>
              <w:lang w:eastAsia="it-IT"/>
            </w:rPr>
          </w:pPr>
          <w:hyperlink w:anchor="_Toc237963599" w:history="1">
            <w:r w:rsidRPr="001F6BC4">
              <w:rPr>
                <w:rStyle w:val="Collegamentoipertestuale"/>
                <w:rFonts w:ascii="Verdana" w:eastAsia="Yu Gothic Light" w:hAnsi="Verdana" w:cs="Times New Roman"/>
                <w:b/>
                <w:bCs/>
                <w:caps/>
                <w:noProof/>
                <w:lang w:val="en-GB"/>
              </w:rPr>
              <w:t xml:space="preserve">1.5 </w:t>
            </w:r>
            <w:r w:rsidRPr="001F6BC4">
              <w:rPr>
                <w:rStyle w:val="Collegamentoipertestuale"/>
                <w:rFonts w:ascii="Verdana" w:eastAsia="Yu Gothic Light" w:hAnsi="Verdana" w:cs="Times New Roman"/>
                <w:b/>
                <w:bCs/>
                <w:noProof/>
                <w:lang w:val="en-GB"/>
              </w:rPr>
              <w:t>Strategic plan for energy transition</w:t>
            </w:r>
            <w:r>
              <w:rPr>
                <w:noProof/>
                <w:webHidden/>
              </w:rPr>
              <w:tab/>
            </w:r>
            <w:r>
              <w:rPr>
                <w:noProof/>
                <w:webHidden/>
              </w:rPr>
              <w:fldChar w:fldCharType="begin"/>
            </w:r>
            <w:r>
              <w:rPr>
                <w:noProof/>
                <w:webHidden/>
              </w:rPr>
              <w:instrText xml:space="preserve"> PAGEREF _Toc237963599 \h </w:instrText>
            </w:r>
            <w:r>
              <w:rPr>
                <w:noProof/>
                <w:webHidden/>
              </w:rPr>
            </w:r>
            <w:r>
              <w:rPr>
                <w:noProof/>
                <w:webHidden/>
              </w:rPr>
              <w:fldChar w:fldCharType="separate"/>
            </w:r>
            <w:r>
              <w:rPr>
                <w:noProof/>
                <w:webHidden/>
              </w:rPr>
              <w:t>10</w:t>
            </w:r>
            <w:r>
              <w:rPr>
                <w:noProof/>
                <w:webHidden/>
              </w:rPr>
              <w:fldChar w:fldCharType="end"/>
            </w:r>
          </w:hyperlink>
        </w:p>
        <w:p w14:paraId="70D7BFFE" w14:textId="120852E2" w:rsidR="00405157" w:rsidRDefault="00405157">
          <w:pPr>
            <w:pStyle w:val="Sommario2"/>
            <w:tabs>
              <w:tab w:val="right" w:leader="dot" w:pos="9628"/>
            </w:tabs>
            <w:rPr>
              <w:rFonts w:eastAsiaTheme="minorEastAsia"/>
              <w:noProof/>
              <w:sz w:val="24"/>
              <w:szCs w:val="24"/>
              <w:lang w:eastAsia="it-IT"/>
            </w:rPr>
          </w:pPr>
          <w:hyperlink w:anchor="_Toc237963600" w:history="1">
            <w:r w:rsidRPr="001F6BC4">
              <w:rPr>
                <w:rStyle w:val="Collegamentoipertestuale"/>
                <w:rFonts w:ascii="Verdana" w:eastAsia="Yu Gothic Light" w:hAnsi="Verdana" w:cs="Times New Roman"/>
                <w:b/>
                <w:bCs/>
                <w:caps/>
                <w:noProof/>
                <w:lang w:val="en-GB"/>
              </w:rPr>
              <w:t>1.6 P</w:t>
            </w:r>
            <w:r w:rsidRPr="001F6BC4">
              <w:rPr>
                <w:rStyle w:val="Collegamentoipertestuale"/>
                <w:rFonts w:ascii="Verdana" w:eastAsia="Yu Gothic Light" w:hAnsi="Verdana" w:cs="Times New Roman"/>
                <w:b/>
                <w:bCs/>
                <w:noProof/>
                <w:lang w:val="en-GB"/>
              </w:rPr>
              <w:t>olicies and Targets</w:t>
            </w:r>
            <w:r>
              <w:rPr>
                <w:noProof/>
                <w:webHidden/>
              </w:rPr>
              <w:tab/>
            </w:r>
            <w:r>
              <w:rPr>
                <w:noProof/>
                <w:webHidden/>
              </w:rPr>
              <w:fldChar w:fldCharType="begin"/>
            </w:r>
            <w:r>
              <w:rPr>
                <w:noProof/>
                <w:webHidden/>
              </w:rPr>
              <w:instrText xml:space="preserve"> PAGEREF _Toc237963600 \h </w:instrText>
            </w:r>
            <w:r>
              <w:rPr>
                <w:noProof/>
                <w:webHidden/>
              </w:rPr>
            </w:r>
            <w:r>
              <w:rPr>
                <w:noProof/>
                <w:webHidden/>
              </w:rPr>
              <w:fldChar w:fldCharType="separate"/>
            </w:r>
            <w:r>
              <w:rPr>
                <w:noProof/>
                <w:webHidden/>
              </w:rPr>
              <w:t>11</w:t>
            </w:r>
            <w:r>
              <w:rPr>
                <w:noProof/>
                <w:webHidden/>
              </w:rPr>
              <w:fldChar w:fldCharType="end"/>
            </w:r>
          </w:hyperlink>
        </w:p>
        <w:p w14:paraId="1FED5CB3" w14:textId="5EB1B96E" w:rsidR="00405157" w:rsidRDefault="00405157">
          <w:pPr>
            <w:pStyle w:val="Sommario1"/>
            <w:tabs>
              <w:tab w:val="right" w:leader="dot" w:pos="9628"/>
            </w:tabs>
            <w:rPr>
              <w:rFonts w:asciiTheme="minorHAnsi" w:eastAsiaTheme="minorEastAsia" w:hAnsiTheme="minorHAnsi"/>
              <w:noProof/>
              <w:sz w:val="24"/>
              <w:szCs w:val="24"/>
              <w:lang w:eastAsia="it-IT"/>
            </w:rPr>
          </w:pPr>
          <w:hyperlink w:anchor="_Toc237963601" w:history="1">
            <w:r w:rsidRPr="001F6BC4">
              <w:rPr>
                <w:rStyle w:val="Collegamentoipertestuale"/>
                <w:rFonts w:ascii="Verdana" w:eastAsia="Yu Gothic Light" w:hAnsi="Verdana" w:cstheme="majorBidi"/>
                <w:b/>
                <w:noProof/>
              </w:rPr>
              <w:t>2. Environment</w:t>
            </w:r>
            <w:r>
              <w:rPr>
                <w:noProof/>
                <w:webHidden/>
              </w:rPr>
              <w:tab/>
            </w:r>
            <w:r>
              <w:rPr>
                <w:noProof/>
                <w:webHidden/>
              </w:rPr>
              <w:fldChar w:fldCharType="begin"/>
            </w:r>
            <w:r>
              <w:rPr>
                <w:noProof/>
                <w:webHidden/>
              </w:rPr>
              <w:instrText xml:space="preserve"> PAGEREF _Toc237963601 \h </w:instrText>
            </w:r>
            <w:r>
              <w:rPr>
                <w:noProof/>
                <w:webHidden/>
              </w:rPr>
            </w:r>
            <w:r>
              <w:rPr>
                <w:noProof/>
                <w:webHidden/>
              </w:rPr>
              <w:fldChar w:fldCharType="separate"/>
            </w:r>
            <w:r>
              <w:rPr>
                <w:noProof/>
                <w:webHidden/>
              </w:rPr>
              <w:t>14</w:t>
            </w:r>
            <w:r>
              <w:rPr>
                <w:noProof/>
                <w:webHidden/>
              </w:rPr>
              <w:fldChar w:fldCharType="end"/>
            </w:r>
          </w:hyperlink>
        </w:p>
        <w:p w14:paraId="700A0861" w14:textId="66400441" w:rsidR="00405157" w:rsidRDefault="00405157">
          <w:pPr>
            <w:pStyle w:val="Sommario2"/>
            <w:tabs>
              <w:tab w:val="right" w:leader="dot" w:pos="9628"/>
            </w:tabs>
            <w:rPr>
              <w:rFonts w:eastAsiaTheme="minorEastAsia"/>
              <w:noProof/>
              <w:sz w:val="24"/>
              <w:szCs w:val="24"/>
              <w:lang w:eastAsia="it-IT"/>
            </w:rPr>
          </w:pPr>
          <w:hyperlink w:anchor="_Toc237963602" w:history="1">
            <w:r w:rsidRPr="001F6BC4">
              <w:rPr>
                <w:rStyle w:val="Collegamentoipertestuale"/>
                <w:rFonts w:ascii="Verdana" w:eastAsia="Yu Gothic Light" w:hAnsi="Verdana" w:cs="Times New Roman"/>
                <w:b/>
                <w:bCs/>
                <w:caps/>
                <w:noProof/>
                <w:lang w:val="en-GB"/>
              </w:rPr>
              <w:t xml:space="preserve">2.1 </w:t>
            </w:r>
            <w:r w:rsidRPr="001F6BC4">
              <w:rPr>
                <w:rStyle w:val="Collegamentoipertestuale"/>
                <w:rFonts w:ascii="Verdana" w:eastAsia="Yu Gothic Light" w:hAnsi="Verdana" w:cs="Times New Roman"/>
                <w:b/>
                <w:bCs/>
                <w:noProof/>
                <w:lang w:val="en-GB"/>
              </w:rPr>
              <w:t>Energy</w:t>
            </w:r>
            <w:r>
              <w:rPr>
                <w:noProof/>
                <w:webHidden/>
              </w:rPr>
              <w:tab/>
            </w:r>
            <w:r>
              <w:rPr>
                <w:noProof/>
                <w:webHidden/>
              </w:rPr>
              <w:fldChar w:fldCharType="begin"/>
            </w:r>
            <w:r>
              <w:rPr>
                <w:noProof/>
                <w:webHidden/>
              </w:rPr>
              <w:instrText xml:space="preserve"> PAGEREF _Toc237963602 \h </w:instrText>
            </w:r>
            <w:r>
              <w:rPr>
                <w:noProof/>
                <w:webHidden/>
              </w:rPr>
            </w:r>
            <w:r>
              <w:rPr>
                <w:noProof/>
                <w:webHidden/>
              </w:rPr>
              <w:fldChar w:fldCharType="separate"/>
            </w:r>
            <w:r>
              <w:rPr>
                <w:noProof/>
                <w:webHidden/>
              </w:rPr>
              <w:t>14</w:t>
            </w:r>
            <w:r>
              <w:rPr>
                <w:noProof/>
                <w:webHidden/>
              </w:rPr>
              <w:fldChar w:fldCharType="end"/>
            </w:r>
          </w:hyperlink>
        </w:p>
        <w:p w14:paraId="4BF06AC6" w14:textId="567535F9" w:rsidR="00405157" w:rsidRDefault="00405157">
          <w:pPr>
            <w:pStyle w:val="Sommario2"/>
            <w:tabs>
              <w:tab w:val="right" w:leader="dot" w:pos="9628"/>
            </w:tabs>
            <w:rPr>
              <w:rFonts w:eastAsiaTheme="minorEastAsia"/>
              <w:noProof/>
              <w:sz w:val="24"/>
              <w:szCs w:val="24"/>
              <w:lang w:eastAsia="it-IT"/>
            </w:rPr>
          </w:pPr>
          <w:hyperlink w:anchor="_Toc237963603" w:history="1">
            <w:r w:rsidRPr="001F6BC4">
              <w:rPr>
                <w:rStyle w:val="Collegamentoipertestuale"/>
                <w:rFonts w:ascii="Verdana" w:eastAsia="Yu Gothic Light" w:hAnsi="Verdana" w:cstheme="majorBidi"/>
                <w:b/>
                <w:bCs/>
                <w:caps/>
                <w:noProof/>
                <w:lang w:val="en-GB"/>
              </w:rPr>
              <w:t xml:space="preserve">2.2 GHG </w:t>
            </w:r>
            <w:r w:rsidRPr="001F6BC4">
              <w:rPr>
                <w:rStyle w:val="Collegamentoipertestuale"/>
                <w:rFonts w:ascii="Verdana" w:eastAsia="Yu Gothic Light" w:hAnsi="Verdana" w:cstheme="majorBidi"/>
                <w:b/>
                <w:bCs/>
                <w:noProof/>
                <w:lang w:val="en-GB"/>
              </w:rPr>
              <w:t>Emissions</w:t>
            </w:r>
            <w:r>
              <w:rPr>
                <w:noProof/>
                <w:webHidden/>
              </w:rPr>
              <w:tab/>
            </w:r>
            <w:r>
              <w:rPr>
                <w:noProof/>
                <w:webHidden/>
              </w:rPr>
              <w:fldChar w:fldCharType="begin"/>
            </w:r>
            <w:r>
              <w:rPr>
                <w:noProof/>
                <w:webHidden/>
              </w:rPr>
              <w:instrText xml:space="preserve"> PAGEREF _Toc237963603 \h </w:instrText>
            </w:r>
            <w:r>
              <w:rPr>
                <w:noProof/>
                <w:webHidden/>
              </w:rPr>
            </w:r>
            <w:r>
              <w:rPr>
                <w:noProof/>
                <w:webHidden/>
              </w:rPr>
              <w:fldChar w:fldCharType="separate"/>
            </w:r>
            <w:r>
              <w:rPr>
                <w:noProof/>
                <w:webHidden/>
              </w:rPr>
              <w:t>16</w:t>
            </w:r>
            <w:r>
              <w:rPr>
                <w:noProof/>
                <w:webHidden/>
              </w:rPr>
              <w:fldChar w:fldCharType="end"/>
            </w:r>
          </w:hyperlink>
        </w:p>
        <w:p w14:paraId="613CF961" w14:textId="63E5F215" w:rsidR="00405157" w:rsidRDefault="00405157">
          <w:pPr>
            <w:pStyle w:val="Sommario2"/>
            <w:tabs>
              <w:tab w:val="right" w:leader="dot" w:pos="9628"/>
            </w:tabs>
            <w:rPr>
              <w:rFonts w:eastAsiaTheme="minorEastAsia"/>
              <w:noProof/>
              <w:sz w:val="24"/>
              <w:szCs w:val="24"/>
              <w:lang w:eastAsia="it-IT"/>
            </w:rPr>
          </w:pPr>
          <w:hyperlink w:anchor="_Toc237963604" w:history="1">
            <w:r w:rsidRPr="001F6BC4">
              <w:rPr>
                <w:rStyle w:val="Collegamentoipertestuale"/>
                <w:rFonts w:ascii="Verdana" w:eastAsia="Yu Gothic Light" w:hAnsi="Verdana" w:cstheme="majorBidi"/>
                <w:b/>
                <w:bCs/>
                <w:caps/>
                <w:noProof/>
              </w:rPr>
              <w:t xml:space="preserve">2.3 </w:t>
            </w:r>
            <w:r w:rsidRPr="001F6BC4">
              <w:rPr>
                <w:rStyle w:val="Collegamentoipertestuale"/>
                <w:rFonts w:ascii="Verdana" w:eastAsia="Yu Gothic Light" w:hAnsi="Verdana" w:cs="Times New Roman"/>
                <w:b/>
                <w:bCs/>
                <w:noProof/>
                <w:lang w:val="en-GB"/>
              </w:rPr>
              <w:t>Raw materials</w:t>
            </w:r>
            <w:r>
              <w:rPr>
                <w:noProof/>
                <w:webHidden/>
              </w:rPr>
              <w:tab/>
            </w:r>
            <w:r>
              <w:rPr>
                <w:noProof/>
                <w:webHidden/>
              </w:rPr>
              <w:fldChar w:fldCharType="begin"/>
            </w:r>
            <w:r>
              <w:rPr>
                <w:noProof/>
                <w:webHidden/>
              </w:rPr>
              <w:instrText xml:space="preserve"> PAGEREF _Toc237963604 \h </w:instrText>
            </w:r>
            <w:r>
              <w:rPr>
                <w:noProof/>
                <w:webHidden/>
              </w:rPr>
            </w:r>
            <w:r>
              <w:rPr>
                <w:noProof/>
                <w:webHidden/>
              </w:rPr>
              <w:fldChar w:fldCharType="separate"/>
            </w:r>
            <w:r>
              <w:rPr>
                <w:noProof/>
                <w:webHidden/>
              </w:rPr>
              <w:t>21</w:t>
            </w:r>
            <w:r>
              <w:rPr>
                <w:noProof/>
                <w:webHidden/>
              </w:rPr>
              <w:fldChar w:fldCharType="end"/>
            </w:r>
          </w:hyperlink>
        </w:p>
        <w:p w14:paraId="7B37FB11" w14:textId="11EC0789" w:rsidR="00405157" w:rsidRDefault="00405157">
          <w:pPr>
            <w:pStyle w:val="Sommario2"/>
            <w:tabs>
              <w:tab w:val="right" w:leader="dot" w:pos="9628"/>
            </w:tabs>
            <w:rPr>
              <w:rFonts w:eastAsiaTheme="minorEastAsia"/>
              <w:noProof/>
              <w:sz w:val="24"/>
              <w:szCs w:val="24"/>
              <w:lang w:eastAsia="it-IT"/>
            </w:rPr>
          </w:pPr>
          <w:hyperlink w:anchor="_Toc237963605" w:history="1">
            <w:r w:rsidRPr="001F6BC4">
              <w:rPr>
                <w:rStyle w:val="Collegamentoipertestuale"/>
                <w:rFonts w:ascii="Verdana" w:eastAsia="Yu Gothic Light" w:hAnsi="Verdana" w:cstheme="majorBidi"/>
                <w:b/>
                <w:bCs/>
                <w:caps/>
                <w:noProof/>
                <w:lang w:val="en-GB"/>
              </w:rPr>
              <w:t xml:space="preserve">2.4 </w:t>
            </w:r>
            <w:r w:rsidRPr="001F6BC4">
              <w:rPr>
                <w:rStyle w:val="Collegamentoipertestuale"/>
                <w:rFonts w:ascii="Verdana" w:eastAsia="Yu Gothic Light" w:hAnsi="Verdana" w:cstheme="majorBidi"/>
                <w:b/>
                <w:bCs/>
                <w:noProof/>
                <w:lang w:val="en-GB"/>
              </w:rPr>
              <w:t>Waste</w:t>
            </w:r>
            <w:r>
              <w:rPr>
                <w:noProof/>
                <w:webHidden/>
              </w:rPr>
              <w:tab/>
            </w:r>
            <w:r>
              <w:rPr>
                <w:noProof/>
                <w:webHidden/>
              </w:rPr>
              <w:fldChar w:fldCharType="begin"/>
            </w:r>
            <w:r>
              <w:rPr>
                <w:noProof/>
                <w:webHidden/>
              </w:rPr>
              <w:instrText xml:space="preserve"> PAGEREF _Toc237963605 \h </w:instrText>
            </w:r>
            <w:r>
              <w:rPr>
                <w:noProof/>
                <w:webHidden/>
              </w:rPr>
            </w:r>
            <w:r>
              <w:rPr>
                <w:noProof/>
                <w:webHidden/>
              </w:rPr>
              <w:fldChar w:fldCharType="separate"/>
            </w:r>
            <w:r>
              <w:rPr>
                <w:noProof/>
                <w:webHidden/>
              </w:rPr>
              <w:t>24</w:t>
            </w:r>
            <w:r>
              <w:rPr>
                <w:noProof/>
                <w:webHidden/>
              </w:rPr>
              <w:fldChar w:fldCharType="end"/>
            </w:r>
          </w:hyperlink>
        </w:p>
        <w:p w14:paraId="2DA7AC8B" w14:textId="71D18BC5" w:rsidR="00405157" w:rsidRDefault="00405157">
          <w:pPr>
            <w:pStyle w:val="Sommario2"/>
            <w:tabs>
              <w:tab w:val="right" w:leader="dot" w:pos="9628"/>
            </w:tabs>
            <w:rPr>
              <w:rFonts w:eastAsiaTheme="minorEastAsia"/>
              <w:noProof/>
              <w:sz w:val="24"/>
              <w:szCs w:val="24"/>
              <w:lang w:eastAsia="it-IT"/>
            </w:rPr>
          </w:pPr>
          <w:hyperlink w:anchor="_Toc237963606" w:history="1">
            <w:r w:rsidRPr="001F6BC4">
              <w:rPr>
                <w:rStyle w:val="Collegamentoipertestuale"/>
                <w:rFonts w:ascii="Verdana" w:eastAsia="Yu Gothic Light" w:hAnsi="Verdana" w:cstheme="majorBidi"/>
                <w:b/>
                <w:bCs/>
                <w:caps/>
                <w:noProof/>
              </w:rPr>
              <w:t>2.5 W</w:t>
            </w:r>
            <w:r w:rsidRPr="001F6BC4">
              <w:rPr>
                <w:rStyle w:val="Collegamentoipertestuale"/>
                <w:rFonts w:ascii="Verdana" w:eastAsia="Yu Gothic Light" w:hAnsi="Verdana" w:cstheme="majorBidi"/>
                <w:b/>
                <w:bCs/>
                <w:noProof/>
              </w:rPr>
              <w:t>ater</w:t>
            </w:r>
            <w:r>
              <w:rPr>
                <w:noProof/>
                <w:webHidden/>
              </w:rPr>
              <w:tab/>
            </w:r>
            <w:r>
              <w:rPr>
                <w:noProof/>
                <w:webHidden/>
              </w:rPr>
              <w:fldChar w:fldCharType="begin"/>
            </w:r>
            <w:r>
              <w:rPr>
                <w:noProof/>
                <w:webHidden/>
              </w:rPr>
              <w:instrText xml:space="preserve"> PAGEREF _Toc237963606 \h </w:instrText>
            </w:r>
            <w:r>
              <w:rPr>
                <w:noProof/>
                <w:webHidden/>
              </w:rPr>
            </w:r>
            <w:r>
              <w:rPr>
                <w:noProof/>
                <w:webHidden/>
              </w:rPr>
              <w:fldChar w:fldCharType="separate"/>
            </w:r>
            <w:r>
              <w:rPr>
                <w:noProof/>
                <w:webHidden/>
              </w:rPr>
              <w:t>27</w:t>
            </w:r>
            <w:r>
              <w:rPr>
                <w:noProof/>
                <w:webHidden/>
              </w:rPr>
              <w:fldChar w:fldCharType="end"/>
            </w:r>
          </w:hyperlink>
        </w:p>
        <w:p w14:paraId="14932398" w14:textId="0F93EA7C" w:rsidR="00405157" w:rsidRDefault="00405157">
          <w:pPr>
            <w:pStyle w:val="Sommario2"/>
            <w:tabs>
              <w:tab w:val="right" w:leader="dot" w:pos="9628"/>
            </w:tabs>
            <w:rPr>
              <w:rFonts w:eastAsiaTheme="minorEastAsia"/>
              <w:noProof/>
              <w:sz w:val="24"/>
              <w:szCs w:val="24"/>
              <w:lang w:eastAsia="it-IT"/>
            </w:rPr>
          </w:pPr>
          <w:hyperlink w:anchor="_Toc237963607" w:history="1">
            <w:r w:rsidRPr="001F6BC4">
              <w:rPr>
                <w:rStyle w:val="Collegamentoipertestuale"/>
                <w:rFonts w:ascii="Verdana" w:eastAsia="Yu Gothic Light" w:hAnsi="Verdana" w:cstheme="majorBidi"/>
                <w:b/>
                <w:bCs/>
                <w:caps/>
                <w:noProof/>
                <w:lang w:val="en-GB"/>
              </w:rPr>
              <w:t>2.6 P</w:t>
            </w:r>
            <w:r w:rsidRPr="001F6BC4">
              <w:rPr>
                <w:rStyle w:val="Collegamentoipertestuale"/>
                <w:rFonts w:ascii="Verdana" w:eastAsia="Yu Gothic Light" w:hAnsi="Verdana" w:cstheme="majorBidi"/>
                <w:b/>
                <w:bCs/>
                <w:noProof/>
                <w:lang w:val="en-GB"/>
              </w:rPr>
              <w:t>ollution</w:t>
            </w:r>
            <w:r>
              <w:rPr>
                <w:noProof/>
                <w:webHidden/>
              </w:rPr>
              <w:tab/>
            </w:r>
            <w:r>
              <w:rPr>
                <w:noProof/>
                <w:webHidden/>
              </w:rPr>
              <w:fldChar w:fldCharType="begin"/>
            </w:r>
            <w:r>
              <w:rPr>
                <w:noProof/>
                <w:webHidden/>
              </w:rPr>
              <w:instrText xml:space="preserve"> PAGEREF _Toc237963607 \h </w:instrText>
            </w:r>
            <w:r>
              <w:rPr>
                <w:noProof/>
                <w:webHidden/>
              </w:rPr>
            </w:r>
            <w:r>
              <w:rPr>
                <w:noProof/>
                <w:webHidden/>
              </w:rPr>
              <w:fldChar w:fldCharType="separate"/>
            </w:r>
            <w:r>
              <w:rPr>
                <w:noProof/>
                <w:webHidden/>
              </w:rPr>
              <w:t>28</w:t>
            </w:r>
            <w:r>
              <w:rPr>
                <w:noProof/>
                <w:webHidden/>
              </w:rPr>
              <w:fldChar w:fldCharType="end"/>
            </w:r>
          </w:hyperlink>
        </w:p>
        <w:p w14:paraId="6BC9428D" w14:textId="228540A7" w:rsidR="00405157" w:rsidRDefault="00405157">
          <w:pPr>
            <w:pStyle w:val="Sommario2"/>
            <w:tabs>
              <w:tab w:val="right" w:leader="dot" w:pos="9628"/>
            </w:tabs>
            <w:rPr>
              <w:rFonts w:eastAsiaTheme="minorEastAsia"/>
              <w:noProof/>
              <w:sz w:val="24"/>
              <w:szCs w:val="24"/>
              <w:lang w:eastAsia="it-IT"/>
            </w:rPr>
          </w:pPr>
          <w:hyperlink w:anchor="_Toc237963608" w:history="1">
            <w:r w:rsidRPr="001F6BC4">
              <w:rPr>
                <w:rStyle w:val="Collegamentoipertestuale"/>
                <w:rFonts w:ascii="Verdana" w:eastAsia="Yu Gothic Light" w:hAnsi="Verdana" w:cstheme="majorBidi"/>
                <w:b/>
                <w:bCs/>
                <w:caps/>
                <w:noProof/>
                <w:lang w:val="en-GB"/>
              </w:rPr>
              <w:t>2.7 B</w:t>
            </w:r>
            <w:r w:rsidRPr="001F6BC4">
              <w:rPr>
                <w:rStyle w:val="Collegamentoipertestuale"/>
                <w:rFonts w:ascii="Verdana" w:eastAsia="Yu Gothic Light" w:hAnsi="Verdana" w:cstheme="majorBidi"/>
                <w:b/>
                <w:bCs/>
                <w:noProof/>
                <w:lang w:val="en-GB"/>
              </w:rPr>
              <w:t>iodiversity</w:t>
            </w:r>
            <w:r>
              <w:rPr>
                <w:noProof/>
                <w:webHidden/>
              </w:rPr>
              <w:tab/>
            </w:r>
            <w:r>
              <w:rPr>
                <w:noProof/>
                <w:webHidden/>
              </w:rPr>
              <w:fldChar w:fldCharType="begin"/>
            </w:r>
            <w:r>
              <w:rPr>
                <w:noProof/>
                <w:webHidden/>
              </w:rPr>
              <w:instrText xml:space="preserve"> PAGEREF _Toc237963608 \h </w:instrText>
            </w:r>
            <w:r>
              <w:rPr>
                <w:noProof/>
                <w:webHidden/>
              </w:rPr>
            </w:r>
            <w:r>
              <w:rPr>
                <w:noProof/>
                <w:webHidden/>
              </w:rPr>
              <w:fldChar w:fldCharType="separate"/>
            </w:r>
            <w:r>
              <w:rPr>
                <w:noProof/>
                <w:webHidden/>
              </w:rPr>
              <w:t>29</w:t>
            </w:r>
            <w:r>
              <w:rPr>
                <w:noProof/>
                <w:webHidden/>
              </w:rPr>
              <w:fldChar w:fldCharType="end"/>
            </w:r>
          </w:hyperlink>
        </w:p>
        <w:p w14:paraId="230B0E3D" w14:textId="4C508E77" w:rsidR="00405157" w:rsidRDefault="00405157">
          <w:pPr>
            <w:pStyle w:val="Sommario2"/>
            <w:tabs>
              <w:tab w:val="right" w:leader="dot" w:pos="9628"/>
            </w:tabs>
            <w:rPr>
              <w:rFonts w:eastAsiaTheme="minorEastAsia"/>
              <w:noProof/>
              <w:sz w:val="24"/>
              <w:szCs w:val="24"/>
              <w:lang w:eastAsia="it-IT"/>
            </w:rPr>
          </w:pPr>
          <w:hyperlink w:anchor="_Toc237963609" w:history="1">
            <w:r w:rsidRPr="001F6BC4">
              <w:rPr>
                <w:rStyle w:val="Collegamentoipertestuale"/>
                <w:rFonts w:ascii="Verdana" w:eastAsia="Yu Gothic Light" w:hAnsi="Verdana" w:cstheme="majorBidi"/>
                <w:b/>
                <w:bCs/>
                <w:caps/>
                <w:noProof/>
              </w:rPr>
              <w:t xml:space="preserve">2.8 </w:t>
            </w:r>
            <w:r w:rsidRPr="001F6BC4">
              <w:rPr>
                <w:rStyle w:val="Collegamentoipertestuale"/>
                <w:rFonts w:ascii="Verdana" w:eastAsia="Yu Gothic Light" w:hAnsi="Verdana" w:cstheme="majorBidi"/>
                <w:b/>
                <w:bCs/>
                <w:noProof/>
              </w:rPr>
              <w:t>Physical risk</w:t>
            </w:r>
            <w:r>
              <w:rPr>
                <w:noProof/>
                <w:webHidden/>
              </w:rPr>
              <w:tab/>
            </w:r>
            <w:r>
              <w:rPr>
                <w:noProof/>
                <w:webHidden/>
              </w:rPr>
              <w:fldChar w:fldCharType="begin"/>
            </w:r>
            <w:r>
              <w:rPr>
                <w:noProof/>
                <w:webHidden/>
              </w:rPr>
              <w:instrText xml:space="preserve"> PAGEREF _Toc237963609 \h </w:instrText>
            </w:r>
            <w:r>
              <w:rPr>
                <w:noProof/>
                <w:webHidden/>
              </w:rPr>
            </w:r>
            <w:r>
              <w:rPr>
                <w:noProof/>
                <w:webHidden/>
              </w:rPr>
              <w:fldChar w:fldCharType="separate"/>
            </w:r>
            <w:r>
              <w:rPr>
                <w:noProof/>
                <w:webHidden/>
              </w:rPr>
              <w:t>30</w:t>
            </w:r>
            <w:r>
              <w:rPr>
                <w:noProof/>
                <w:webHidden/>
              </w:rPr>
              <w:fldChar w:fldCharType="end"/>
            </w:r>
          </w:hyperlink>
        </w:p>
        <w:p w14:paraId="7A2E0D1A" w14:textId="5BDF7735" w:rsidR="00405157" w:rsidRDefault="00405157">
          <w:pPr>
            <w:pStyle w:val="Sommario1"/>
            <w:tabs>
              <w:tab w:val="right" w:leader="dot" w:pos="9628"/>
            </w:tabs>
            <w:rPr>
              <w:rFonts w:asciiTheme="minorHAnsi" w:eastAsiaTheme="minorEastAsia" w:hAnsiTheme="minorHAnsi"/>
              <w:noProof/>
              <w:sz w:val="24"/>
              <w:szCs w:val="24"/>
              <w:lang w:eastAsia="it-IT"/>
            </w:rPr>
          </w:pPr>
          <w:hyperlink w:anchor="_Toc237963610" w:history="1">
            <w:r w:rsidRPr="001F6BC4">
              <w:rPr>
                <w:rStyle w:val="Collegamentoipertestuale"/>
                <w:rFonts w:ascii="Verdana" w:eastAsia="Yu Gothic Light" w:hAnsi="Verdana" w:cs="Verdana"/>
                <w:b/>
                <w:bCs/>
                <w:noProof/>
                <w:lang w:val="en-GB"/>
              </w:rPr>
              <w:t>3. People at Thermocast</w:t>
            </w:r>
            <w:r>
              <w:rPr>
                <w:noProof/>
                <w:webHidden/>
              </w:rPr>
              <w:tab/>
            </w:r>
            <w:r>
              <w:rPr>
                <w:noProof/>
                <w:webHidden/>
              </w:rPr>
              <w:fldChar w:fldCharType="begin"/>
            </w:r>
            <w:r>
              <w:rPr>
                <w:noProof/>
                <w:webHidden/>
              </w:rPr>
              <w:instrText xml:space="preserve"> PAGEREF _Toc237963610 \h </w:instrText>
            </w:r>
            <w:r>
              <w:rPr>
                <w:noProof/>
                <w:webHidden/>
              </w:rPr>
            </w:r>
            <w:r>
              <w:rPr>
                <w:noProof/>
                <w:webHidden/>
              </w:rPr>
              <w:fldChar w:fldCharType="separate"/>
            </w:r>
            <w:r>
              <w:rPr>
                <w:noProof/>
                <w:webHidden/>
              </w:rPr>
              <w:t>30</w:t>
            </w:r>
            <w:r>
              <w:rPr>
                <w:noProof/>
                <w:webHidden/>
              </w:rPr>
              <w:fldChar w:fldCharType="end"/>
            </w:r>
          </w:hyperlink>
        </w:p>
        <w:p w14:paraId="53B9A192" w14:textId="6E7153FE" w:rsidR="00405157" w:rsidRDefault="00405157">
          <w:pPr>
            <w:pStyle w:val="Sommario2"/>
            <w:tabs>
              <w:tab w:val="right" w:leader="dot" w:pos="9628"/>
            </w:tabs>
            <w:rPr>
              <w:rFonts w:eastAsiaTheme="minorEastAsia"/>
              <w:noProof/>
              <w:sz w:val="24"/>
              <w:szCs w:val="24"/>
              <w:lang w:eastAsia="it-IT"/>
            </w:rPr>
          </w:pPr>
          <w:hyperlink w:anchor="_Toc237963611" w:history="1">
            <w:r w:rsidRPr="001F6BC4">
              <w:rPr>
                <w:rStyle w:val="Collegamentoipertestuale"/>
                <w:rFonts w:ascii="Verdana" w:eastAsia="Yu Gothic Light" w:hAnsi="Verdana"/>
                <w:b/>
                <w:bCs/>
                <w:caps/>
                <w:noProof/>
                <w:lang w:val="en-GB"/>
              </w:rPr>
              <w:t>3.1 e</w:t>
            </w:r>
            <w:r w:rsidRPr="001F6BC4">
              <w:rPr>
                <w:rStyle w:val="Collegamentoipertestuale"/>
                <w:rFonts w:ascii="Verdana" w:eastAsia="Yu Gothic Light" w:hAnsi="Verdana"/>
                <w:b/>
                <w:bCs/>
                <w:noProof/>
                <w:lang w:val="en-GB"/>
              </w:rPr>
              <w:t>mployees</w:t>
            </w:r>
            <w:r>
              <w:rPr>
                <w:noProof/>
                <w:webHidden/>
              </w:rPr>
              <w:tab/>
            </w:r>
            <w:r>
              <w:rPr>
                <w:noProof/>
                <w:webHidden/>
              </w:rPr>
              <w:fldChar w:fldCharType="begin"/>
            </w:r>
            <w:r>
              <w:rPr>
                <w:noProof/>
                <w:webHidden/>
              </w:rPr>
              <w:instrText xml:space="preserve"> PAGEREF _Toc237963611 \h </w:instrText>
            </w:r>
            <w:r>
              <w:rPr>
                <w:noProof/>
                <w:webHidden/>
              </w:rPr>
            </w:r>
            <w:r>
              <w:rPr>
                <w:noProof/>
                <w:webHidden/>
              </w:rPr>
              <w:fldChar w:fldCharType="separate"/>
            </w:r>
            <w:r>
              <w:rPr>
                <w:noProof/>
                <w:webHidden/>
              </w:rPr>
              <w:t>31</w:t>
            </w:r>
            <w:r>
              <w:rPr>
                <w:noProof/>
                <w:webHidden/>
              </w:rPr>
              <w:fldChar w:fldCharType="end"/>
            </w:r>
          </w:hyperlink>
        </w:p>
        <w:p w14:paraId="13783316" w14:textId="5B7BC109" w:rsidR="00405157" w:rsidRDefault="00405157">
          <w:pPr>
            <w:pStyle w:val="Sommario2"/>
            <w:tabs>
              <w:tab w:val="right" w:leader="dot" w:pos="9628"/>
            </w:tabs>
            <w:rPr>
              <w:rFonts w:eastAsiaTheme="minorEastAsia"/>
              <w:noProof/>
              <w:sz w:val="24"/>
              <w:szCs w:val="24"/>
              <w:lang w:eastAsia="it-IT"/>
            </w:rPr>
          </w:pPr>
          <w:hyperlink w:anchor="_Toc237963612" w:history="1">
            <w:r w:rsidRPr="001F6BC4">
              <w:rPr>
                <w:rStyle w:val="Collegamentoipertestuale"/>
                <w:rFonts w:ascii="Verdana" w:eastAsia="Yu Gothic Light" w:hAnsi="Verdana"/>
                <w:b/>
                <w:bCs/>
                <w:caps/>
                <w:noProof/>
                <w:lang w:val="en-GB"/>
              </w:rPr>
              <w:t xml:space="preserve">3.2 </w:t>
            </w:r>
            <w:r w:rsidRPr="001F6BC4">
              <w:rPr>
                <w:rStyle w:val="Collegamentoipertestuale"/>
                <w:rFonts w:ascii="Verdana" w:eastAsia="Yu Gothic Light" w:hAnsi="Verdana"/>
                <w:b/>
                <w:bCs/>
                <w:noProof/>
                <w:lang w:val="en-GB"/>
              </w:rPr>
              <w:t>Employees training and development</w:t>
            </w:r>
            <w:r>
              <w:rPr>
                <w:noProof/>
                <w:webHidden/>
              </w:rPr>
              <w:tab/>
            </w:r>
            <w:r>
              <w:rPr>
                <w:noProof/>
                <w:webHidden/>
              </w:rPr>
              <w:fldChar w:fldCharType="begin"/>
            </w:r>
            <w:r>
              <w:rPr>
                <w:noProof/>
                <w:webHidden/>
              </w:rPr>
              <w:instrText xml:space="preserve"> PAGEREF _Toc237963612 \h </w:instrText>
            </w:r>
            <w:r>
              <w:rPr>
                <w:noProof/>
                <w:webHidden/>
              </w:rPr>
            </w:r>
            <w:r>
              <w:rPr>
                <w:noProof/>
                <w:webHidden/>
              </w:rPr>
              <w:fldChar w:fldCharType="separate"/>
            </w:r>
            <w:r>
              <w:rPr>
                <w:noProof/>
                <w:webHidden/>
              </w:rPr>
              <w:t>33</w:t>
            </w:r>
            <w:r>
              <w:rPr>
                <w:noProof/>
                <w:webHidden/>
              </w:rPr>
              <w:fldChar w:fldCharType="end"/>
            </w:r>
          </w:hyperlink>
        </w:p>
        <w:p w14:paraId="054C8CB1" w14:textId="3F6F85EF" w:rsidR="00405157" w:rsidRDefault="00405157">
          <w:pPr>
            <w:pStyle w:val="Sommario2"/>
            <w:tabs>
              <w:tab w:val="right" w:leader="dot" w:pos="9628"/>
            </w:tabs>
            <w:rPr>
              <w:rFonts w:eastAsiaTheme="minorEastAsia"/>
              <w:noProof/>
              <w:sz w:val="24"/>
              <w:szCs w:val="24"/>
              <w:lang w:eastAsia="it-IT"/>
            </w:rPr>
          </w:pPr>
          <w:hyperlink w:anchor="_Toc237963613" w:history="1">
            <w:r w:rsidRPr="001F6BC4">
              <w:rPr>
                <w:rStyle w:val="Collegamentoipertestuale"/>
                <w:rFonts w:ascii="Verdana" w:eastAsia="Yu Gothic Light" w:hAnsi="Verdana"/>
                <w:b/>
                <w:bCs/>
                <w:caps/>
                <w:noProof/>
                <w:lang w:val="en-GB"/>
              </w:rPr>
              <w:t xml:space="preserve">3.3 </w:t>
            </w:r>
            <w:r w:rsidRPr="001F6BC4">
              <w:rPr>
                <w:rStyle w:val="Collegamentoipertestuale"/>
                <w:rFonts w:ascii="Verdana" w:eastAsia="Yu Gothic Light" w:hAnsi="Verdana"/>
                <w:b/>
                <w:bCs/>
                <w:noProof/>
                <w:lang w:val="en-GB"/>
              </w:rPr>
              <w:t>Collective bargaining and social dialogue</w:t>
            </w:r>
            <w:r>
              <w:rPr>
                <w:noProof/>
                <w:webHidden/>
              </w:rPr>
              <w:tab/>
            </w:r>
            <w:r>
              <w:rPr>
                <w:noProof/>
                <w:webHidden/>
              </w:rPr>
              <w:fldChar w:fldCharType="begin"/>
            </w:r>
            <w:r>
              <w:rPr>
                <w:noProof/>
                <w:webHidden/>
              </w:rPr>
              <w:instrText xml:space="preserve"> PAGEREF _Toc237963613 \h </w:instrText>
            </w:r>
            <w:r>
              <w:rPr>
                <w:noProof/>
                <w:webHidden/>
              </w:rPr>
            </w:r>
            <w:r>
              <w:rPr>
                <w:noProof/>
                <w:webHidden/>
              </w:rPr>
              <w:fldChar w:fldCharType="separate"/>
            </w:r>
            <w:r>
              <w:rPr>
                <w:noProof/>
                <w:webHidden/>
              </w:rPr>
              <w:t>33</w:t>
            </w:r>
            <w:r>
              <w:rPr>
                <w:noProof/>
                <w:webHidden/>
              </w:rPr>
              <w:fldChar w:fldCharType="end"/>
            </w:r>
          </w:hyperlink>
        </w:p>
        <w:p w14:paraId="64BE1088" w14:textId="12F8E422" w:rsidR="00405157" w:rsidRDefault="00405157">
          <w:pPr>
            <w:pStyle w:val="Sommario2"/>
            <w:tabs>
              <w:tab w:val="right" w:leader="dot" w:pos="9628"/>
            </w:tabs>
            <w:rPr>
              <w:rFonts w:eastAsiaTheme="minorEastAsia"/>
              <w:noProof/>
              <w:sz w:val="24"/>
              <w:szCs w:val="24"/>
              <w:lang w:eastAsia="it-IT"/>
            </w:rPr>
          </w:pPr>
          <w:hyperlink w:anchor="_Toc237963614" w:history="1">
            <w:r w:rsidRPr="001F6BC4">
              <w:rPr>
                <w:rStyle w:val="Collegamentoipertestuale"/>
                <w:rFonts w:ascii="Verdana" w:eastAsia="Yu Gothic Light" w:hAnsi="Verdana"/>
                <w:b/>
                <w:bCs/>
                <w:caps/>
                <w:noProof/>
                <w:lang w:val="en-GB"/>
              </w:rPr>
              <w:t xml:space="preserve">3.4 </w:t>
            </w:r>
            <w:r w:rsidRPr="001F6BC4">
              <w:rPr>
                <w:rStyle w:val="Collegamentoipertestuale"/>
                <w:rFonts w:ascii="Verdana" w:eastAsia="Yu Gothic Light" w:hAnsi="Verdana"/>
                <w:b/>
                <w:bCs/>
                <w:noProof/>
                <w:lang w:val="en-GB"/>
              </w:rPr>
              <w:t>The remuneration system</w:t>
            </w:r>
            <w:r>
              <w:rPr>
                <w:noProof/>
                <w:webHidden/>
              </w:rPr>
              <w:tab/>
            </w:r>
            <w:r>
              <w:rPr>
                <w:noProof/>
                <w:webHidden/>
              </w:rPr>
              <w:fldChar w:fldCharType="begin"/>
            </w:r>
            <w:r>
              <w:rPr>
                <w:noProof/>
                <w:webHidden/>
              </w:rPr>
              <w:instrText xml:space="preserve"> PAGEREF _Toc237963614 \h </w:instrText>
            </w:r>
            <w:r>
              <w:rPr>
                <w:noProof/>
                <w:webHidden/>
              </w:rPr>
            </w:r>
            <w:r>
              <w:rPr>
                <w:noProof/>
                <w:webHidden/>
              </w:rPr>
              <w:fldChar w:fldCharType="separate"/>
            </w:r>
            <w:r>
              <w:rPr>
                <w:noProof/>
                <w:webHidden/>
              </w:rPr>
              <w:t>34</w:t>
            </w:r>
            <w:r>
              <w:rPr>
                <w:noProof/>
                <w:webHidden/>
              </w:rPr>
              <w:fldChar w:fldCharType="end"/>
            </w:r>
          </w:hyperlink>
        </w:p>
        <w:p w14:paraId="6A8D0E04" w14:textId="56C676B6" w:rsidR="00405157" w:rsidRDefault="00405157">
          <w:pPr>
            <w:pStyle w:val="Sommario2"/>
            <w:tabs>
              <w:tab w:val="right" w:leader="dot" w:pos="9628"/>
            </w:tabs>
            <w:rPr>
              <w:rFonts w:eastAsiaTheme="minorEastAsia"/>
              <w:noProof/>
              <w:sz w:val="24"/>
              <w:szCs w:val="24"/>
              <w:lang w:eastAsia="it-IT"/>
            </w:rPr>
          </w:pPr>
          <w:hyperlink w:anchor="_Toc237963615" w:history="1">
            <w:r w:rsidRPr="001F6BC4">
              <w:rPr>
                <w:rStyle w:val="Collegamentoipertestuale"/>
                <w:rFonts w:ascii="Verdana" w:eastAsia="Yu Gothic Light" w:hAnsi="Verdana"/>
                <w:b/>
                <w:bCs/>
                <w:caps/>
                <w:noProof/>
                <w:lang w:val="en-GB"/>
              </w:rPr>
              <w:t xml:space="preserve">3.5 </w:t>
            </w:r>
            <w:r w:rsidRPr="001F6BC4">
              <w:rPr>
                <w:rStyle w:val="Collegamentoipertestuale"/>
                <w:rFonts w:ascii="Verdana" w:eastAsia="Yu Gothic Light" w:hAnsi="Verdana"/>
                <w:b/>
                <w:bCs/>
                <w:noProof/>
                <w:lang w:val="en-GB"/>
              </w:rPr>
              <w:t>Non-discrimination, diversity, and equal opportunities</w:t>
            </w:r>
            <w:r>
              <w:rPr>
                <w:noProof/>
                <w:webHidden/>
              </w:rPr>
              <w:tab/>
            </w:r>
            <w:r>
              <w:rPr>
                <w:noProof/>
                <w:webHidden/>
              </w:rPr>
              <w:fldChar w:fldCharType="begin"/>
            </w:r>
            <w:r>
              <w:rPr>
                <w:noProof/>
                <w:webHidden/>
              </w:rPr>
              <w:instrText xml:space="preserve"> PAGEREF _Toc237963615 \h </w:instrText>
            </w:r>
            <w:r>
              <w:rPr>
                <w:noProof/>
                <w:webHidden/>
              </w:rPr>
            </w:r>
            <w:r>
              <w:rPr>
                <w:noProof/>
                <w:webHidden/>
              </w:rPr>
              <w:fldChar w:fldCharType="separate"/>
            </w:r>
            <w:r>
              <w:rPr>
                <w:noProof/>
                <w:webHidden/>
              </w:rPr>
              <w:t>34</w:t>
            </w:r>
            <w:r>
              <w:rPr>
                <w:noProof/>
                <w:webHidden/>
              </w:rPr>
              <w:fldChar w:fldCharType="end"/>
            </w:r>
          </w:hyperlink>
        </w:p>
        <w:p w14:paraId="405F9CC6" w14:textId="214C0F47" w:rsidR="00405157" w:rsidRDefault="00405157">
          <w:pPr>
            <w:pStyle w:val="Sommario2"/>
            <w:tabs>
              <w:tab w:val="right" w:leader="dot" w:pos="9628"/>
            </w:tabs>
            <w:rPr>
              <w:rFonts w:eastAsiaTheme="minorEastAsia"/>
              <w:noProof/>
              <w:sz w:val="24"/>
              <w:szCs w:val="24"/>
              <w:lang w:eastAsia="it-IT"/>
            </w:rPr>
          </w:pPr>
          <w:hyperlink w:anchor="_Toc237963616" w:history="1">
            <w:r w:rsidRPr="001F6BC4">
              <w:rPr>
                <w:rStyle w:val="Collegamentoipertestuale"/>
                <w:rFonts w:ascii="Verdana" w:eastAsia="Yu Gothic Light" w:hAnsi="Verdana"/>
                <w:b/>
                <w:bCs/>
                <w:caps/>
                <w:noProof/>
                <w:lang w:val="en-GB"/>
              </w:rPr>
              <w:t>3.6 H&amp;S</w:t>
            </w:r>
            <w:r>
              <w:rPr>
                <w:noProof/>
                <w:webHidden/>
              </w:rPr>
              <w:tab/>
            </w:r>
            <w:r>
              <w:rPr>
                <w:noProof/>
                <w:webHidden/>
              </w:rPr>
              <w:fldChar w:fldCharType="begin"/>
            </w:r>
            <w:r>
              <w:rPr>
                <w:noProof/>
                <w:webHidden/>
              </w:rPr>
              <w:instrText xml:space="preserve"> PAGEREF _Toc237963616 \h </w:instrText>
            </w:r>
            <w:r>
              <w:rPr>
                <w:noProof/>
                <w:webHidden/>
              </w:rPr>
            </w:r>
            <w:r>
              <w:rPr>
                <w:noProof/>
                <w:webHidden/>
              </w:rPr>
              <w:fldChar w:fldCharType="separate"/>
            </w:r>
            <w:r>
              <w:rPr>
                <w:noProof/>
                <w:webHidden/>
              </w:rPr>
              <w:t>35</w:t>
            </w:r>
            <w:r>
              <w:rPr>
                <w:noProof/>
                <w:webHidden/>
              </w:rPr>
              <w:fldChar w:fldCharType="end"/>
            </w:r>
          </w:hyperlink>
        </w:p>
        <w:p w14:paraId="2F0E324B" w14:textId="68A7EF52" w:rsidR="00405157" w:rsidRDefault="00405157">
          <w:pPr>
            <w:pStyle w:val="Sommario2"/>
            <w:tabs>
              <w:tab w:val="right" w:leader="dot" w:pos="9628"/>
            </w:tabs>
            <w:rPr>
              <w:rFonts w:eastAsiaTheme="minorEastAsia"/>
              <w:noProof/>
              <w:sz w:val="24"/>
              <w:szCs w:val="24"/>
              <w:lang w:eastAsia="it-IT"/>
            </w:rPr>
          </w:pPr>
          <w:hyperlink w:anchor="_Toc237963617" w:history="1">
            <w:r w:rsidRPr="001F6BC4">
              <w:rPr>
                <w:rStyle w:val="Collegamentoipertestuale"/>
                <w:rFonts w:ascii="Verdana" w:eastAsia="Yu Gothic Light" w:hAnsi="Verdana"/>
                <w:b/>
                <w:bCs/>
                <w:caps/>
                <w:noProof/>
                <w:lang w:val="en-GB"/>
              </w:rPr>
              <w:t xml:space="preserve">3.7 </w:t>
            </w:r>
            <w:r w:rsidRPr="001F6BC4">
              <w:rPr>
                <w:rStyle w:val="Collegamentoipertestuale"/>
                <w:rFonts w:ascii="Verdana" w:eastAsia="Yu Gothic Light" w:hAnsi="Verdana"/>
                <w:b/>
                <w:bCs/>
                <w:noProof/>
                <w:lang w:val="en-GB"/>
              </w:rPr>
              <w:t>Dispute</w:t>
            </w:r>
            <w:r>
              <w:rPr>
                <w:noProof/>
                <w:webHidden/>
              </w:rPr>
              <w:tab/>
            </w:r>
            <w:r>
              <w:rPr>
                <w:noProof/>
                <w:webHidden/>
              </w:rPr>
              <w:fldChar w:fldCharType="begin"/>
            </w:r>
            <w:r>
              <w:rPr>
                <w:noProof/>
                <w:webHidden/>
              </w:rPr>
              <w:instrText xml:space="preserve"> PAGEREF _Toc237963617 \h </w:instrText>
            </w:r>
            <w:r>
              <w:rPr>
                <w:noProof/>
                <w:webHidden/>
              </w:rPr>
            </w:r>
            <w:r>
              <w:rPr>
                <w:noProof/>
                <w:webHidden/>
              </w:rPr>
              <w:fldChar w:fldCharType="separate"/>
            </w:r>
            <w:r>
              <w:rPr>
                <w:noProof/>
                <w:webHidden/>
              </w:rPr>
              <w:t>36</w:t>
            </w:r>
            <w:r>
              <w:rPr>
                <w:noProof/>
                <w:webHidden/>
              </w:rPr>
              <w:fldChar w:fldCharType="end"/>
            </w:r>
          </w:hyperlink>
        </w:p>
        <w:p w14:paraId="4EAC4355" w14:textId="280841AD" w:rsidR="00405157" w:rsidRDefault="00405157">
          <w:pPr>
            <w:pStyle w:val="Sommario2"/>
            <w:tabs>
              <w:tab w:val="right" w:leader="dot" w:pos="9628"/>
            </w:tabs>
            <w:rPr>
              <w:rFonts w:eastAsiaTheme="minorEastAsia"/>
              <w:noProof/>
              <w:sz w:val="24"/>
              <w:szCs w:val="24"/>
              <w:lang w:eastAsia="it-IT"/>
            </w:rPr>
          </w:pPr>
          <w:hyperlink w:anchor="_Toc237963618" w:history="1">
            <w:r w:rsidRPr="001F6BC4">
              <w:rPr>
                <w:rStyle w:val="Collegamentoipertestuale"/>
                <w:rFonts w:ascii="Verdana" w:eastAsia="Yu Gothic Light" w:hAnsi="Verdana"/>
                <w:b/>
                <w:bCs/>
                <w:caps/>
                <w:noProof/>
                <w:lang w:val="en-GB"/>
              </w:rPr>
              <w:t xml:space="preserve">3.8 </w:t>
            </w:r>
            <w:r w:rsidRPr="001F6BC4">
              <w:rPr>
                <w:rStyle w:val="Collegamentoipertestuale"/>
                <w:rFonts w:ascii="Verdana" w:eastAsia="Yu Gothic Light" w:hAnsi="Verdana"/>
                <w:b/>
                <w:bCs/>
                <w:noProof/>
                <w:lang w:val="en-GB"/>
              </w:rPr>
              <w:t>Further information</w:t>
            </w:r>
            <w:r>
              <w:rPr>
                <w:noProof/>
                <w:webHidden/>
              </w:rPr>
              <w:tab/>
            </w:r>
            <w:r>
              <w:rPr>
                <w:noProof/>
                <w:webHidden/>
              </w:rPr>
              <w:fldChar w:fldCharType="begin"/>
            </w:r>
            <w:r>
              <w:rPr>
                <w:noProof/>
                <w:webHidden/>
              </w:rPr>
              <w:instrText xml:space="preserve"> PAGEREF _Toc237963618 \h </w:instrText>
            </w:r>
            <w:r>
              <w:rPr>
                <w:noProof/>
                <w:webHidden/>
              </w:rPr>
            </w:r>
            <w:r>
              <w:rPr>
                <w:noProof/>
                <w:webHidden/>
              </w:rPr>
              <w:fldChar w:fldCharType="separate"/>
            </w:r>
            <w:r>
              <w:rPr>
                <w:noProof/>
                <w:webHidden/>
              </w:rPr>
              <w:t>37</w:t>
            </w:r>
            <w:r>
              <w:rPr>
                <w:noProof/>
                <w:webHidden/>
              </w:rPr>
              <w:fldChar w:fldCharType="end"/>
            </w:r>
          </w:hyperlink>
        </w:p>
        <w:p w14:paraId="419FF6C9" w14:textId="3ED9EB74" w:rsidR="00405157" w:rsidRDefault="00405157">
          <w:pPr>
            <w:pStyle w:val="Sommario1"/>
            <w:tabs>
              <w:tab w:val="right" w:leader="dot" w:pos="9628"/>
            </w:tabs>
            <w:rPr>
              <w:rFonts w:asciiTheme="minorHAnsi" w:eastAsiaTheme="minorEastAsia" w:hAnsiTheme="minorHAnsi"/>
              <w:noProof/>
              <w:sz w:val="24"/>
              <w:szCs w:val="24"/>
              <w:lang w:eastAsia="it-IT"/>
            </w:rPr>
          </w:pPr>
          <w:hyperlink w:anchor="_Toc237963619" w:history="1">
            <w:r w:rsidRPr="001F6BC4">
              <w:rPr>
                <w:rStyle w:val="Collegamentoipertestuale"/>
                <w:rFonts w:ascii="Verdana" w:eastAsia="Yu Gothic Light" w:hAnsi="Verdana" w:cs="Verdana"/>
                <w:b/>
                <w:bCs/>
                <w:noProof/>
                <w:lang w:val="en-GB"/>
              </w:rPr>
              <w:t>4. Governance</w:t>
            </w:r>
            <w:r>
              <w:rPr>
                <w:noProof/>
                <w:webHidden/>
              </w:rPr>
              <w:tab/>
            </w:r>
            <w:r>
              <w:rPr>
                <w:noProof/>
                <w:webHidden/>
              </w:rPr>
              <w:fldChar w:fldCharType="begin"/>
            </w:r>
            <w:r>
              <w:rPr>
                <w:noProof/>
                <w:webHidden/>
              </w:rPr>
              <w:instrText xml:space="preserve"> PAGEREF _Toc237963619 \h </w:instrText>
            </w:r>
            <w:r>
              <w:rPr>
                <w:noProof/>
                <w:webHidden/>
              </w:rPr>
            </w:r>
            <w:r>
              <w:rPr>
                <w:noProof/>
                <w:webHidden/>
              </w:rPr>
              <w:fldChar w:fldCharType="separate"/>
            </w:r>
            <w:r>
              <w:rPr>
                <w:noProof/>
                <w:webHidden/>
              </w:rPr>
              <w:t>37</w:t>
            </w:r>
            <w:r>
              <w:rPr>
                <w:noProof/>
                <w:webHidden/>
              </w:rPr>
              <w:fldChar w:fldCharType="end"/>
            </w:r>
          </w:hyperlink>
        </w:p>
        <w:p w14:paraId="30CB4DDE" w14:textId="048DC995" w:rsidR="00405157" w:rsidRDefault="00405157">
          <w:pPr>
            <w:pStyle w:val="Sommario2"/>
            <w:tabs>
              <w:tab w:val="right" w:leader="dot" w:pos="9628"/>
            </w:tabs>
            <w:rPr>
              <w:rFonts w:eastAsiaTheme="minorEastAsia"/>
              <w:noProof/>
              <w:sz w:val="24"/>
              <w:szCs w:val="24"/>
              <w:lang w:eastAsia="it-IT"/>
            </w:rPr>
          </w:pPr>
          <w:hyperlink w:anchor="_Toc237963620" w:history="1">
            <w:r w:rsidRPr="001F6BC4">
              <w:rPr>
                <w:rStyle w:val="Collegamentoipertestuale"/>
                <w:rFonts w:ascii="Verdana" w:eastAsia="Yu Gothic Light" w:hAnsi="Verdana"/>
                <w:b/>
                <w:bCs/>
                <w:caps/>
                <w:noProof/>
                <w:lang w:val="en-GB"/>
              </w:rPr>
              <w:t xml:space="preserve">4.1 </w:t>
            </w:r>
            <w:r w:rsidRPr="001F6BC4">
              <w:rPr>
                <w:rStyle w:val="Collegamentoipertestuale"/>
                <w:rFonts w:ascii="Verdana" w:eastAsia="Yu Gothic Light" w:hAnsi="Verdana"/>
                <w:b/>
                <w:bCs/>
                <w:noProof/>
                <w:lang w:val="en-GB"/>
              </w:rPr>
              <w:t>Prevention and detection of corruption and extortion</w:t>
            </w:r>
            <w:r>
              <w:rPr>
                <w:noProof/>
                <w:webHidden/>
              </w:rPr>
              <w:tab/>
            </w:r>
            <w:r>
              <w:rPr>
                <w:noProof/>
                <w:webHidden/>
              </w:rPr>
              <w:fldChar w:fldCharType="begin"/>
            </w:r>
            <w:r>
              <w:rPr>
                <w:noProof/>
                <w:webHidden/>
              </w:rPr>
              <w:instrText xml:space="preserve"> PAGEREF _Toc237963620 \h </w:instrText>
            </w:r>
            <w:r>
              <w:rPr>
                <w:noProof/>
                <w:webHidden/>
              </w:rPr>
            </w:r>
            <w:r>
              <w:rPr>
                <w:noProof/>
                <w:webHidden/>
              </w:rPr>
              <w:fldChar w:fldCharType="separate"/>
            </w:r>
            <w:r>
              <w:rPr>
                <w:noProof/>
                <w:webHidden/>
              </w:rPr>
              <w:t>37</w:t>
            </w:r>
            <w:r>
              <w:rPr>
                <w:noProof/>
                <w:webHidden/>
              </w:rPr>
              <w:fldChar w:fldCharType="end"/>
            </w:r>
          </w:hyperlink>
        </w:p>
        <w:p w14:paraId="0277171E" w14:textId="5F9FBF00" w:rsidR="00405157" w:rsidRDefault="00405157">
          <w:pPr>
            <w:pStyle w:val="Sommario2"/>
            <w:tabs>
              <w:tab w:val="right" w:leader="dot" w:pos="9628"/>
            </w:tabs>
            <w:rPr>
              <w:rFonts w:eastAsiaTheme="minorEastAsia"/>
              <w:noProof/>
              <w:sz w:val="24"/>
              <w:szCs w:val="24"/>
              <w:lang w:eastAsia="it-IT"/>
            </w:rPr>
          </w:pPr>
          <w:hyperlink w:anchor="_Toc237963621" w:history="1">
            <w:r w:rsidRPr="001F6BC4">
              <w:rPr>
                <w:rStyle w:val="Collegamentoipertestuale"/>
                <w:rFonts w:ascii="Verdana" w:eastAsiaTheme="majorEastAsia" w:hAnsi="Verdana"/>
                <w:b/>
                <w:bCs/>
                <w:caps/>
                <w:noProof/>
                <w:lang w:val="en-GB"/>
              </w:rPr>
              <w:t xml:space="preserve">4.2 </w:t>
            </w:r>
            <w:r w:rsidRPr="001F6BC4">
              <w:rPr>
                <w:rStyle w:val="Collegamentoipertestuale"/>
                <w:rFonts w:ascii="Verdana" w:eastAsiaTheme="majorEastAsia" w:hAnsi="Verdana"/>
                <w:b/>
                <w:bCs/>
                <w:noProof/>
                <w:lang w:val="en-GB"/>
              </w:rPr>
              <w:t>Supplier relations and payment practices</w:t>
            </w:r>
            <w:r>
              <w:rPr>
                <w:noProof/>
                <w:webHidden/>
              </w:rPr>
              <w:tab/>
            </w:r>
            <w:r>
              <w:rPr>
                <w:noProof/>
                <w:webHidden/>
              </w:rPr>
              <w:fldChar w:fldCharType="begin"/>
            </w:r>
            <w:r>
              <w:rPr>
                <w:noProof/>
                <w:webHidden/>
              </w:rPr>
              <w:instrText xml:space="preserve"> PAGEREF _Toc237963621 \h </w:instrText>
            </w:r>
            <w:r>
              <w:rPr>
                <w:noProof/>
                <w:webHidden/>
              </w:rPr>
            </w:r>
            <w:r>
              <w:rPr>
                <w:noProof/>
                <w:webHidden/>
              </w:rPr>
              <w:fldChar w:fldCharType="separate"/>
            </w:r>
            <w:r>
              <w:rPr>
                <w:noProof/>
                <w:webHidden/>
              </w:rPr>
              <w:t>37</w:t>
            </w:r>
            <w:r>
              <w:rPr>
                <w:noProof/>
                <w:webHidden/>
              </w:rPr>
              <w:fldChar w:fldCharType="end"/>
            </w:r>
          </w:hyperlink>
        </w:p>
        <w:p w14:paraId="2DBE88BB" w14:textId="5D1ECE89" w:rsidR="00405157" w:rsidRDefault="00405157">
          <w:pPr>
            <w:pStyle w:val="Sommario1"/>
            <w:tabs>
              <w:tab w:val="right" w:leader="dot" w:pos="9628"/>
            </w:tabs>
            <w:rPr>
              <w:rFonts w:asciiTheme="minorHAnsi" w:eastAsiaTheme="minorEastAsia" w:hAnsiTheme="minorHAnsi"/>
              <w:noProof/>
              <w:sz w:val="24"/>
              <w:szCs w:val="24"/>
              <w:lang w:eastAsia="it-IT"/>
            </w:rPr>
          </w:pPr>
          <w:hyperlink w:anchor="_Toc237963622" w:history="1">
            <w:r w:rsidRPr="001F6BC4">
              <w:rPr>
                <w:rStyle w:val="Collegamentoipertestuale"/>
                <w:rFonts w:ascii="Verdana" w:eastAsia="Yu Gothic Light" w:hAnsi="Verdana" w:cs="Verdana"/>
                <w:b/>
                <w:bCs/>
                <w:noProof/>
                <w:lang w:val="en-GB"/>
              </w:rPr>
              <w:t>Methodological note</w:t>
            </w:r>
            <w:r>
              <w:rPr>
                <w:noProof/>
                <w:webHidden/>
              </w:rPr>
              <w:tab/>
            </w:r>
            <w:r>
              <w:rPr>
                <w:noProof/>
                <w:webHidden/>
              </w:rPr>
              <w:fldChar w:fldCharType="begin"/>
            </w:r>
            <w:r>
              <w:rPr>
                <w:noProof/>
                <w:webHidden/>
              </w:rPr>
              <w:instrText xml:space="preserve"> PAGEREF _Toc237963622 \h </w:instrText>
            </w:r>
            <w:r>
              <w:rPr>
                <w:noProof/>
                <w:webHidden/>
              </w:rPr>
            </w:r>
            <w:r>
              <w:rPr>
                <w:noProof/>
                <w:webHidden/>
              </w:rPr>
              <w:fldChar w:fldCharType="separate"/>
            </w:r>
            <w:r>
              <w:rPr>
                <w:noProof/>
                <w:webHidden/>
              </w:rPr>
              <w:t>41</w:t>
            </w:r>
            <w:r>
              <w:rPr>
                <w:noProof/>
                <w:webHidden/>
              </w:rPr>
              <w:fldChar w:fldCharType="end"/>
            </w:r>
          </w:hyperlink>
        </w:p>
        <w:p w14:paraId="27A621E4" w14:textId="01903592" w:rsidR="004662AC" w:rsidRDefault="00F8422E" w:rsidP="0032661E">
          <w:pPr>
            <w:pStyle w:val="Sommario1"/>
            <w:tabs>
              <w:tab w:val="right" w:leader="dot" w:pos="10194"/>
            </w:tabs>
            <w:contextualSpacing/>
          </w:pPr>
          <w:r w:rsidRPr="002A1BEE">
            <w:rPr>
              <w:rFonts w:ascii="Verdana" w:hAnsi="Verdana"/>
              <w:sz w:val="12"/>
              <w:szCs w:val="12"/>
            </w:rPr>
            <w:fldChar w:fldCharType="end"/>
          </w:r>
        </w:p>
      </w:sdtContent>
    </w:sdt>
    <w:p w14:paraId="44E6A764" w14:textId="50CB070A" w:rsidR="00583C8B" w:rsidRPr="00A23381" w:rsidRDefault="00583C8B" w:rsidP="0032661E">
      <w:pPr>
        <w:pStyle w:val="Titolo1"/>
        <w:spacing w:before="0"/>
        <w:rPr>
          <w:rFonts w:ascii="Verdana" w:hAnsi="Verdana"/>
          <w:b/>
          <w:bCs/>
          <w:lang w:val="en-GB"/>
        </w:rPr>
      </w:pPr>
      <w:bookmarkStart w:id="1" w:name="_Toc237963594"/>
      <w:r w:rsidRPr="00A23381">
        <w:rPr>
          <w:rFonts w:ascii="Verdana" w:hAnsi="Verdana"/>
          <w:b/>
          <w:bCs/>
          <w:lang w:val="en-GB"/>
        </w:rPr>
        <w:lastRenderedPageBreak/>
        <w:t xml:space="preserve">1. Thermocast </w:t>
      </w:r>
      <w:r w:rsidR="00F102B0" w:rsidRPr="00A23381">
        <w:rPr>
          <w:rFonts w:ascii="Verdana" w:hAnsi="Verdana"/>
          <w:b/>
          <w:bCs/>
          <w:lang w:val="en-GB"/>
        </w:rPr>
        <w:t>and ESG</w:t>
      </w:r>
      <w:bookmarkEnd w:id="1"/>
    </w:p>
    <w:p w14:paraId="4AF547B2" w14:textId="77777777" w:rsidR="0032661E" w:rsidRPr="00A23381" w:rsidRDefault="0032661E" w:rsidP="0032661E">
      <w:pPr>
        <w:rPr>
          <w:lang w:val="en-GB"/>
        </w:rPr>
      </w:pPr>
    </w:p>
    <w:p w14:paraId="3681E48B" w14:textId="6E1437E2" w:rsidR="00AE5B85" w:rsidRPr="00A23381" w:rsidRDefault="00347C92" w:rsidP="00CF5279">
      <w:pPr>
        <w:keepNext/>
        <w:keepLines/>
        <w:spacing w:before="120" w:after="160" w:line="240" w:lineRule="auto"/>
        <w:outlineLvl w:val="1"/>
        <w:rPr>
          <w:rFonts w:ascii="Verdana" w:eastAsia="Yu Gothic Light" w:hAnsi="Verdana" w:cs="Times New Roman"/>
          <w:b/>
          <w:bCs/>
          <w:caps/>
          <w:sz w:val="28"/>
          <w:szCs w:val="28"/>
          <w:lang w:val="en-GB"/>
        </w:rPr>
      </w:pPr>
      <w:bookmarkStart w:id="2" w:name="_Toc137559215"/>
      <w:bookmarkStart w:id="3" w:name="_Toc229467765"/>
      <w:bookmarkStart w:id="4" w:name="_Toc237963595"/>
      <w:r>
        <w:rPr>
          <w:noProof/>
        </w:rPr>
        <mc:AlternateContent>
          <mc:Choice Requires="wps">
            <w:drawing>
              <wp:anchor distT="0" distB="0" distL="114300" distR="114300" simplePos="0" relativeHeight="251658255" behindDoc="0" locked="0" layoutInCell="1" allowOverlap="1" wp14:anchorId="5AB6EFE8" wp14:editId="5EDB86DB">
                <wp:simplePos x="0" y="0"/>
                <wp:positionH relativeFrom="margin">
                  <wp:posOffset>4683760</wp:posOffset>
                </wp:positionH>
                <wp:positionV relativeFrom="paragraph">
                  <wp:posOffset>31750</wp:posOffset>
                </wp:positionV>
                <wp:extent cx="1428115" cy="252000"/>
                <wp:effectExtent l="0" t="0" r="19685" b="15240"/>
                <wp:wrapSquare wrapText="bothSides"/>
                <wp:docPr id="217"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8115" cy="252000"/>
                        </a:xfrm>
                        <a:prstGeom prst="rect">
                          <a:avLst/>
                        </a:prstGeom>
                        <a:solidFill>
                          <a:srgbClr val="FFFFFF"/>
                        </a:solidFill>
                        <a:ln w="9525">
                          <a:solidFill>
                            <a:srgbClr val="000000"/>
                          </a:solidFill>
                          <a:miter lim="800000"/>
                          <a:headEnd/>
                          <a:tailEnd/>
                        </a:ln>
                      </wps:spPr>
                      <wps:txbx>
                        <w:txbxContent>
                          <w:p w14:paraId="19176632" w14:textId="54B2F6B2" w:rsidR="009E0D6A" w:rsidRPr="00786407" w:rsidRDefault="009E0D6A" w:rsidP="00745C0F">
                            <w:pPr>
                              <w:jc w:val="center"/>
                              <w:rPr>
                                <w:rFonts w:ascii="Verdana" w:hAnsi="Verdana"/>
                                <w:b/>
                                <w:bCs/>
                                <w:sz w:val="20"/>
                                <w:szCs w:val="20"/>
                              </w:rPr>
                            </w:pPr>
                            <w:r w:rsidRPr="00786407">
                              <w:rPr>
                                <w:rFonts w:ascii="Verdana" w:hAnsi="Verdana"/>
                                <w:b/>
                                <w:bCs/>
                                <w:sz w:val="20"/>
                                <w:szCs w:val="20"/>
                              </w:rPr>
                              <w:t>VSME B1–C1</w:t>
                            </w:r>
                            <w:r w:rsidR="00421287" w:rsidRPr="00786407">
                              <w:rPr>
                                <w:rFonts w:ascii="Verdana" w:hAnsi="Verdana"/>
                                <w:b/>
                                <w:bCs/>
                                <w:sz w:val="20"/>
                                <w:szCs w:val="20"/>
                              </w:rPr>
                              <w:t>–</w:t>
                            </w:r>
                            <w:r>
                              <w:rPr>
                                <w:rFonts w:ascii="Verdana" w:hAnsi="Verdana"/>
                                <w:b/>
                                <w:bCs/>
                                <w:sz w:val="20"/>
                                <w:szCs w:val="20"/>
                              </w:rPr>
                              <w:t>C8</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type w14:anchorId="5AB6EFE8" id="_x0000_t202" coordsize="21600,21600" o:spt="202" path="m,l,21600r21600,l21600,xe">
                <v:stroke joinstyle="miter"/>
                <v:path gradientshapeok="t" o:connecttype="rect"/>
              </v:shapetype>
              <v:shape id="Casella di testo 2" o:spid="_x0000_s1026" type="#_x0000_t202" style="position:absolute;margin-left:368.8pt;margin-top:2.5pt;width:112.45pt;height:19.85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4hAIEQIAACEEAAAOAAAAZHJzL2Uyb0RvYy54bWysU9uO0zAQfUfiHyy/0zRVC92o6WrpUoS0&#10;XKSFD3Acp7FwPGbsNilfz9jptmURL4g8WJ7M+MyZMzOr26Ez7KDQa7AlzydTzpSVUGu7K/m3r9tX&#10;S858ELYWBqwq+VF5frt++WLVu0LNoAVTK2QEYn3Ru5K3Ibgiy7xsVSf8BJyy5GwAOxHIxF1Wo+gJ&#10;vTPZbDp9nfWAtUOQynv6ez86+TrhN42S4XPTeBWYKTlxC+nEdFbxzNYrUexQuFbLEw3xDyw6oS0l&#10;PUPdiyDYHvUfUJ2WCB6aMJHQZdA0WqpUA1WTT59V89gKp1ItJI53Z5n8/4OVnw6P7guyMLyFgRqY&#10;ivDuAeR3zyxsWmF36g4R+laJmhLnUbKsd744PY1S+8JHkKr/CDU1WewDJKChwS6qQnUyQqcGHM+i&#10;qyEwGVPOZ8s8X3AmyTdbUFNTVzJRPL126MN7BR2Ll5IjNTWhi8ODD5GNKJ5CYjIPRtdbbUwycFdt&#10;DLKDoAHYpi8V8CzMWNaX/GYxW4wC/BWC2F0I/pap04Em2eiu5MtzkCiibO9sneYsCG3GO1E29qRj&#10;lG4UMQzVQIFRzwrqIymKME4sbRhdWsCfnPU0rSX3P/YCFWfmg6Wu3OTzeRzvZMwXb2Zk4LWnuvYI&#10;Kwmq5DIgZ6OxCWkpomQW7qh/jU7SXric2NIcJsVPOxMH/dpOUZfNXv8CAAD//wMAUEsDBBQABgAI&#10;AAAAIQBOJaFC3AAAAAgBAAAPAAAAZHJzL2Rvd25yZXYueG1sTI/BTsMwEETvSPyDtUjcqENpEwhx&#10;qqiIY5EoiPPWdpOAvbZsNw1/jznBcTSjmTfNZraGTTrE0ZGA20UBTJN0aqRewPvb8809sJiQFBpH&#10;WsC3jrBpLy8arJU706ue9qlnuYRijQKGlHzNeZSDthgXzmvK3tEFiynL0HMV8JzLreHLoii5xZHy&#10;woBebwctv/YnK2DX7bbFS5hs5z+Onwa9lE8+CnF9NXePwJKe018YfvEzOrSZ6eBOpCIzAqq7qsxR&#10;Aet8KfsP5XIN7CBgtaqAtw3/f6D9AQAA//8DAFBLAQItABQABgAIAAAAIQC2gziS/gAAAOEBAAAT&#10;AAAAAAAAAAAAAAAAAAAAAABbQ29udGVudF9UeXBlc10ueG1sUEsBAi0AFAAGAAgAAAAhADj9If/W&#10;AAAAlAEAAAsAAAAAAAAAAAAAAAAALwEAAF9yZWxzLy5yZWxzUEsBAi0AFAAGAAgAAAAhAPLiEAgR&#10;AgAAIQQAAA4AAAAAAAAAAAAAAAAALgIAAGRycy9lMm9Eb2MueG1sUEsBAi0AFAAGAAgAAAAhAE4l&#10;oULcAAAACAEAAA8AAAAAAAAAAAAAAAAAawQAAGRycy9kb3ducmV2LnhtbFBLBQYAAAAABAAEAPMA&#10;AAB0BQAAAAA=&#10;">
                <v:textbox>
                  <w:txbxContent>
                    <w:p w14:paraId="19176632" w14:textId="54B2F6B2" w:rsidR="009E0D6A" w:rsidRPr="00786407" w:rsidRDefault="009E0D6A" w:rsidP="00745C0F">
                      <w:pPr>
                        <w:jc w:val="center"/>
                        <w:rPr>
                          <w:rFonts w:ascii="Verdana" w:hAnsi="Verdana"/>
                          <w:b/>
                          <w:bCs/>
                          <w:sz w:val="20"/>
                          <w:szCs w:val="20"/>
                        </w:rPr>
                      </w:pPr>
                      <w:r w:rsidRPr="00786407">
                        <w:rPr>
                          <w:rFonts w:ascii="Verdana" w:hAnsi="Verdana"/>
                          <w:b/>
                          <w:bCs/>
                          <w:sz w:val="20"/>
                          <w:szCs w:val="20"/>
                        </w:rPr>
                        <w:t>VSME B1–C1</w:t>
                      </w:r>
                      <w:r w:rsidR="00421287" w:rsidRPr="00786407">
                        <w:rPr>
                          <w:rFonts w:ascii="Verdana" w:hAnsi="Verdana"/>
                          <w:b/>
                          <w:bCs/>
                          <w:sz w:val="20"/>
                          <w:szCs w:val="20"/>
                        </w:rPr>
                        <w:t>–</w:t>
                      </w:r>
                      <w:r>
                        <w:rPr>
                          <w:rFonts w:ascii="Verdana" w:hAnsi="Verdana"/>
                          <w:b/>
                          <w:bCs/>
                          <w:sz w:val="20"/>
                          <w:szCs w:val="20"/>
                        </w:rPr>
                        <w:t>C8</w:t>
                      </w:r>
                    </w:p>
                  </w:txbxContent>
                </v:textbox>
                <w10:wrap type="square" anchorx="margin"/>
              </v:shape>
            </w:pict>
          </mc:Fallback>
        </mc:AlternateContent>
      </w:r>
      <w:r w:rsidR="00AE5B85" w:rsidRPr="00A23381">
        <w:rPr>
          <w:rFonts w:ascii="Verdana" w:eastAsia="Yu Gothic Light" w:hAnsi="Verdana" w:cs="Times New Roman"/>
          <w:b/>
          <w:bCs/>
          <w:caps/>
          <w:sz w:val="28"/>
          <w:szCs w:val="28"/>
          <w:lang w:val="en-GB"/>
        </w:rPr>
        <w:t xml:space="preserve">1.1 </w:t>
      </w:r>
      <w:r w:rsidR="00A23381" w:rsidRPr="00A23381">
        <w:rPr>
          <w:rFonts w:ascii="Verdana" w:eastAsia="Yu Gothic Light" w:hAnsi="Verdana" w:cs="Times New Roman"/>
          <w:b/>
          <w:bCs/>
          <w:caps/>
          <w:sz w:val="28"/>
          <w:szCs w:val="28"/>
          <w:lang w:val="en-GB"/>
        </w:rPr>
        <w:t>G</w:t>
      </w:r>
      <w:r w:rsidR="00A23381" w:rsidRPr="00A23381">
        <w:rPr>
          <w:rFonts w:ascii="Verdana" w:eastAsia="Yu Gothic Light" w:hAnsi="Verdana" w:cs="Times New Roman"/>
          <w:b/>
          <w:bCs/>
          <w:sz w:val="28"/>
          <w:szCs w:val="28"/>
          <w:lang w:val="en-GB"/>
        </w:rPr>
        <w:t>eneral Profile</w:t>
      </w:r>
      <w:bookmarkEnd w:id="2"/>
      <w:bookmarkEnd w:id="3"/>
      <w:bookmarkEnd w:id="4"/>
    </w:p>
    <w:p w14:paraId="7B815C6D" w14:textId="77777777" w:rsidR="00AF2FA8" w:rsidRPr="00AF2FA8" w:rsidRDefault="00AF2FA8" w:rsidP="00AF2FA8">
      <w:pPr>
        <w:spacing w:line="240" w:lineRule="auto"/>
        <w:jc w:val="both"/>
        <w:rPr>
          <w:rFonts w:ascii="Verdana" w:eastAsia="Times New Roman" w:hAnsi="Verdana" w:cs="Times New Roman"/>
          <w:sz w:val="20"/>
          <w:szCs w:val="20"/>
          <w:lang w:val="en-GB"/>
        </w:rPr>
      </w:pPr>
      <w:r w:rsidRPr="00AF2FA8">
        <w:rPr>
          <w:rFonts w:ascii="Verdana" w:eastAsia="Times New Roman" w:hAnsi="Verdana" w:cs="Times New Roman"/>
          <w:sz w:val="20"/>
          <w:szCs w:val="20"/>
          <w:lang w:val="en-GB"/>
        </w:rPr>
        <w:t>Thermocast S.p.A. (hereinafter also referred to as “Thermocast” or the “Company”) operates in the metallurgical sector, boasting thirty years of experience in the production of steel castings and high-performance alloys resistant to high temperatures and corrosion.</w:t>
      </w:r>
    </w:p>
    <w:p w14:paraId="2CC3AAF3" w14:textId="77777777" w:rsidR="00AF2FA8" w:rsidRPr="00AF2FA8" w:rsidRDefault="00AF2FA8" w:rsidP="00AF2FA8">
      <w:pPr>
        <w:spacing w:line="240" w:lineRule="auto"/>
        <w:jc w:val="both"/>
        <w:rPr>
          <w:rFonts w:ascii="Verdana" w:eastAsia="Times New Roman" w:hAnsi="Verdana" w:cs="Times New Roman"/>
          <w:sz w:val="20"/>
          <w:szCs w:val="20"/>
          <w:lang w:val="en-GB"/>
        </w:rPr>
      </w:pPr>
      <w:r w:rsidRPr="00AF2FA8">
        <w:rPr>
          <w:rFonts w:ascii="Verdana" w:eastAsia="Times New Roman" w:hAnsi="Verdana" w:cs="Times New Roman"/>
          <w:sz w:val="20"/>
          <w:szCs w:val="20"/>
          <w:lang w:val="en-GB"/>
        </w:rPr>
        <w:t>Thermocast does not operate in sectors considered high-risk by the European Union. Furthermore, the Company is not excluded from the EU benchmark parameters aligned with the Paris Agreement.</w:t>
      </w:r>
    </w:p>
    <w:p w14:paraId="42717AD0" w14:textId="32C9D0FC" w:rsidR="00AE5B85" w:rsidRPr="00AF2FA8" w:rsidRDefault="00AF2FA8" w:rsidP="00AF2FA8">
      <w:pPr>
        <w:spacing w:line="240" w:lineRule="auto"/>
        <w:jc w:val="both"/>
        <w:rPr>
          <w:rFonts w:ascii="Verdana" w:eastAsia="Times New Roman" w:hAnsi="Verdana" w:cs="Times New Roman"/>
          <w:sz w:val="20"/>
          <w:szCs w:val="20"/>
          <w:lang w:val="en-GB"/>
        </w:rPr>
      </w:pPr>
      <w:r w:rsidRPr="00AF2FA8">
        <w:rPr>
          <w:rFonts w:ascii="Verdana" w:eastAsia="Times New Roman" w:hAnsi="Verdana" w:cs="Times New Roman"/>
          <w:sz w:val="20"/>
          <w:szCs w:val="20"/>
          <w:lang w:val="en-GB"/>
        </w:rPr>
        <w:t>The Company has its registered office and production site at Via Francesco Lazzarini da Caravaggio 8, 24043, Caravaggio (BG), where all production, administrative, and support activities are concentrated.</w:t>
      </w:r>
    </w:p>
    <w:p w14:paraId="3C2966E5" w14:textId="77777777" w:rsidR="004A42D9" w:rsidRPr="00AF2FA8" w:rsidRDefault="004A42D9" w:rsidP="00CF5279">
      <w:pPr>
        <w:spacing w:after="120"/>
        <w:rPr>
          <w:lang w:val="en-GB"/>
        </w:rPr>
      </w:pPr>
    </w:p>
    <w:p w14:paraId="1DC3A06A" w14:textId="64787498" w:rsidR="00B131DF" w:rsidRPr="000E009F" w:rsidRDefault="00051BEA" w:rsidP="00CF5279">
      <w:pPr>
        <w:keepNext/>
        <w:keepLines/>
        <w:spacing w:after="120" w:line="240" w:lineRule="auto"/>
        <w:outlineLvl w:val="2"/>
        <w:rPr>
          <w:rFonts w:ascii="Verdana" w:eastAsia="Yu Gothic Light" w:hAnsi="Verdana" w:cs="Times New Roman"/>
          <w:b/>
          <w:i/>
          <w:sz w:val="24"/>
          <w:szCs w:val="24"/>
          <w:lang w:val="en-GB"/>
        </w:rPr>
      </w:pPr>
      <w:r w:rsidRPr="000E009F">
        <w:rPr>
          <w:rFonts w:ascii="Verdana" w:eastAsia="Yu Gothic Light" w:hAnsi="Verdana" w:cs="Times New Roman"/>
          <w:b/>
          <w:i/>
          <w:sz w:val="24"/>
          <w:szCs w:val="24"/>
          <w:lang w:val="en-GB"/>
        </w:rPr>
        <w:t>Ownership setup and corporate structure</w:t>
      </w:r>
    </w:p>
    <w:p w14:paraId="7E783310" w14:textId="78A584F5" w:rsidR="00801625" w:rsidRPr="000E009F" w:rsidRDefault="000E009F" w:rsidP="0056047E">
      <w:pPr>
        <w:spacing w:line="240" w:lineRule="auto"/>
        <w:jc w:val="both"/>
        <w:rPr>
          <w:rFonts w:ascii="Verdana" w:hAnsi="Verdana"/>
          <w:sz w:val="20"/>
          <w:szCs w:val="20"/>
          <w:lang w:val="en-GB"/>
        </w:rPr>
      </w:pPr>
      <w:bookmarkStart w:id="5" w:name="_heading=h.dsr30p95t4fe" w:colFirst="0" w:colLast="0"/>
      <w:bookmarkEnd w:id="5"/>
      <w:r w:rsidRPr="000E009F">
        <w:rPr>
          <w:rFonts w:ascii="Verdana" w:hAnsi="Verdana"/>
          <w:sz w:val="20"/>
          <w:szCs w:val="20"/>
          <w:lang w:val="en-GB"/>
        </w:rPr>
        <w:t>Thermocast is a joint-stock company with a family-owned structure. The share capital of 2.5 million euros is mostly held by Paolo Raffaelli (father) and Francesco Raffaelli (son), who own 72.5% together, while the remaining 27.5% consists of treasury shares.</w:t>
      </w:r>
    </w:p>
    <w:p w14:paraId="75D2878B" w14:textId="77777777" w:rsidR="00A62E53" w:rsidRPr="000E009F" w:rsidRDefault="00A62E53" w:rsidP="00170A42">
      <w:pPr>
        <w:spacing w:line="240" w:lineRule="auto"/>
        <w:jc w:val="both"/>
        <w:rPr>
          <w:rFonts w:ascii="Verdana" w:hAnsi="Verdana"/>
          <w:sz w:val="21"/>
          <w:szCs w:val="21"/>
          <w:lang w:val="en-GB"/>
        </w:rPr>
      </w:pPr>
    </w:p>
    <w:p w14:paraId="4C7545FD" w14:textId="77777777" w:rsidR="004C2E08" w:rsidRPr="000E009F" w:rsidRDefault="004C2E08" w:rsidP="00170A42">
      <w:pPr>
        <w:spacing w:line="240" w:lineRule="auto"/>
        <w:jc w:val="both"/>
        <w:rPr>
          <w:rFonts w:ascii="Verdana" w:hAnsi="Verdana"/>
          <w:sz w:val="21"/>
          <w:szCs w:val="21"/>
          <w:lang w:val="en-GB"/>
        </w:rPr>
      </w:pPr>
    </w:p>
    <w:p w14:paraId="25DD9C65" w14:textId="77777777" w:rsidR="00A62E53" w:rsidRPr="000E009F" w:rsidRDefault="00A62E53" w:rsidP="00170A42">
      <w:pPr>
        <w:spacing w:line="240" w:lineRule="auto"/>
        <w:jc w:val="both"/>
        <w:rPr>
          <w:rFonts w:ascii="Verdana" w:hAnsi="Verdana"/>
          <w:sz w:val="21"/>
          <w:szCs w:val="21"/>
          <w:lang w:val="en-GB"/>
        </w:rPr>
      </w:pPr>
    </w:p>
    <w:p w14:paraId="2BC6CAEF" w14:textId="4E3A122F" w:rsidR="004A42D9" w:rsidRPr="00AA6141" w:rsidRDefault="00115E02" w:rsidP="0032661E">
      <w:pPr>
        <w:keepNext/>
        <w:keepLines/>
        <w:spacing w:after="120" w:line="240" w:lineRule="auto"/>
        <w:outlineLvl w:val="2"/>
        <w:rPr>
          <w:rFonts w:ascii="Verdana" w:eastAsia="Yu Gothic Light" w:hAnsi="Verdana" w:cs="Times New Roman"/>
          <w:b/>
          <w:i/>
          <w:sz w:val="24"/>
          <w:szCs w:val="24"/>
          <w:lang w:val="en-GB"/>
        </w:rPr>
      </w:pPr>
      <w:r w:rsidRPr="00AA6141">
        <w:rPr>
          <w:rFonts w:ascii="Verdana" w:eastAsia="Yu Gothic Light" w:hAnsi="Verdana" w:cs="Times New Roman"/>
          <w:b/>
          <w:i/>
          <w:sz w:val="24"/>
          <w:szCs w:val="24"/>
          <w:lang w:val="en-GB"/>
        </w:rPr>
        <w:t>B</w:t>
      </w:r>
      <w:r w:rsidR="009C0086" w:rsidRPr="00AA6141">
        <w:rPr>
          <w:rFonts w:ascii="Verdana" w:eastAsia="Yu Gothic Light" w:hAnsi="Verdana" w:cs="Times New Roman"/>
          <w:b/>
          <w:i/>
          <w:sz w:val="24"/>
          <w:szCs w:val="24"/>
          <w:lang w:val="en-GB"/>
        </w:rPr>
        <w:t xml:space="preserve">usiness </w:t>
      </w:r>
      <w:r w:rsidRPr="00AA6141">
        <w:rPr>
          <w:rFonts w:ascii="Verdana" w:eastAsia="Yu Gothic Light" w:hAnsi="Verdana" w:cs="Times New Roman"/>
          <w:b/>
          <w:i/>
          <w:sz w:val="24"/>
          <w:szCs w:val="24"/>
          <w:lang w:val="en-GB"/>
        </w:rPr>
        <w:t>model and ESG</w:t>
      </w:r>
    </w:p>
    <w:p w14:paraId="029A13EA" w14:textId="77777777" w:rsidR="004A42D9" w:rsidRPr="00AA6141" w:rsidRDefault="004A42D9" w:rsidP="004A42D9">
      <w:pPr>
        <w:rPr>
          <w:lang w:val="en-GB"/>
        </w:rPr>
      </w:pPr>
    </w:p>
    <w:p w14:paraId="1CB2A49A" w14:textId="77777777" w:rsidR="00AA6141" w:rsidRPr="00AA6141" w:rsidRDefault="00AA6141" w:rsidP="00AA6141">
      <w:pPr>
        <w:spacing w:line="240" w:lineRule="auto"/>
        <w:jc w:val="both"/>
        <w:rPr>
          <w:rFonts w:ascii="Verdana" w:eastAsia="Times New Roman" w:hAnsi="Verdana"/>
          <w:b/>
          <w:bCs/>
          <w:sz w:val="20"/>
          <w:szCs w:val="20"/>
          <w:u w:val="single"/>
          <w:lang w:val="en-GB"/>
        </w:rPr>
      </w:pPr>
      <w:r w:rsidRPr="00AA6141">
        <w:rPr>
          <w:rFonts w:ascii="Verdana" w:eastAsia="Times New Roman" w:hAnsi="Verdana"/>
          <w:b/>
          <w:bCs/>
          <w:sz w:val="20"/>
          <w:szCs w:val="20"/>
          <w:u w:val="single"/>
          <w:lang w:val="en-GB"/>
        </w:rPr>
        <w:t>Business areas and products</w:t>
      </w:r>
    </w:p>
    <w:p w14:paraId="52DB291B" w14:textId="4EEBA2A0" w:rsidR="009C0086" w:rsidRPr="00AA6141" w:rsidRDefault="00AA6141" w:rsidP="00AA6141">
      <w:pPr>
        <w:spacing w:line="240" w:lineRule="auto"/>
        <w:jc w:val="both"/>
        <w:rPr>
          <w:rFonts w:ascii="Verdana" w:eastAsia="Times New Roman" w:hAnsi="Verdana" w:cs="Times New Roman"/>
          <w:sz w:val="21"/>
          <w:szCs w:val="21"/>
          <w:lang w:val="en-GB"/>
        </w:rPr>
      </w:pPr>
      <w:r w:rsidRPr="00AA6141">
        <w:rPr>
          <w:rFonts w:ascii="Verdana" w:eastAsia="Times New Roman" w:hAnsi="Verdana"/>
          <w:b/>
          <w:bCs/>
          <w:sz w:val="20"/>
          <w:szCs w:val="20"/>
          <w:u w:val="single"/>
          <w:lang w:val="en-GB"/>
        </w:rPr>
        <w:t>Thermocast operates in 5 main business areas</w:t>
      </w:r>
      <w:r w:rsidR="0033490F">
        <w:rPr>
          <w:rFonts w:ascii="Verdana" w:eastAsia="Times New Roman" w:hAnsi="Verdana"/>
          <w:b/>
          <w:bCs/>
          <w:sz w:val="20"/>
          <w:szCs w:val="20"/>
          <w:u w:val="single"/>
          <w:lang w:val="en-GB"/>
        </w:rPr>
        <w:t xml:space="preserve"> (compared to 2025 revenues)</w:t>
      </w:r>
      <w:r w:rsidR="009C0086" w:rsidRPr="00AA6141">
        <w:rPr>
          <w:rFonts w:ascii="Verdana" w:eastAsia="Times New Roman" w:hAnsi="Verdana" w:cs="Times New Roman"/>
          <w:sz w:val="21"/>
          <w:szCs w:val="21"/>
          <w:lang w:val="en-GB"/>
        </w:rPr>
        <w:t xml:space="preserve">: </w:t>
      </w:r>
    </w:p>
    <w:p w14:paraId="56101606" w14:textId="70823B53" w:rsidR="006568B6" w:rsidRPr="00AA6141" w:rsidRDefault="001D23F5">
      <w:pPr>
        <w:pBdr>
          <w:top w:val="nil"/>
          <w:left w:val="nil"/>
          <w:bottom w:val="nil"/>
          <w:right w:val="nil"/>
          <w:between w:val="nil"/>
        </w:pBdr>
        <w:spacing w:after="140"/>
        <w:rPr>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2" behindDoc="0" locked="0" layoutInCell="1" allowOverlap="1" wp14:anchorId="2F68C9A3" wp14:editId="4480C8A9">
                <wp:simplePos x="0" y="0"/>
                <wp:positionH relativeFrom="margin">
                  <wp:posOffset>5479423</wp:posOffset>
                </wp:positionH>
                <wp:positionV relativeFrom="paragraph">
                  <wp:posOffset>95962</wp:posOffset>
                </wp:positionV>
                <wp:extent cx="691515" cy="405168"/>
                <wp:effectExtent l="19050" t="19050" r="13335" b="13970"/>
                <wp:wrapNone/>
                <wp:docPr id="121426816" name="Rettangolo 1"/>
                <wp:cNvGraphicFramePr/>
                <a:graphic xmlns:a="http://schemas.openxmlformats.org/drawingml/2006/main">
                  <a:graphicData uri="http://schemas.microsoft.com/office/word/2010/wordprocessingShape">
                    <wps:wsp>
                      <wps:cNvSpPr/>
                      <wps:spPr>
                        <a:xfrm>
                          <a:off x="0" y="0"/>
                          <a:ext cx="691515" cy="405168"/>
                        </a:xfrm>
                        <a:prstGeom prst="rect">
                          <a:avLst/>
                        </a:prstGeom>
                        <a:solidFill>
                          <a:schemeClr val="bg1"/>
                        </a:solidFill>
                        <a:ln w="28575" cap="flat" cmpd="sng" algn="ctr">
                          <a:solidFill>
                            <a:srgbClr val="FFF576"/>
                          </a:solidFill>
                          <a:prstDash val="solid"/>
                          <a:miter lim="800000"/>
                        </a:ln>
                        <a:effectLst/>
                      </wps:spPr>
                      <wps:txbx>
                        <w:txbxContent>
                          <w:p w14:paraId="6A9E4806" w14:textId="2C489E2A" w:rsidR="003924BA" w:rsidRDefault="00BD2BFF" w:rsidP="00802613">
                            <w:pPr>
                              <w:jc w:val="center"/>
                              <w:rPr>
                                <w:rFonts w:ascii="Verdana" w:hAnsi="Verdana"/>
                                <w:b/>
                                <w:bCs/>
                                <w:color w:val="000000" w:themeColor="text1"/>
                                <w:sz w:val="20"/>
                                <w:szCs w:val="20"/>
                              </w:rPr>
                            </w:pPr>
                            <w:r>
                              <w:rPr>
                                <w:rFonts w:ascii="Verdana" w:hAnsi="Verdana"/>
                                <w:b/>
                                <w:bCs/>
                                <w:color w:val="000000" w:themeColor="text1"/>
                                <w:sz w:val="20"/>
                                <w:szCs w:val="20"/>
                              </w:rPr>
                              <w:t>96</w:t>
                            </w:r>
                            <w:r w:rsidR="00B214E4">
                              <w:rPr>
                                <w:rFonts w:ascii="Verdana" w:hAnsi="Verdana"/>
                                <w:b/>
                                <w:bCs/>
                                <w:color w:val="000000" w:themeColor="text1"/>
                                <w:sz w:val="20"/>
                                <w:szCs w:val="20"/>
                              </w:rPr>
                              <w:t>.</w:t>
                            </w:r>
                            <w:r>
                              <w:rPr>
                                <w:rFonts w:ascii="Verdana" w:hAnsi="Verdana"/>
                                <w:b/>
                                <w:bCs/>
                                <w:color w:val="000000" w:themeColor="text1"/>
                                <w:sz w:val="20"/>
                                <w:szCs w:val="20"/>
                              </w:rPr>
                              <w:t>5%</w:t>
                            </w:r>
                          </w:p>
                          <w:p w14:paraId="0546D85A" w14:textId="3B28675D" w:rsidR="003924BA" w:rsidRPr="00802613" w:rsidRDefault="003924BA"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r w:rsidR="0033490F">
                              <w:rPr>
                                <w:rFonts w:ascii="Verdana" w:hAnsi="Verdana"/>
                                <w:color w:val="000000" w:themeColor="text1"/>
                                <w:sz w:val="12"/>
                                <w:szCs w:val="12"/>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F68C9A3" id="Rettangolo 1" o:spid="_x0000_s1027" style="position:absolute;margin-left:431.45pt;margin-top:7.55pt;width:54.45pt;height:31.9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qizaZAIAANsEAAAOAAAAZHJzL2Uyb0RvYy54bWysVFtP2zAUfp+0/2D5faSp2lIiUlS16jQJ&#10;ARJMPJ86TmLJt9luE/brd+yEFhhP0/rgnuNz//ydXN/0SpIjd14YXdL8YkIJ18xUQjcl/fm0+7ak&#10;xAfQFUijeUlfuKc3q69frjtb8Klpjay4I5hE+6KzJW1DsEWWedZyBf7CWK7RWBunIKDqmqxy0GF2&#10;JbPpZLLIOuMq6wzj3uPtdjDSVcpf15yF+7r2PBBZUuwtpNOlcx/PbHUNRePAtoKNbcA/dKFAaCx6&#10;SrWFAOTgxF+plGDOeFOHC2ZUZupaMJ5mwGnyyYdpHluwPM2C4Hh7gsn/v7Ts7vhoHxzC0FlfeBTj&#10;FH3tVPzH/kifwHo5gcX7QBheLq7yeT6nhKFpNpnni2UEMzsHW+fDd24UiUJJHb5FggiOtz4Mrq8u&#10;sZY3UlQ7IWVS4vvzjXTkCPhy+yYfk7/zkpp0JZ0u55exD0D61BICispWJfW6oQRkg7xkwaXS76K9&#10;a/anCrvdbn65+KxI7HELvh06SRmiGxRKBKSuFKqky0n8jdFSRytP5BsnPWMbpdDveyKwwzRUvNmb&#10;6uXBEWcGfnrLdgLL3oIPD+CQkEhdXLJwj0ctDQ5tRomS1rjfn91Hf+QJWinpkOAIyK8DOE6J/KGR&#10;QVf5bBY3Iimz+eUUFffWsn9r0Qe1MfgSOa6zZUmM/kG+irUz6hl3cR2rogk0w9oD9KOyCcPi4TYz&#10;vl4nN9wCC+FWP1oWk0fkIuBP/TM4OzInIOXuzOsyQPGBQINvjNRmfQimFoldZ1yRlVHBDUr8HLc9&#10;ruhbPXmdv0mrPwAAAP//AwBQSwMEFAAGAAgAAAAhAGwfyAreAAAACQEAAA8AAABkcnMvZG93bnJl&#10;di54bWxMj0FPhDAQhe8m/odmTLy5hY2ygJSN0WxMvLnowdtARyDSFmkX0F/veNLj5H15871iv5pB&#10;zDT53lkF8SYCQbZxuretgpfqcJWC8AGtxsFZUvBFHvbl+VmBuXaLfab5GFrBJdbnqKALYcyl9E1H&#10;Bv3GjWQ5e3eTwcDn1Eo94cLlZpDbKEqkwd7yhw5Huu+o+TiejIKHZXxEP6eH+a1uX6+T6jt6+qyU&#10;urxY725BBFrDHwy/+qwOJTvV7mS1F4OCNNlmjHJwE4NgINvFvKVWsEszkGUh/y8ofwAAAP//AwBQ&#10;SwECLQAUAAYACAAAACEAtoM4kv4AAADhAQAAEwAAAAAAAAAAAAAAAAAAAAAAW0NvbnRlbnRfVHlw&#10;ZXNdLnhtbFBLAQItABQABgAIAAAAIQA4/SH/1gAAAJQBAAALAAAAAAAAAAAAAAAAAC8BAABfcmVs&#10;cy8ucmVsc1BLAQItABQABgAIAAAAIQD1qizaZAIAANsEAAAOAAAAAAAAAAAAAAAAAC4CAABkcnMv&#10;ZTJvRG9jLnhtbFBLAQItABQABgAIAAAAIQBsH8gK3gAAAAkBAAAPAAAAAAAAAAAAAAAAAL4EAABk&#10;cnMvZG93bnJldi54bWxQSwUGAAAAAAQABADzAAAAyQUAAAAA&#10;" fillcolor="white [3212]" strokecolor="#fff576" strokeweight="2.25pt">
                <v:textbox>
                  <w:txbxContent>
                    <w:p w14:paraId="6A9E4806" w14:textId="2C489E2A" w:rsidR="003924BA" w:rsidRDefault="00BD2BFF" w:rsidP="00802613">
                      <w:pPr>
                        <w:jc w:val="center"/>
                        <w:rPr>
                          <w:rFonts w:ascii="Verdana" w:hAnsi="Verdana"/>
                          <w:b/>
                          <w:bCs/>
                          <w:color w:val="000000" w:themeColor="text1"/>
                          <w:sz w:val="20"/>
                          <w:szCs w:val="20"/>
                        </w:rPr>
                      </w:pPr>
                      <w:r>
                        <w:rPr>
                          <w:rFonts w:ascii="Verdana" w:hAnsi="Verdana"/>
                          <w:b/>
                          <w:bCs/>
                          <w:color w:val="000000" w:themeColor="text1"/>
                          <w:sz w:val="20"/>
                          <w:szCs w:val="20"/>
                        </w:rPr>
                        <w:t>96</w:t>
                      </w:r>
                      <w:r w:rsidR="00B214E4">
                        <w:rPr>
                          <w:rFonts w:ascii="Verdana" w:hAnsi="Verdana"/>
                          <w:b/>
                          <w:bCs/>
                          <w:color w:val="000000" w:themeColor="text1"/>
                          <w:sz w:val="20"/>
                          <w:szCs w:val="20"/>
                        </w:rPr>
                        <w:t>.</w:t>
                      </w:r>
                      <w:r>
                        <w:rPr>
                          <w:rFonts w:ascii="Verdana" w:hAnsi="Verdana"/>
                          <w:b/>
                          <w:bCs/>
                          <w:color w:val="000000" w:themeColor="text1"/>
                          <w:sz w:val="20"/>
                          <w:szCs w:val="20"/>
                        </w:rPr>
                        <w:t>5%</w:t>
                      </w:r>
                    </w:p>
                    <w:p w14:paraId="0546D85A" w14:textId="3B28675D" w:rsidR="003924BA" w:rsidRPr="00802613" w:rsidRDefault="003924BA"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r w:rsidR="0033490F">
                        <w:rPr>
                          <w:rFonts w:ascii="Verdana" w:hAnsi="Verdana"/>
                          <w:color w:val="000000" w:themeColor="text1"/>
                          <w:sz w:val="12"/>
                          <w:szCs w:val="12"/>
                        </w:rPr>
                        <w:t xml:space="preserve"> </w:t>
                      </w:r>
                    </w:p>
                  </w:txbxContent>
                </v:textbox>
                <w10:wrap anchorx="margin"/>
              </v:rect>
            </w:pict>
          </mc:Fallback>
        </mc:AlternateContent>
      </w:r>
      <w:r w:rsidR="00F15973"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0" behindDoc="0" locked="0" layoutInCell="1" allowOverlap="1" wp14:anchorId="1B979E19" wp14:editId="28269D04">
                <wp:simplePos x="0" y="0"/>
                <wp:positionH relativeFrom="margin">
                  <wp:align>left</wp:align>
                </wp:positionH>
                <wp:positionV relativeFrom="paragraph">
                  <wp:posOffset>245938</wp:posOffset>
                </wp:positionV>
                <wp:extent cx="6056080" cy="912881"/>
                <wp:effectExtent l="19050" t="19050" r="20955" b="20955"/>
                <wp:wrapNone/>
                <wp:docPr id="789262748" name="Rettangolo 1"/>
                <wp:cNvGraphicFramePr/>
                <a:graphic xmlns:a="http://schemas.openxmlformats.org/drawingml/2006/main">
                  <a:graphicData uri="http://schemas.microsoft.com/office/word/2010/wordprocessingShape">
                    <wps:wsp>
                      <wps:cNvSpPr/>
                      <wps:spPr>
                        <a:xfrm>
                          <a:off x="0" y="0"/>
                          <a:ext cx="6056080" cy="912881"/>
                        </a:xfrm>
                        <a:prstGeom prst="rect">
                          <a:avLst/>
                        </a:prstGeom>
                        <a:noFill/>
                        <a:ln w="28575" cap="flat" cmpd="sng" algn="ctr">
                          <a:solidFill>
                            <a:srgbClr val="FFF576"/>
                          </a:solidFill>
                          <a:prstDash val="solid"/>
                          <a:miter lim="800000"/>
                        </a:ln>
                        <a:effectLst/>
                      </wps:spPr>
                      <wps:txbx>
                        <w:txbxContent>
                          <w:p w14:paraId="157843A4" w14:textId="77777777" w:rsidR="0085501D" w:rsidRPr="0085501D" w:rsidRDefault="0085501D" w:rsidP="0085501D">
                            <w:pPr>
                              <w:jc w:val="both"/>
                              <w:rPr>
                                <w:rFonts w:ascii="Verdana" w:hAnsi="Verdana"/>
                                <w:b/>
                                <w:bCs/>
                                <w:color w:val="000000" w:themeColor="text1"/>
                                <w:sz w:val="20"/>
                                <w:szCs w:val="20"/>
                                <w:lang w:val="en-GB"/>
                              </w:rPr>
                            </w:pPr>
                            <w:r w:rsidRPr="0085501D">
                              <w:rPr>
                                <w:rFonts w:ascii="Verdana" w:hAnsi="Verdana"/>
                                <w:b/>
                                <w:bCs/>
                                <w:color w:val="000000" w:themeColor="text1"/>
                                <w:sz w:val="20"/>
                                <w:szCs w:val="20"/>
                                <w:lang w:val="en-GB"/>
                              </w:rPr>
                              <w:t>Steel industry</w:t>
                            </w:r>
                          </w:p>
                          <w:p w14:paraId="3AEFF691" w14:textId="13EDC12F" w:rsidR="005F5FDE" w:rsidRPr="0085501D" w:rsidRDefault="0085501D" w:rsidP="0085501D">
                            <w:pPr>
                              <w:jc w:val="both"/>
                              <w:rPr>
                                <w:rFonts w:ascii="Verdana" w:hAnsi="Verdana"/>
                                <w:color w:val="000000"/>
                                <w:sz w:val="20"/>
                                <w:szCs w:val="20"/>
                                <w:lang w:val="en-GB"/>
                              </w:rPr>
                            </w:pPr>
                            <w:r w:rsidRPr="0085501D">
                              <w:rPr>
                                <w:rFonts w:ascii="Verdana" w:hAnsi="Verdana"/>
                                <w:b/>
                                <w:bCs/>
                                <w:color w:val="000000" w:themeColor="text1"/>
                                <w:sz w:val="20"/>
                                <w:szCs w:val="20"/>
                                <w:lang w:val="en-GB"/>
                              </w:rPr>
                              <w:t>Design and manufacture of various components, such as rollers, radiant tubes, heat recovers, and oven riders, as well as other solutions tailored to the specific application needs of the sector</w:t>
                            </w:r>
                            <w:r w:rsidR="00F12C57" w:rsidRPr="0085501D">
                              <w:rPr>
                                <w:rFonts w:ascii="Verdana" w:hAnsi="Verdana"/>
                                <w:color w:val="000000"/>
                                <w:sz w:val="20"/>
                                <w:szCs w:val="20"/>
                                <w:lang w:val="en-GB"/>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979E19" id="_x0000_s1028" style="position:absolute;margin-left:0;margin-top:19.35pt;width:476.85pt;height:71.9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ryEXgIAALQEAAAOAAAAZHJzL2Uyb0RvYy54bWysVE1vGjEQvVfqf7B8L7ugQAjKEqEgqkpR&#10;EolUORuvzVryV8eG3fTXd+xdIE17qsrBzHjGbzzPb/b2rjOaHAUE5WxFx6OSEmG5q5XdV/T7y+bL&#10;nJIQma2ZdlZU9E0Eerf8/Om29QsxcY3TtQCCIDYsWl/RJka/KIrAG2FYGDkvLAalA8MiurAvamAt&#10;ohtdTMpyVrQOag+OixBwd90H6TLjSyl4fJIyiEh0RfFuMa+Q111ai+UtW+yB+Ubx4RrsH25hmLJY&#10;9Ay1ZpGRA6g/oIzi4IKTccSdKZyUiovcA3YzLj90s22YF7kXJCf4M03h/8Hyx+PWPwPS0PqwCGim&#10;LjoJJv3j/UiXyXo7kyW6SDhuzsrprJwjpxxjN+PJfD5ObBaX0x5C/CqcIcmoKOBjZI7Y8SHEPvWU&#10;kopZt1Fa5wfRlrQVncyn11PEZ6gLqVlE0/i6osHuKWF6j4LjETJkcFrV6XgCCrDf3WsgR4aPvtls&#10;ptez4Wa/paXaaxaaPi+HejkYFVGTWpmKzsv0G05rm9BFVtXQwYW0ZMVu1xGFN5ykE2ln5+q3ZyDg&#10;euEFzzcKyz6wEJ8ZoNKQP5ye+ISL1A6bdoNFSePg59/2Uz4KAKOUtKhcJOTHgYGgRH+zKI2b8dVV&#10;knp2rqbXE3TgfWT3PmIP5t4hT2OcU8+zmfKjPpkSnHnFIVulqhhilmPtnvrBuY/9ROGYcrFa5TSU&#10;t2fxwW49T+CJuUT4S/fKwA+KiKilR3dSOVt8EEaf20tjdYhOqqyaC6+otuTgaGTdDWOcZu+9n7Mu&#10;H5vlLwAAAP//AwBQSwMEFAAGAAgAAAAhALdeDDnfAAAABwEAAA8AAABkcnMvZG93bnJldi54bWxM&#10;j0FLw0AQhe+C/2EZwYvYjS2NScymFEFQoQerCN622TGJyc6G3W0T/73jSW9veI/3vik3sx3ECX3o&#10;HCm4WSQgkGpnOmoUvL0+XGcgQtRk9OAIFXxjgE11flbqwriJXvC0j43gEgqFVtDGOBZShrpFq8PC&#10;jUjsfTpvdeTTN9J4PXG5HeQySVJpdUe80OoR71us+/3RKvDjrr/66O1XnebT1jzmz/XTe6rU5cW8&#10;vQMRcY5/YfjFZ3SomOngjmSCGBTwI1HBKrsFwW6+XrE4cCxbrkFWpfzPX/0AAAD//wMAUEsBAi0A&#10;FAAGAAgAAAAhALaDOJL+AAAA4QEAABMAAAAAAAAAAAAAAAAAAAAAAFtDb250ZW50X1R5cGVzXS54&#10;bWxQSwECLQAUAAYACAAAACEAOP0h/9YAAACUAQAACwAAAAAAAAAAAAAAAAAvAQAAX3JlbHMvLnJl&#10;bHNQSwECLQAUAAYACAAAACEAm8a8hF4CAAC0BAAADgAAAAAAAAAAAAAAAAAuAgAAZHJzL2Uyb0Rv&#10;Yy54bWxQSwECLQAUAAYACAAAACEAt14MOd8AAAAHAQAADwAAAAAAAAAAAAAAAAC4BAAAZHJzL2Rv&#10;d25yZXYueG1sUEsFBgAAAAAEAAQA8wAAAMQFAAAAAA==&#10;" filled="f" strokecolor="#fff576" strokeweight="2.25pt">
                <v:textbox>
                  <w:txbxContent>
                    <w:p w14:paraId="157843A4" w14:textId="77777777" w:rsidR="0085501D" w:rsidRPr="0085501D" w:rsidRDefault="0085501D" w:rsidP="0085501D">
                      <w:pPr>
                        <w:jc w:val="both"/>
                        <w:rPr>
                          <w:rFonts w:ascii="Verdana" w:hAnsi="Verdana"/>
                          <w:b/>
                          <w:bCs/>
                          <w:color w:val="000000" w:themeColor="text1"/>
                          <w:sz w:val="20"/>
                          <w:szCs w:val="20"/>
                          <w:lang w:val="en-GB"/>
                        </w:rPr>
                      </w:pPr>
                      <w:r w:rsidRPr="0085501D">
                        <w:rPr>
                          <w:rFonts w:ascii="Verdana" w:hAnsi="Verdana"/>
                          <w:b/>
                          <w:bCs/>
                          <w:color w:val="000000" w:themeColor="text1"/>
                          <w:sz w:val="20"/>
                          <w:szCs w:val="20"/>
                          <w:lang w:val="en-GB"/>
                        </w:rPr>
                        <w:t>Steel industry</w:t>
                      </w:r>
                    </w:p>
                    <w:p w14:paraId="3AEFF691" w14:textId="13EDC12F" w:rsidR="005F5FDE" w:rsidRPr="0085501D" w:rsidRDefault="0085501D" w:rsidP="0085501D">
                      <w:pPr>
                        <w:jc w:val="both"/>
                        <w:rPr>
                          <w:rFonts w:ascii="Verdana" w:hAnsi="Verdana"/>
                          <w:color w:val="000000"/>
                          <w:sz w:val="20"/>
                          <w:szCs w:val="20"/>
                          <w:lang w:val="en-GB"/>
                        </w:rPr>
                      </w:pPr>
                      <w:r w:rsidRPr="0085501D">
                        <w:rPr>
                          <w:rFonts w:ascii="Verdana" w:hAnsi="Verdana"/>
                          <w:b/>
                          <w:bCs/>
                          <w:color w:val="000000" w:themeColor="text1"/>
                          <w:sz w:val="20"/>
                          <w:szCs w:val="20"/>
                          <w:lang w:val="en-GB"/>
                        </w:rPr>
                        <w:t>Design and manufacture of various components, such as rollers, radiant tubes, heat recovers, and oven riders, as well as other solutions tailored to the specific application needs of the sector</w:t>
                      </w:r>
                      <w:r w:rsidR="00F12C57" w:rsidRPr="0085501D">
                        <w:rPr>
                          <w:rFonts w:ascii="Verdana" w:hAnsi="Verdana"/>
                          <w:color w:val="000000"/>
                          <w:sz w:val="20"/>
                          <w:szCs w:val="20"/>
                          <w:lang w:val="en-GB"/>
                        </w:rPr>
                        <w:t xml:space="preserve">. </w:t>
                      </w:r>
                    </w:p>
                  </w:txbxContent>
                </v:textbox>
                <w10:wrap anchorx="margin"/>
              </v:rect>
            </w:pict>
          </mc:Fallback>
        </mc:AlternateContent>
      </w:r>
    </w:p>
    <w:p w14:paraId="08C5D63B" w14:textId="6277A859" w:rsidR="005F5FDE" w:rsidRPr="00AA6141" w:rsidRDefault="005F5FDE" w:rsidP="005F5FDE">
      <w:pPr>
        <w:spacing w:line="240" w:lineRule="auto"/>
        <w:jc w:val="both"/>
        <w:rPr>
          <w:rFonts w:ascii="Verdana" w:eastAsia="Times New Roman" w:hAnsi="Verdana" w:cs="Times New Roman"/>
          <w:sz w:val="21"/>
          <w:szCs w:val="21"/>
          <w:lang w:val="en-GB"/>
        </w:rPr>
      </w:pPr>
    </w:p>
    <w:p w14:paraId="28B843E4" w14:textId="7E6A0CA1" w:rsidR="005F5FDE" w:rsidRPr="00AA6141" w:rsidRDefault="005F5FDE" w:rsidP="005F5FDE">
      <w:pPr>
        <w:spacing w:line="240" w:lineRule="auto"/>
        <w:jc w:val="both"/>
        <w:rPr>
          <w:rFonts w:ascii="Verdana" w:eastAsia="Times New Roman" w:hAnsi="Verdana" w:cs="Times New Roman"/>
          <w:sz w:val="21"/>
          <w:szCs w:val="21"/>
          <w:lang w:val="en-GB"/>
        </w:rPr>
      </w:pPr>
    </w:p>
    <w:p w14:paraId="40114CFB" w14:textId="506C2AB7" w:rsidR="005F5FDE" w:rsidRPr="00AA6141" w:rsidRDefault="005F5FDE" w:rsidP="005F5FDE">
      <w:pPr>
        <w:spacing w:line="240" w:lineRule="auto"/>
        <w:jc w:val="both"/>
        <w:rPr>
          <w:rFonts w:ascii="Verdana" w:eastAsia="Times New Roman" w:hAnsi="Verdana" w:cs="Times New Roman"/>
          <w:sz w:val="21"/>
          <w:szCs w:val="21"/>
          <w:lang w:val="en-GB"/>
        </w:rPr>
      </w:pPr>
    </w:p>
    <w:p w14:paraId="72C31A23" w14:textId="1FA902A6" w:rsidR="005F5FDE" w:rsidRPr="00AA6141" w:rsidRDefault="005F5FDE" w:rsidP="005F5FDE">
      <w:pPr>
        <w:spacing w:line="240" w:lineRule="auto"/>
        <w:jc w:val="both"/>
        <w:rPr>
          <w:rFonts w:ascii="Verdana" w:eastAsia="Times New Roman" w:hAnsi="Verdana" w:cs="Times New Roman"/>
          <w:sz w:val="21"/>
          <w:szCs w:val="21"/>
          <w:lang w:val="en-GB"/>
        </w:rPr>
      </w:pPr>
    </w:p>
    <w:p w14:paraId="41CEB291" w14:textId="7A62738D" w:rsidR="005F5FDE" w:rsidRPr="00AA6141" w:rsidRDefault="005F5FDE" w:rsidP="005F5FDE">
      <w:pPr>
        <w:spacing w:line="240" w:lineRule="auto"/>
        <w:jc w:val="both"/>
        <w:rPr>
          <w:rFonts w:ascii="Verdana" w:eastAsia="Times New Roman" w:hAnsi="Verdana" w:cs="Times New Roman"/>
          <w:sz w:val="21"/>
          <w:szCs w:val="21"/>
          <w:lang w:val="en-GB"/>
        </w:rPr>
      </w:pPr>
    </w:p>
    <w:p w14:paraId="31A53646" w14:textId="496EC599" w:rsidR="005F5FDE" w:rsidRPr="00AA6141" w:rsidRDefault="005F5FDE" w:rsidP="005F5FDE">
      <w:pPr>
        <w:spacing w:line="240" w:lineRule="auto"/>
        <w:jc w:val="both"/>
        <w:rPr>
          <w:rFonts w:ascii="Verdana" w:eastAsia="Times New Roman" w:hAnsi="Verdana" w:cs="Times New Roman"/>
          <w:sz w:val="21"/>
          <w:szCs w:val="21"/>
          <w:lang w:val="en-GB"/>
        </w:rPr>
      </w:pPr>
    </w:p>
    <w:p w14:paraId="2A1FEDDA" w14:textId="2D68F6D7" w:rsidR="005F5FDE" w:rsidRPr="00AA6141" w:rsidRDefault="001D23F5"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3" behindDoc="0" locked="0" layoutInCell="1" allowOverlap="1" wp14:anchorId="566144DD" wp14:editId="1B9ECA5F">
                <wp:simplePos x="0" y="0"/>
                <wp:positionH relativeFrom="margin">
                  <wp:posOffset>5477510</wp:posOffset>
                </wp:positionH>
                <wp:positionV relativeFrom="paragraph">
                  <wp:posOffset>40847</wp:posOffset>
                </wp:positionV>
                <wp:extent cx="691515" cy="405130"/>
                <wp:effectExtent l="19050" t="19050" r="13335" b="13970"/>
                <wp:wrapNone/>
                <wp:docPr id="1785621103"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accent6">
                              <a:lumMod val="75000"/>
                            </a:schemeClr>
                          </a:solidFill>
                          <a:prstDash val="solid"/>
                          <a:miter lim="800000"/>
                        </a:ln>
                        <a:effectLst/>
                      </wps:spPr>
                      <wps:txbx>
                        <w:txbxContent>
                          <w:p w14:paraId="2A7F11D3" w14:textId="0A83A2E6" w:rsidR="001D23F5" w:rsidRDefault="00946564" w:rsidP="00802613">
                            <w:pPr>
                              <w:jc w:val="center"/>
                              <w:rPr>
                                <w:rFonts w:ascii="Verdana" w:hAnsi="Verdana"/>
                                <w:b/>
                                <w:bCs/>
                                <w:color w:val="000000" w:themeColor="text1"/>
                                <w:sz w:val="20"/>
                                <w:szCs w:val="20"/>
                              </w:rPr>
                            </w:pPr>
                            <w:r>
                              <w:rPr>
                                <w:rFonts w:ascii="Verdana" w:hAnsi="Verdana"/>
                                <w:b/>
                                <w:bCs/>
                                <w:color w:val="000000" w:themeColor="text1"/>
                                <w:sz w:val="20"/>
                                <w:szCs w:val="20"/>
                              </w:rPr>
                              <w:t>2</w:t>
                            </w:r>
                            <w:r w:rsidR="00B214E4">
                              <w:rPr>
                                <w:rFonts w:ascii="Verdana" w:hAnsi="Verdana"/>
                                <w:b/>
                                <w:bCs/>
                                <w:color w:val="000000" w:themeColor="text1"/>
                                <w:sz w:val="20"/>
                                <w:szCs w:val="20"/>
                              </w:rPr>
                              <w:t>.</w:t>
                            </w:r>
                            <w:r>
                              <w:rPr>
                                <w:rFonts w:ascii="Verdana" w:hAnsi="Verdana"/>
                                <w:b/>
                                <w:bCs/>
                                <w:color w:val="000000" w:themeColor="text1"/>
                                <w:sz w:val="20"/>
                                <w:szCs w:val="20"/>
                              </w:rPr>
                              <w:t>3</w:t>
                            </w:r>
                            <w:r w:rsidR="001D23F5">
                              <w:rPr>
                                <w:rFonts w:ascii="Verdana" w:hAnsi="Verdana"/>
                                <w:b/>
                                <w:bCs/>
                                <w:color w:val="000000" w:themeColor="text1"/>
                                <w:sz w:val="20"/>
                                <w:szCs w:val="20"/>
                              </w:rPr>
                              <w:t>%</w:t>
                            </w:r>
                          </w:p>
                          <w:p w14:paraId="67DB9F59" w14:textId="0F18880F" w:rsidR="001D23F5" w:rsidRPr="00802613" w:rsidRDefault="001D23F5"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r w:rsidR="0033490F">
                              <w:rPr>
                                <w:rFonts w:ascii="Verdana" w:hAnsi="Verdana"/>
                                <w:color w:val="000000" w:themeColor="text1"/>
                                <w:sz w:val="12"/>
                                <w:szCs w:val="12"/>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66144DD" id="_x0000_s1029" style="position:absolute;left:0;text-align:left;margin-left:431.3pt;margin-top:3.2pt;width:54.45pt;height:31.9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B0UhdQIAAAIFAAAOAAAAZHJzL2Uyb0RvYy54bWysVMlu2zAQvRfoPxC8N5IcO4thOTAcpCiQ&#10;JgGSIOcxRVoEuJWkLaVf3yHlJUtPRS/UDGfjvHmj2VWvFdlyH6Q1Na1OSkq4YbaRZl3T56ebbxeU&#10;hAimAWUNr+krD/Rq/vXLrHNTPrKtVQ33BJOYMO1cTdsY3bQoAmu5hnBiHTdoFNZriKj6ddF46DC7&#10;VsWoLM+KzvrGect4CHh7PRjpPOcXgrN4L0Tgkaia4ttiPn0+V+ks5jOYrj24VrLdM+AfXqFBGix6&#10;SHUNEcjGy0+ptGTeBiviCbO6sEJIxnMP2E1VfujmsQXHcy8ITnAHmML/S8vuto/uwSMMnQvTgGLq&#10;ohdepy++j/QZrNcDWLyPhOHl2WU1qSaUMDSNy0l1msEsjsHOh/idW02SUFOPs8gQwfY2RCyIrnuX&#10;VCtYJZsbqVRW0vz5UnmyBZzcal2lSWHEOy9lSFfT0cXkPL0DkD5CQURRu6amwawpAbVGXrLoc+l3&#10;0ZljxxrAGDfxLPupjf5pm6H2+aQs960dQj6/JbVyDaEdgnKhgVxaRmS4krqmF5jpkEuZ1CjPHN0B&#10;chxBkmK/6onERk5TonSzss3rgyfeDjQOjt1ILHsLIT6AR94iw3EX4z0eQlnExu4kSlrrf//tPvkj&#10;ndBKSYd7gLj92oDnlKgfBol2WY3HaXGyMp6cj1Dxby2rtxaz0UuLA6tw6x3LYvKPai8Kb/ULruwi&#10;VUUTGIa1hwntlGUc9hOXnvHFIrvhsjiIt+bRsZQ8IZcAf+pfwLsdwSIy887udwamH3g2+KZIYxeb&#10;aIXMJDziijNNCi5anu7up5A2+a2evY6/rvkfAAAA//8DAFBLAwQUAAYACAAAACEA/3O7sN4AAAAI&#10;AQAADwAAAGRycy9kb3ducmV2LnhtbEyPQU+DQBSE7yb+h80z8WYXiNKKPBpjYuylB4sHjq/sClT2&#10;LbJLwX/veqrHyUxmvsm3i+nFWY+us4wQryIQmmurOm4QPsrXuw0I54kV9ZY1wo92sC2ur3LKlJ35&#10;XZ8PvhGhhF1GCK33Qyalq1ttyK3soDl4n3Y05IMcG6lGmkO56WUSRak01HFYaGnQL62uvw6TQfg+&#10;VftBTaWZdztVvZXV/kSxQry9WZ6fQHi9+EsY/vADOhSB6WgnVk70CJs0SUMUIb0HEfzHdfwA4oiw&#10;jhKQRS7/Hyh+AQAA//8DAFBLAQItABQABgAIAAAAIQC2gziS/gAAAOEBAAATAAAAAAAAAAAAAAAA&#10;AAAAAABbQ29udGVudF9UeXBlc10ueG1sUEsBAi0AFAAGAAgAAAAhADj9If/WAAAAlAEAAAsAAAAA&#10;AAAAAAAAAAAALwEAAF9yZWxzLy5yZWxzUEsBAi0AFAAGAAgAAAAhANcHRSF1AgAAAgUAAA4AAAAA&#10;AAAAAAAAAAAALgIAAGRycy9lMm9Eb2MueG1sUEsBAi0AFAAGAAgAAAAhAP9zu7DeAAAACAEAAA8A&#10;AAAAAAAAAAAAAAAAzwQAAGRycy9kb3ducmV2LnhtbFBLBQYAAAAABAAEAPMAAADaBQAAAAA=&#10;" fillcolor="white [3212]" strokecolor="#e36c0a [2409]" strokeweight="2.25pt">
                <v:textbox>
                  <w:txbxContent>
                    <w:p w14:paraId="2A7F11D3" w14:textId="0A83A2E6" w:rsidR="001D23F5" w:rsidRDefault="00946564" w:rsidP="00802613">
                      <w:pPr>
                        <w:jc w:val="center"/>
                        <w:rPr>
                          <w:rFonts w:ascii="Verdana" w:hAnsi="Verdana"/>
                          <w:b/>
                          <w:bCs/>
                          <w:color w:val="000000" w:themeColor="text1"/>
                          <w:sz w:val="20"/>
                          <w:szCs w:val="20"/>
                        </w:rPr>
                      </w:pPr>
                      <w:r>
                        <w:rPr>
                          <w:rFonts w:ascii="Verdana" w:hAnsi="Verdana"/>
                          <w:b/>
                          <w:bCs/>
                          <w:color w:val="000000" w:themeColor="text1"/>
                          <w:sz w:val="20"/>
                          <w:szCs w:val="20"/>
                        </w:rPr>
                        <w:t>2</w:t>
                      </w:r>
                      <w:r w:rsidR="00B214E4">
                        <w:rPr>
                          <w:rFonts w:ascii="Verdana" w:hAnsi="Verdana"/>
                          <w:b/>
                          <w:bCs/>
                          <w:color w:val="000000" w:themeColor="text1"/>
                          <w:sz w:val="20"/>
                          <w:szCs w:val="20"/>
                        </w:rPr>
                        <w:t>.</w:t>
                      </w:r>
                      <w:r>
                        <w:rPr>
                          <w:rFonts w:ascii="Verdana" w:hAnsi="Verdana"/>
                          <w:b/>
                          <w:bCs/>
                          <w:color w:val="000000" w:themeColor="text1"/>
                          <w:sz w:val="20"/>
                          <w:szCs w:val="20"/>
                        </w:rPr>
                        <w:t>3</w:t>
                      </w:r>
                      <w:r w:rsidR="001D23F5">
                        <w:rPr>
                          <w:rFonts w:ascii="Verdana" w:hAnsi="Verdana"/>
                          <w:b/>
                          <w:bCs/>
                          <w:color w:val="000000" w:themeColor="text1"/>
                          <w:sz w:val="20"/>
                          <w:szCs w:val="20"/>
                        </w:rPr>
                        <w:t>%</w:t>
                      </w:r>
                    </w:p>
                    <w:p w14:paraId="67DB9F59" w14:textId="0F18880F" w:rsidR="001D23F5" w:rsidRPr="00802613" w:rsidRDefault="001D23F5"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r w:rsidR="0033490F">
                        <w:rPr>
                          <w:rFonts w:ascii="Verdana" w:hAnsi="Verdana"/>
                          <w:color w:val="000000" w:themeColor="text1"/>
                          <w:sz w:val="12"/>
                          <w:szCs w:val="12"/>
                        </w:rPr>
                        <w:t xml:space="preserve"> </w:t>
                      </w:r>
                    </w:p>
                  </w:txbxContent>
                </v:textbox>
                <w10:wrap anchorx="margin"/>
              </v:rect>
            </w:pict>
          </mc:Fallback>
        </mc:AlternateContent>
      </w:r>
    </w:p>
    <w:p w14:paraId="25F4968B" w14:textId="1B0F1A19" w:rsidR="005F5FDE" w:rsidRPr="00AA6141" w:rsidRDefault="00F15973"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1" behindDoc="0" locked="0" layoutInCell="1" allowOverlap="1" wp14:anchorId="1F822A3A" wp14:editId="2B97E4E6">
                <wp:simplePos x="0" y="0"/>
                <wp:positionH relativeFrom="margin">
                  <wp:align>right</wp:align>
                </wp:positionH>
                <wp:positionV relativeFrom="paragraph">
                  <wp:posOffset>27581</wp:posOffset>
                </wp:positionV>
                <wp:extent cx="6055995" cy="776081"/>
                <wp:effectExtent l="19050" t="19050" r="20955" b="24130"/>
                <wp:wrapNone/>
                <wp:docPr id="1367805351" name="Rettangolo 1"/>
                <wp:cNvGraphicFramePr/>
                <a:graphic xmlns:a="http://schemas.openxmlformats.org/drawingml/2006/main">
                  <a:graphicData uri="http://schemas.microsoft.com/office/word/2010/wordprocessingShape">
                    <wps:wsp>
                      <wps:cNvSpPr/>
                      <wps:spPr>
                        <a:xfrm>
                          <a:off x="0" y="0"/>
                          <a:ext cx="6055995" cy="776081"/>
                        </a:xfrm>
                        <a:prstGeom prst="rect">
                          <a:avLst/>
                        </a:prstGeom>
                        <a:noFill/>
                        <a:ln w="28575" cap="flat" cmpd="sng" algn="ctr">
                          <a:solidFill>
                            <a:srgbClr val="F68928"/>
                          </a:solidFill>
                          <a:prstDash val="solid"/>
                          <a:miter lim="800000"/>
                        </a:ln>
                        <a:effectLst/>
                      </wps:spPr>
                      <wps:txbx>
                        <w:txbxContent>
                          <w:p w14:paraId="0C77CBAC"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Cement industry</w:t>
                            </w:r>
                          </w:p>
                          <w:p w14:paraId="5E2A012D" w14:textId="6ACD3091" w:rsidR="005F5FDE"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Design and production of parts, such as scraper chains, hammers, kiln discharge sectors, and cooling grates</w:t>
                            </w:r>
                            <w:r w:rsidR="00C314F3" w:rsidRPr="006A0FE8">
                              <w:rPr>
                                <w:rFonts w:ascii="Verdana" w:hAnsi="Verdana"/>
                                <w:color w:val="000000"/>
                                <w:sz w:val="20"/>
                                <w:szCs w:val="20"/>
                                <w:lang w:val="en-GB"/>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F822A3A" id="_x0000_s1030" style="position:absolute;left:0;text-align:left;margin-left:425.65pt;margin-top:2.15pt;width:476.85pt;height:61.1pt;z-index:251658241;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OrPCXQIAALQEAAAOAAAAZHJzL2Uyb0RvYy54bWysVE1v2zAMvQ/YfxB0X+wE+UadImiQYUDR&#10;FmiHnhVZigXoa5QSu/v1o2S36bqdhuWgkCL1KD49+uq6M5qcBQTlbEXHo5ISYbmrlT1W9PvT/suS&#10;khCZrZl2VlT0RQR6vfn86ar1azFxjdO1AIIgNqxbX9EmRr8uisAbYVgYOS8sBqUDwyK6cCxqYC2i&#10;G11MynJetA5qD46LEHB31wfpJuNLKXi8lzKISHRF8W4xr5DXQ1qLzRVbH4H5RvHhGuwfbmGYslj0&#10;DWrHIiMnUH9AGcXBBSfjiDtTOCkVF7kH7GZcfujmsWFe5F6QnODfaAr/D5bfnR/9AyANrQ/rgGbq&#10;opNg0j/ej3SZrJc3skQXCcfNeTmbrVYzSjjGFot5uRwnNovLaQ8hfhXOkGRUFPAxMkfsfBtin/qa&#10;kopZt1da5wfRlrQVnSxni4TPUBdSs4im8XVFgz1SwvQRBccjZMjgtKrT8QQU4Hi40UDODB99P1+u&#10;JsvhZr+lpdo7Fpo+L4d6ORgVUZNamYouy/QbTmub0EVW1dDBhbRkxe7QEYU3nKYTaefg6pcHIOB6&#10;4QXP9wrL3rIQHxig0lCTOD3xHhepHTbtBouSxsHPv+2nfBQARilpUblIyI8TA0GJ/mZRGqvxdJqk&#10;np3pbDFBB95HDu8j9mRuHPI0xjn1PJspP+pXU4Izzzhk21QVQ8xyrN1TPzg3sZ8oHFMuttuchvL2&#10;LN7aR88TeGIuEf7UPTPwgyIiaunOvaqcrT8Io8/tpbE9RSdVVs2FV1RbcnA0su6GMU6z997PWZeP&#10;zeYXAAAA//8DAFBLAwQUAAYACAAAACEAJ4bzrd4AAAAGAQAADwAAAGRycy9kb3ducmV2LnhtbEyP&#10;QU/CQBSE7yb+h80z8SZbwYLUbomBmBiRg4D3pftoa3ffNt0F6r/3edLjZCYz3+SLwVlxxj40nhTc&#10;jxIQSKU3DVUK9ruXu0cQIWoy2npCBd8YYFFcX+U6M/5CH3jexkpwCYVMK6hj7DIpQ1mj02HkOyT2&#10;jr53OrLsK2l6feFyZ+U4SabS6YZ4odYdLmss2+3JKfjc2HX7tXx7b+f71dG+pkm1WbVK3d4Mz08g&#10;Ig7xLwy/+IwOBTMd/IlMEFYBH4kKHiYg2JynkxmIA6fG0xRkkcv/+MUPAAAA//8DAFBLAQItABQA&#10;BgAIAAAAIQC2gziS/gAAAOEBAAATAAAAAAAAAAAAAAAAAAAAAABbQ29udGVudF9UeXBlc10ueG1s&#10;UEsBAi0AFAAGAAgAAAAhADj9If/WAAAAlAEAAAsAAAAAAAAAAAAAAAAALwEAAF9yZWxzLy5yZWxz&#10;UEsBAi0AFAAGAAgAAAAhAC86s8JdAgAAtAQAAA4AAAAAAAAAAAAAAAAALgIAAGRycy9lMm9Eb2Mu&#10;eG1sUEsBAi0AFAAGAAgAAAAhACeG863eAAAABgEAAA8AAAAAAAAAAAAAAAAAtwQAAGRycy9kb3du&#10;cmV2LnhtbFBLBQYAAAAABAAEAPMAAADCBQAAAAA=&#10;" filled="f" strokecolor="#f68928" strokeweight="2.25pt">
                <v:textbox>
                  <w:txbxContent>
                    <w:p w14:paraId="0C77CBAC"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Cement industry</w:t>
                      </w:r>
                    </w:p>
                    <w:p w14:paraId="5E2A012D" w14:textId="6ACD3091" w:rsidR="005F5FDE"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Design and production of parts, such as scraper chains, hammers, kiln discharge sectors, and cooling grates</w:t>
                      </w:r>
                      <w:r w:rsidR="00C314F3" w:rsidRPr="006A0FE8">
                        <w:rPr>
                          <w:rFonts w:ascii="Verdana" w:hAnsi="Verdana"/>
                          <w:color w:val="000000"/>
                          <w:sz w:val="20"/>
                          <w:szCs w:val="20"/>
                          <w:lang w:val="en-GB"/>
                        </w:rPr>
                        <w:t>.</w:t>
                      </w:r>
                    </w:p>
                  </w:txbxContent>
                </v:textbox>
                <w10:wrap anchorx="margin"/>
              </v:rect>
            </w:pict>
          </mc:Fallback>
        </mc:AlternateContent>
      </w:r>
    </w:p>
    <w:p w14:paraId="33401DE0" w14:textId="0C8FFEF2" w:rsidR="005F5FDE" w:rsidRPr="00AA6141" w:rsidRDefault="005F5FDE" w:rsidP="005F5FDE">
      <w:pPr>
        <w:spacing w:line="240" w:lineRule="auto"/>
        <w:jc w:val="both"/>
        <w:rPr>
          <w:rFonts w:ascii="Verdana" w:eastAsia="Times New Roman" w:hAnsi="Verdana" w:cs="Times New Roman"/>
          <w:sz w:val="21"/>
          <w:szCs w:val="21"/>
          <w:lang w:val="en-GB"/>
        </w:rPr>
      </w:pPr>
    </w:p>
    <w:p w14:paraId="3DC6E9E0" w14:textId="67B7B3A5" w:rsidR="005F5FDE" w:rsidRPr="00AA6141" w:rsidRDefault="005F5FDE" w:rsidP="005F5FDE">
      <w:pPr>
        <w:spacing w:line="240" w:lineRule="auto"/>
        <w:jc w:val="both"/>
        <w:rPr>
          <w:rFonts w:ascii="Verdana" w:eastAsia="Times New Roman" w:hAnsi="Verdana" w:cs="Times New Roman"/>
          <w:sz w:val="21"/>
          <w:szCs w:val="21"/>
          <w:lang w:val="en-GB"/>
        </w:rPr>
      </w:pPr>
    </w:p>
    <w:p w14:paraId="13070581" w14:textId="5B0B8A3B" w:rsidR="005F5FDE" w:rsidRPr="00AA6141" w:rsidRDefault="005F5FDE" w:rsidP="005F5FDE">
      <w:pPr>
        <w:spacing w:line="240" w:lineRule="auto"/>
        <w:jc w:val="both"/>
        <w:rPr>
          <w:rFonts w:ascii="Verdana" w:eastAsia="Times New Roman" w:hAnsi="Verdana" w:cs="Times New Roman"/>
          <w:sz w:val="21"/>
          <w:szCs w:val="21"/>
          <w:lang w:val="en-GB"/>
        </w:rPr>
      </w:pPr>
    </w:p>
    <w:p w14:paraId="0F6AD226" w14:textId="3D9DE7EF" w:rsidR="005F5FDE" w:rsidRPr="00AA6141" w:rsidRDefault="005F5FDE" w:rsidP="005F5FDE">
      <w:pPr>
        <w:spacing w:line="240" w:lineRule="auto"/>
        <w:jc w:val="both"/>
        <w:rPr>
          <w:rFonts w:ascii="Verdana" w:eastAsia="Times New Roman" w:hAnsi="Verdana" w:cs="Times New Roman"/>
          <w:sz w:val="21"/>
          <w:szCs w:val="21"/>
          <w:lang w:val="en-GB"/>
        </w:rPr>
      </w:pPr>
    </w:p>
    <w:p w14:paraId="100CBCB2" w14:textId="11D7F896" w:rsidR="005F5FDE" w:rsidRPr="00AA6141" w:rsidRDefault="00D51501"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4" behindDoc="0" locked="0" layoutInCell="1" allowOverlap="1" wp14:anchorId="1462903A" wp14:editId="35C66339">
                <wp:simplePos x="0" y="0"/>
                <wp:positionH relativeFrom="margin">
                  <wp:posOffset>5480685</wp:posOffset>
                </wp:positionH>
                <wp:positionV relativeFrom="paragraph">
                  <wp:posOffset>163830</wp:posOffset>
                </wp:positionV>
                <wp:extent cx="691515" cy="405130"/>
                <wp:effectExtent l="19050" t="19050" r="13335" b="13970"/>
                <wp:wrapNone/>
                <wp:docPr id="962710081"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tx1">
                              <a:lumMod val="95000"/>
                              <a:lumOff val="5000"/>
                            </a:schemeClr>
                          </a:solidFill>
                          <a:prstDash val="solid"/>
                          <a:miter lim="800000"/>
                        </a:ln>
                        <a:effectLst/>
                      </wps:spPr>
                      <wps:txbx>
                        <w:txbxContent>
                          <w:p w14:paraId="5EB3C7F8" w14:textId="48E5DCD2" w:rsidR="00946564" w:rsidRDefault="00D51501"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Pr>
                                <w:rFonts w:ascii="Verdana" w:hAnsi="Verdana"/>
                                <w:b/>
                                <w:bCs/>
                                <w:color w:val="000000" w:themeColor="text1"/>
                                <w:sz w:val="20"/>
                                <w:szCs w:val="20"/>
                              </w:rPr>
                              <w:t>2</w:t>
                            </w:r>
                            <w:r w:rsidR="00946564">
                              <w:rPr>
                                <w:rFonts w:ascii="Verdana" w:hAnsi="Verdana"/>
                                <w:b/>
                                <w:bCs/>
                                <w:color w:val="000000" w:themeColor="text1"/>
                                <w:sz w:val="20"/>
                                <w:szCs w:val="20"/>
                              </w:rPr>
                              <w:t>%</w:t>
                            </w:r>
                          </w:p>
                          <w:p w14:paraId="320B615E" w14:textId="1812324E" w:rsidR="00946564" w:rsidRPr="00802613" w:rsidRDefault="00946564"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62903A" id="_x0000_s1031" style="position:absolute;left:0;text-align:left;margin-left:431.55pt;margin-top:12.9pt;width:54.45pt;height:31.9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d46fgIAABQFAAAOAAAAZHJzL2Uyb0RvYy54bWysVMlu2zAQvRfoPxC8N5JcK4sROTASpCiQ&#10;JgGSImeaIi0CJIclaUvp13dIyXGWnopeJM7CWd684fnFYDTZCR8U2IZWRyUlwnJold009Ofj9ZdT&#10;SkJktmUarGjoswj0Yvn503nvFmIGHehWeIJBbFj0rqFdjG5RFIF3wrBwBE5YNErwhkUU/aZoPesx&#10;utHFrCyPix586zxwEQJqr0YjXeb4Ugoe76QMIhLdUKwt5q/P33X6Fstztth45jrFpzLYP1RhmLKY&#10;9CXUFYuMbL36EMoo7iGAjEccTAFSKi5yD9hNVb7r5qFjTuReEJzgXmAK/y8sv909uHuPMPQuLAIe&#10;UxeD9Cb9sT4yZLCeX8ASQyQclcdnVV3VlHA0zcu6+prBLA6XnQ/xmwBD0qGhHmeRIWK7mxAxIbru&#10;XVKuAFq110rrLKT5i0vtyY7h5NabKk0Kb7zx0pb0DZ2d1iepDob0kZpFPBrXNjTYDSVMb5CXPPqc&#10;+s3tzLFDjjhU2UdvzQ9ox7xndVlOHEE1MmlU77Wpnn2hH6tLzV2x0I13cuqRbkZF5LxWpqGnGH/M&#10;gLG0Ta2LzNoJosNQ0ikO64EobK1OgZJmDe3zvSceRmIHx68Vpr1hId4zj0xGzuN2xjv8SA2IFkwn&#10;Sjrwv/+mT/5IMLRS0uNmIJK/tswLSvR3i9Q7q+bztEpZmNcnMxT8a8v6tcVuzSXgCCt8BxzPx+Qf&#10;9f4oPZgnXOJVyoomZjnmHmc2CZdx3Fh8BrhYrbIbro9j8cY+OJ6CJ+QS4I/DE/NuolxErt7CfovY&#10;4h3zRt9008JqG0GqTMsDrjjTJODq5elOz0Ta7ddy9jo8Zss/AAAA//8DAFBLAwQUAAYACAAAACEA&#10;bBSYud8AAAAJAQAADwAAAGRycy9kb3ducmV2LnhtbEyPMU/DMBCFdyT+g3VIbNRpKtI2xKlQJSY6&#10;QAoDmxsfSYp9jmK3Cfx6jqmMp/f07vuKzeSsOOMQOk8K5rMEBFLtTUeNgrf9090KRIiajLaeUME3&#10;BtiU11eFzo0f6RXPVWwEj1DItYI2xj6XMtQtOh1mvkfi7NMPTkc+h0aaQY887qxMkySTTnfEH1rd&#10;47bF+qs6OQW7j+dtenyp3oNZ/mRm3B0bu9grdXszPT6AiDjFSxn+8BkdSmY6+BOZIKyCVbaYc1VB&#10;es8KXFgvU5Y7cLLOQJaF/G9Q/gIAAP//AwBQSwECLQAUAAYACAAAACEAtoM4kv4AAADhAQAAEwAA&#10;AAAAAAAAAAAAAAAAAAAAW0NvbnRlbnRfVHlwZXNdLnhtbFBLAQItABQABgAIAAAAIQA4/SH/1gAA&#10;AJQBAAALAAAAAAAAAAAAAAAAAC8BAABfcmVscy8ucmVsc1BLAQItABQABgAIAAAAIQDoyd46fgIA&#10;ABQFAAAOAAAAAAAAAAAAAAAAAC4CAABkcnMvZTJvRG9jLnhtbFBLAQItABQABgAIAAAAIQBsFJi5&#10;3wAAAAkBAAAPAAAAAAAAAAAAAAAAANgEAABkcnMvZG93bnJldi54bWxQSwUGAAAAAAQABADzAAAA&#10;5AUAAAAA&#10;" fillcolor="white [3212]" strokecolor="#0d0d0d [3069]" strokeweight="2.25pt">
                <v:textbox>
                  <w:txbxContent>
                    <w:p w14:paraId="5EB3C7F8" w14:textId="48E5DCD2" w:rsidR="00946564" w:rsidRDefault="00D51501"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Pr>
                          <w:rFonts w:ascii="Verdana" w:hAnsi="Verdana"/>
                          <w:b/>
                          <w:bCs/>
                          <w:color w:val="000000" w:themeColor="text1"/>
                          <w:sz w:val="20"/>
                          <w:szCs w:val="20"/>
                        </w:rPr>
                        <w:t>2</w:t>
                      </w:r>
                      <w:r w:rsidR="00946564">
                        <w:rPr>
                          <w:rFonts w:ascii="Verdana" w:hAnsi="Verdana"/>
                          <w:b/>
                          <w:bCs/>
                          <w:color w:val="000000" w:themeColor="text1"/>
                          <w:sz w:val="20"/>
                          <w:szCs w:val="20"/>
                        </w:rPr>
                        <w:t>%</w:t>
                      </w:r>
                    </w:p>
                    <w:p w14:paraId="320B615E" w14:textId="1812324E" w:rsidR="00946564" w:rsidRPr="00802613" w:rsidRDefault="00946564"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v:textbox>
                <w10:wrap anchorx="margin"/>
              </v:rect>
            </w:pict>
          </mc:Fallback>
        </mc:AlternateContent>
      </w:r>
    </w:p>
    <w:p w14:paraId="531BD02C" w14:textId="45A7F3B6" w:rsidR="00260D7E" w:rsidRPr="00AA6141" w:rsidRDefault="00F15973"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42" behindDoc="0" locked="0" layoutInCell="1" allowOverlap="1" wp14:anchorId="64835074" wp14:editId="23FF25DD">
                <wp:simplePos x="0" y="0"/>
                <wp:positionH relativeFrom="margin">
                  <wp:align>right</wp:align>
                </wp:positionH>
                <wp:positionV relativeFrom="paragraph">
                  <wp:posOffset>134261</wp:posOffset>
                </wp:positionV>
                <wp:extent cx="6055995" cy="760095"/>
                <wp:effectExtent l="19050" t="19050" r="20955" b="20955"/>
                <wp:wrapNone/>
                <wp:docPr id="343002718" name="Rettangolo 1"/>
                <wp:cNvGraphicFramePr/>
                <a:graphic xmlns:a="http://schemas.openxmlformats.org/drawingml/2006/main">
                  <a:graphicData uri="http://schemas.microsoft.com/office/word/2010/wordprocessingShape">
                    <wps:wsp>
                      <wps:cNvSpPr/>
                      <wps:spPr>
                        <a:xfrm>
                          <a:off x="0" y="0"/>
                          <a:ext cx="6055995" cy="760095"/>
                        </a:xfrm>
                        <a:prstGeom prst="rect">
                          <a:avLst/>
                        </a:prstGeom>
                        <a:noFill/>
                        <a:ln w="28575" cap="flat" cmpd="sng" algn="ctr">
                          <a:solidFill>
                            <a:srgbClr val="2A1C08"/>
                          </a:solidFill>
                          <a:prstDash val="solid"/>
                          <a:miter lim="800000"/>
                        </a:ln>
                        <a:effectLst/>
                      </wps:spPr>
                      <wps:txbx>
                        <w:txbxContent>
                          <w:p w14:paraId="3F618AD9"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Heat treatment</w:t>
                            </w:r>
                          </w:p>
                          <w:p w14:paraId="17DF5BCA" w14:textId="1C188C5D" w:rsidR="005F5FDE"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Careful selection of materials to get the best performance from products like fused tapes, mitts, fans, and grates</w:t>
                            </w:r>
                            <w:r w:rsidR="00050569" w:rsidRPr="006A0FE8">
                              <w:rPr>
                                <w:rFonts w:ascii="Verdana" w:hAnsi="Verdana"/>
                                <w:color w:val="000000"/>
                                <w:sz w:val="20"/>
                                <w:szCs w:val="20"/>
                                <w:lang w:val="en-GB"/>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835074" id="_x0000_s1032" style="position:absolute;left:0;text-align:left;margin-left:425.65pt;margin-top:10.55pt;width:476.85pt;height:59.85pt;z-index:25165824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86DXAIAALQEAAAOAAAAZHJzL2Uyb0RvYy54bWysVE1vGjEQvVfqf7B8b3ZBgQDKEiEQVaUo&#10;iUSqnI3XZi35q2PDbvrrO/ZuIE17qsrBzHjGbzzPb/b2rjOanAQE5WxFR1clJcJyVyt7qOj35+2X&#10;GSUhMlsz7ayo6KsI9G75+dNt6xdi7BqnawEEQWxYtL6iTYx+URSBN8KwcOW8sBiUDgyL6MKhqIG1&#10;iG50MS7LadE6qD04LkLA3U0fpMuML6Xg8VHKICLRFcW7xbxCXvdpLZa3bHEA5hvFh2uwf7iFYcpi&#10;0TPUhkVGjqD+gDKKgwtOxivuTOGkVFzkHrCbUfmhm13DvMi9IDnBn2kK/w+WP5x2/gmQhtaHRUAz&#10;ddFJMOkf70e6TNbrmSzRRcJxc1pOJvP5hBKOsZtpWaKNMMXltIcQvwpnSDIqCvgYmSN2ug+xT31L&#10;ScWs2yqt84NoS9qKjmeTm4TPUBdSs4im8XVFgz1QwvQBBccjZMjgtKrT8QQU4LBfayAnho8+Xo3W&#10;5Wy42W9pqfaGhabPy6FeDkZF1KRWpqKzMv2G09omdJFVNXRwIS1Zsdt3ROENp+lE2tm7+vUJCLhe&#10;eMHzrcKy9yzEJwaoNNQkTk98xEVqh027waKkcfDzb/spHwWAUUpaVC4S8uPIQFCiv1mUxnx0fZ2k&#10;np3ryc0YHXgf2b+P2KNZO+RphHPqeTZTftRvpgRnXnDIVqkqhpjlWLunfnDWsZ8oHFMuVquchvL2&#10;LN7bnecJPDGXCH/uXhj4QRERtfTg3lTOFh+E0ef20lgdo5Mqq+bCK6otOTgaWXfDGKfZe+/nrMvH&#10;ZvkLAAD//wMAUEsDBBQABgAIAAAAIQAUeTPn3QAAAAcBAAAPAAAAZHJzL2Rvd25yZXYueG1sTI/N&#10;TsMwEITvSLyDtUjcqJPyV0KcCiqBkJAQtBVct/E2CdjrKHbb8PYsJziOZjTzTTkfvVN7GmIX2EA+&#10;yUAR18F23BhYrx7OZqBiQrboApOBb4owr46PSixsOPAb7ZepUVLCsUADbUp9oXWsW/IYJ6EnFm8b&#10;Bo9J5NBoO+BByr3T0yy70h47loUWe1q0VH8td97Ac5K5T91s32nxqD/un9wrvjhjTk/Gu1tQicb0&#10;F4ZffEGHSpg2Ycc2KmdAjiQD0zwHJe7N5fk1qI3ELrIZ6KrU//mrHwAAAP//AwBQSwECLQAUAAYA&#10;CAAAACEAtoM4kv4AAADhAQAAEwAAAAAAAAAAAAAAAAAAAAAAW0NvbnRlbnRfVHlwZXNdLnhtbFBL&#10;AQItABQABgAIAAAAIQA4/SH/1gAAAJQBAAALAAAAAAAAAAAAAAAAAC8BAABfcmVscy8ucmVsc1BL&#10;AQItABQABgAIAAAAIQD5Q86DXAIAALQEAAAOAAAAAAAAAAAAAAAAAC4CAABkcnMvZTJvRG9jLnht&#10;bFBLAQItABQABgAIAAAAIQAUeTPn3QAAAAcBAAAPAAAAAAAAAAAAAAAAALYEAABkcnMvZG93bnJl&#10;di54bWxQSwUGAAAAAAQABADzAAAAwAUAAAAA&#10;" filled="f" strokecolor="#2a1c08" strokeweight="2.25pt">
                <v:textbox>
                  <w:txbxContent>
                    <w:p w14:paraId="3F618AD9"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Heat treatment</w:t>
                      </w:r>
                    </w:p>
                    <w:p w14:paraId="17DF5BCA" w14:textId="1C188C5D" w:rsidR="005F5FDE"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Careful selection of materials to get the best performance from products like fused tapes, mitts, fans, and grates</w:t>
                      </w:r>
                      <w:r w:rsidR="00050569" w:rsidRPr="006A0FE8">
                        <w:rPr>
                          <w:rFonts w:ascii="Verdana" w:hAnsi="Verdana"/>
                          <w:color w:val="000000"/>
                          <w:sz w:val="20"/>
                          <w:szCs w:val="20"/>
                          <w:lang w:val="en-GB"/>
                        </w:rPr>
                        <w:t>.</w:t>
                      </w:r>
                    </w:p>
                  </w:txbxContent>
                </v:textbox>
                <w10:wrap anchorx="margin"/>
              </v:rect>
            </w:pict>
          </mc:Fallback>
        </mc:AlternateContent>
      </w:r>
    </w:p>
    <w:p w14:paraId="13F6BA02" w14:textId="50F81FA7" w:rsidR="00260D7E" w:rsidRPr="00AA6141" w:rsidRDefault="00260D7E" w:rsidP="005F5FDE">
      <w:pPr>
        <w:spacing w:line="240" w:lineRule="auto"/>
        <w:jc w:val="both"/>
        <w:rPr>
          <w:rFonts w:ascii="Verdana" w:eastAsia="Times New Roman" w:hAnsi="Verdana" w:cs="Times New Roman"/>
          <w:sz w:val="21"/>
          <w:szCs w:val="21"/>
          <w:lang w:val="en-GB"/>
        </w:rPr>
      </w:pPr>
    </w:p>
    <w:p w14:paraId="75D4F233" w14:textId="1EB820F0" w:rsidR="00260D7E" w:rsidRPr="00AA6141" w:rsidRDefault="00260D7E" w:rsidP="005F5FDE">
      <w:pPr>
        <w:spacing w:line="240" w:lineRule="auto"/>
        <w:jc w:val="both"/>
        <w:rPr>
          <w:rFonts w:ascii="Verdana" w:eastAsia="Times New Roman" w:hAnsi="Verdana" w:cs="Times New Roman"/>
          <w:sz w:val="21"/>
          <w:szCs w:val="21"/>
          <w:lang w:val="en-GB"/>
        </w:rPr>
      </w:pPr>
    </w:p>
    <w:p w14:paraId="3610FC4D" w14:textId="36D48CE8" w:rsidR="005F5FDE" w:rsidRPr="00AA6141" w:rsidRDefault="00141C40"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w:lastRenderedPageBreak/>
        <mc:AlternateContent>
          <mc:Choice Requires="wps">
            <w:drawing>
              <wp:anchor distT="0" distB="0" distL="114300" distR="114300" simplePos="0" relativeHeight="251658285" behindDoc="0" locked="0" layoutInCell="1" allowOverlap="1" wp14:anchorId="6C216568" wp14:editId="16D94AD7">
                <wp:simplePos x="0" y="0"/>
                <wp:positionH relativeFrom="margin">
                  <wp:posOffset>5477579</wp:posOffset>
                </wp:positionH>
                <wp:positionV relativeFrom="paragraph">
                  <wp:posOffset>54358</wp:posOffset>
                </wp:positionV>
                <wp:extent cx="691515" cy="405130"/>
                <wp:effectExtent l="19050" t="19050" r="13335" b="13970"/>
                <wp:wrapNone/>
                <wp:docPr id="310667913"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bg1">
                              <a:lumMod val="65000"/>
                            </a:schemeClr>
                          </a:solidFill>
                          <a:prstDash val="solid"/>
                          <a:miter lim="800000"/>
                        </a:ln>
                        <a:effectLst/>
                      </wps:spPr>
                      <wps:txbx>
                        <w:txbxContent>
                          <w:p w14:paraId="1C7BC62A" w14:textId="2248C925"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Pr>
                                <w:rFonts w:ascii="Verdana" w:hAnsi="Verdana"/>
                                <w:b/>
                                <w:bCs/>
                                <w:color w:val="000000" w:themeColor="text1"/>
                                <w:sz w:val="20"/>
                                <w:szCs w:val="20"/>
                              </w:rPr>
                              <w:t>6%</w:t>
                            </w:r>
                          </w:p>
                          <w:p w14:paraId="536DF07B" w14:textId="0D2093CF"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216568" id="_x0000_s1033" style="position:absolute;left:0;text-align:left;margin-left:431.3pt;margin-top:4.3pt;width:54.45pt;height:31.9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f4RcQIAAP4EAAAOAAAAZHJzL2Uyb0RvYy54bWysVEtv2zAMvg/YfxB0X21nSZsGcYogRYcB&#10;XVugHXpWZCkWIImapMTufv0oOY8+dhp2kUmR4uPjR8+veqPJTvigwNa0OispEZZDo+ympj+fbr5M&#10;KQmR2YZpsKKmLyLQq8XnT/POzcQIWtCN8ASD2DDrXE3bGN2sKAJvhWHhDJywaJTgDYuo+k3ReNZh&#10;dKOLUVmeFx34xnngIgS8vR6MdJHjSyl4vJcyiEh0TbG2mE+fz3U6i8WczTaeuVbxfRnsH6owTFlM&#10;egx1zSIjW68+hDKKewgg4xkHU4CUiovcA3ZTle+6eWyZE7kXBCe4I0zh/4Xld7tH9+ARhs6FWUAx&#10;ddFLb9IX6yN9BuvlCJboI+F4eX5ZTaoJJRxN43JSfc1gFqfHzof4TYAhSaipx1lkiNjuNkRMiK4H&#10;l5QrgFbNjdI6K2n+YqU92TGc3HpTpUnhizde2pKupqPp5CLVwZA+UrOIonFNTYPdUML0BnnJo8+p&#10;37zOHHubI6XWW/MDmiHv+aQsD20d3T/Wkdq4ZqEdHuUkA7GMishurUxNpxjpGEvblElkfu7BOMGf&#10;pNive6KwiYsUKN2soXl58MTDQOHg+I3CtLcsxAfmkbPIbtzDeI+H1IC4wF6ipAX/+2/3yR+phFZK&#10;OtwBxOzXlnlBif5ukWSX1XicliYr48nFCBX/2rJ+bbFbswIcVoUb73gWk3/UB1F6MM+4rsuUFU3M&#10;csw9TGevrOKwm7jwXCyX2Q0XxbF4ax8dT8ETcgnwp/6ZebcnV0RW3sFhX9jsHccG3/TSwnIbQapM&#10;wBOuONOk4JLl6e5/CGmLX+vZ6/TbWvwBAAD//wMAUEsDBBQABgAIAAAAIQCAgbVO3QAAAAgBAAAP&#10;AAAAZHJzL2Rvd25yZXYueG1sTI/BTsMwEETvSPyDtUjcWieBpiXEqapKVIgTBMTZjZckIl5Httum&#10;f8/2VG6zmtHM23I92UEc0YfekYJ0noBAapzpqVXw9fkyW4EIUZPRgyNUcMYA6+r2ptSFcSf6wGMd&#10;W8ElFAqtoItxLKQMTYdWh7kbkdj7cd7qyKdvpfH6xOV2kFmS5NLqnnih0yNuO2x+64NV8D2lu518&#10;k+RdnZ1fH+r3xRY3St3fTZtnEBGneA3DBZ/RoWKmvTuQCWJQsMqznKMXAYL9p2W6ALFXsMweQVal&#10;/P9A9QcAAP//AwBQSwECLQAUAAYACAAAACEAtoM4kv4AAADhAQAAEwAAAAAAAAAAAAAAAAAAAAAA&#10;W0NvbnRlbnRfVHlwZXNdLnhtbFBLAQItABQABgAIAAAAIQA4/SH/1gAAAJQBAAALAAAAAAAAAAAA&#10;AAAAAC8BAABfcmVscy8ucmVsc1BLAQItABQABgAIAAAAIQATbf4RcQIAAP4EAAAOAAAAAAAAAAAA&#10;AAAAAC4CAABkcnMvZTJvRG9jLnhtbFBLAQItABQABgAIAAAAIQCAgbVO3QAAAAgBAAAPAAAAAAAA&#10;AAAAAAAAAMsEAABkcnMvZG93bnJldi54bWxQSwUGAAAAAAQABADzAAAA1QUAAAAA&#10;" fillcolor="white [3212]" strokecolor="#a5a5a5 [2092]" strokeweight="2.25pt">
                <v:textbox>
                  <w:txbxContent>
                    <w:p w14:paraId="1C7BC62A" w14:textId="2248C925"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Pr>
                          <w:rFonts w:ascii="Verdana" w:hAnsi="Verdana"/>
                          <w:b/>
                          <w:bCs/>
                          <w:color w:val="000000" w:themeColor="text1"/>
                          <w:sz w:val="20"/>
                          <w:szCs w:val="20"/>
                        </w:rPr>
                        <w:t>6%</w:t>
                      </w:r>
                    </w:p>
                    <w:p w14:paraId="536DF07B" w14:textId="0D2093CF"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v:textbox>
                <w10:wrap anchorx="margin"/>
              </v:rect>
            </w:pict>
          </mc:Fallback>
        </mc:AlternateContent>
      </w:r>
    </w:p>
    <w:p w14:paraId="44ABF788" w14:textId="00E4B98D" w:rsidR="005F5FDE" w:rsidRPr="00AA6141" w:rsidRDefault="00F15973" w:rsidP="005F5FDE">
      <w:pPr>
        <w:spacing w:line="240" w:lineRule="auto"/>
        <w:jc w:val="both"/>
        <w:rPr>
          <w:rFonts w:ascii="Verdana" w:eastAsia="Times New Roman" w:hAnsi="Verdana" w:cs="Times New Roman"/>
          <w:sz w:val="21"/>
          <w:szCs w:val="21"/>
          <w:lang w:val="en-GB"/>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53" behindDoc="0" locked="0" layoutInCell="1" allowOverlap="1" wp14:anchorId="63FFAB21" wp14:editId="7810EED8">
                <wp:simplePos x="0" y="0"/>
                <wp:positionH relativeFrom="margin">
                  <wp:posOffset>13970</wp:posOffset>
                </wp:positionH>
                <wp:positionV relativeFrom="paragraph">
                  <wp:posOffset>27305</wp:posOffset>
                </wp:positionV>
                <wp:extent cx="6055995" cy="735965"/>
                <wp:effectExtent l="19050" t="19050" r="20955" b="26035"/>
                <wp:wrapNone/>
                <wp:docPr id="327201007" name="Rettangolo 1"/>
                <wp:cNvGraphicFramePr/>
                <a:graphic xmlns:a="http://schemas.openxmlformats.org/drawingml/2006/main">
                  <a:graphicData uri="http://schemas.microsoft.com/office/word/2010/wordprocessingShape">
                    <wps:wsp>
                      <wps:cNvSpPr/>
                      <wps:spPr>
                        <a:xfrm>
                          <a:off x="0" y="0"/>
                          <a:ext cx="6055995" cy="735965"/>
                        </a:xfrm>
                        <a:prstGeom prst="rect">
                          <a:avLst/>
                        </a:prstGeom>
                        <a:noFill/>
                        <a:ln w="28575" cap="flat" cmpd="sng" algn="ctr">
                          <a:solidFill>
                            <a:schemeClr val="bg1">
                              <a:lumMod val="75000"/>
                            </a:schemeClr>
                          </a:solidFill>
                          <a:prstDash val="solid"/>
                          <a:miter lim="800000"/>
                        </a:ln>
                        <a:effectLst/>
                      </wps:spPr>
                      <wps:txbx>
                        <w:txbxContent>
                          <w:p w14:paraId="764DBF01"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Waste disposal</w:t>
                            </w:r>
                          </w:p>
                          <w:p w14:paraId="555459E3" w14:textId="1FA584D9" w:rsidR="00DF6E53"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Production of high-quality briquettes intended for waste treatment and incineration plants</w:t>
                            </w:r>
                            <w:r w:rsidR="00C97D0F" w:rsidRPr="006A0FE8">
                              <w:rPr>
                                <w:rFonts w:ascii="Verdana" w:hAnsi="Verdana"/>
                                <w:color w:val="000000"/>
                                <w:sz w:val="20"/>
                                <w:szCs w:val="20"/>
                                <w:lang w:val="en-GB"/>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3FFAB21" id="_x0000_s1034" style="position:absolute;left:0;text-align:left;margin-left:1.1pt;margin-top:2.15pt;width:476.85pt;height:57.9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bsMebAIAANcEAAAOAAAAZHJzL2Uyb0RvYy54bWysVE1v2zAMvQ/YfxB0X+1kdfOBOkWQoMOA&#10;rg3QDj0rshQLkERNUmJ3v36UnCZdt9Owi0KK9BP5+Jjrm95ochA+KLA1HV2UlAjLoVF2V9PvT7ef&#10;ppSEyGzDNFhR0xcR6M3i44frzs3FGFrQjfAEQWyYd66mbYxuXhSBt8KwcAFOWAxK8IZFdP2uaDzr&#10;EN3oYlyWV0UHvnEeuAgBb9dDkC4yvpSCxwcpg4hE1xRri/n0+dyms1hcs/nOM9cqfiyD/UMVhimL&#10;j56g1iwysvfqDyijuIcAMl5wMAVIqbjIPWA3o/JdN48tcyL3guQEd6Ip/D9Yfn94dBuPNHQuzAOa&#10;qYteepN+sT7SZ7JeTmSJPhKOl1dlVc1mFSUcY5PP1eyqSmwW56+dD/GLAEOSUVOPw8gcscNdiEPq&#10;a0p6zMKt0joPRFvS1XQ8rSYJn6EupGYRTeOamga7o4TpHQqOR58hA2jVpM8TUBaPWGlPDgzHvt2N&#10;co7em2/QDHeTqizz8LHcU3ou/jekVN6ahXb4KIcGxRgVUbZamZpOEemEpW0qQGThHZs885qs2G97&#10;orCJaQJKN1toXjaeeBi0GRy/VfjsHQtxwzyKEWWLCxYf8JAakBc4WpS04H/+7T7lo0YwSkmH4kbO&#10;fuyZF5TorxbVMxtdXqZtyM5lNRmj499Gtm8jdm9WgESOcJUdz2bKj/rVlB7MM+7hMr2KIWY5vj1M&#10;5+is4rB0uMlcLJc5DTfAsXhnHx1P4Im5RPhT/8y8O4omotzu4XUR2PyddobcQT3LfQSpsrDOvOJM&#10;k4Pbk6d73PS0nm/9nHX+P1r8AgAA//8DAFBLAwQUAAYACAAAACEAQRIEFdkAAAAHAQAADwAAAGRy&#10;cy9kb3ducmV2LnhtbEyOQU7DMBBF90jcwRokNqh1MAQ1IU5VEIg1KQdw4yGJsMchdpvA6RlWsJz/&#10;n/68art4J044xSGQhut1BgKpDXagTsPb/nm1ARGTIWtcINTwhRG29flZZUobZnrFU5M6wSMUS6Oh&#10;T2kspYxtj97EdRiRuHsPkzeJz6mTdjIzj3snVZbdSW8G4g+9GfGxx/ajOXoNHA6fzZPP4/xSXGUP&#10;Tu5331Lry4tldw8i4ZL+YPjVZ3Wo2ekQjmSjcBqUYlDD7Q0Ibos8L0AcGFOZAllX8r9//QMAAP//&#10;AwBQSwECLQAUAAYACAAAACEAtoM4kv4AAADhAQAAEwAAAAAAAAAAAAAAAAAAAAAAW0NvbnRlbnRf&#10;VHlwZXNdLnhtbFBLAQItABQABgAIAAAAIQA4/SH/1gAAAJQBAAALAAAAAAAAAAAAAAAAAC8BAABf&#10;cmVscy8ucmVsc1BLAQItABQABgAIAAAAIQDcbsMebAIAANcEAAAOAAAAAAAAAAAAAAAAAC4CAABk&#10;cnMvZTJvRG9jLnhtbFBLAQItABQABgAIAAAAIQBBEgQV2QAAAAcBAAAPAAAAAAAAAAAAAAAAAMYE&#10;AABkcnMvZG93bnJldi54bWxQSwUGAAAAAAQABADzAAAAzAUAAAAA&#10;" filled="f" strokecolor="#bfbfbf [2412]" strokeweight="2.25pt">
                <v:textbox>
                  <w:txbxContent>
                    <w:p w14:paraId="764DBF01" w14:textId="77777777" w:rsidR="006A0FE8" w:rsidRPr="006A0FE8" w:rsidRDefault="006A0FE8" w:rsidP="006A0FE8">
                      <w:pPr>
                        <w:jc w:val="both"/>
                        <w:rPr>
                          <w:rFonts w:ascii="Verdana" w:hAnsi="Verdana"/>
                          <w:b/>
                          <w:bCs/>
                          <w:color w:val="000000" w:themeColor="text1"/>
                          <w:sz w:val="20"/>
                          <w:szCs w:val="20"/>
                          <w:lang w:val="en-GB"/>
                        </w:rPr>
                      </w:pPr>
                      <w:r w:rsidRPr="006A0FE8">
                        <w:rPr>
                          <w:rFonts w:ascii="Verdana" w:hAnsi="Verdana"/>
                          <w:b/>
                          <w:bCs/>
                          <w:color w:val="000000" w:themeColor="text1"/>
                          <w:sz w:val="20"/>
                          <w:szCs w:val="20"/>
                          <w:lang w:val="en-GB"/>
                        </w:rPr>
                        <w:t>Waste disposal</w:t>
                      </w:r>
                    </w:p>
                    <w:p w14:paraId="555459E3" w14:textId="1FA584D9" w:rsidR="00DF6E53" w:rsidRPr="006A0FE8" w:rsidRDefault="006A0FE8" w:rsidP="006A0FE8">
                      <w:pPr>
                        <w:jc w:val="both"/>
                        <w:rPr>
                          <w:rFonts w:ascii="Verdana" w:hAnsi="Verdana"/>
                          <w:color w:val="000000"/>
                          <w:sz w:val="20"/>
                          <w:szCs w:val="20"/>
                          <w:lang w:val="en-GB"/>
                        </w:rPr>
                      </w:pPr>
                      <w:r w:rsidRPr="006A0FE8">
                        <w:rPr>
                          <w:rFonts w:ascii="Verdana" w:hAnsi="Verdana"/>
                          <w:b/>
                          <w:bCs/>
                          <w:color w:val="000000" w:themeColor="text1"/>
                          <w:sz w:val="20"/>
                          <w:szCs w:val="20"/>
                          <w:lang w:val="en-GB"/>
                        </w:rPr>
                        <w:t>Production of high-quality briquettes intended for waste treatment and incineration plants</w:t>
                      </w:r>
                      <w:r w:rsidR="00C97D0F" w:rsidRPr="006A0FE8">
                        <w:rPr>
                          <w:rFonts w:ascii="Verdana" w:hAnsi="Verdana"/>
                          <w:color w:val="000000"/>
                          <w:sz w:val="20"/>
                          <w:szCs w:val="20"/>
                          <w:lang w:val="en-GB"/>
                        </w:rPr>
                        <w:t>.</w:t>
                      </w:r>
                    </w:p>
                  </w:txbxContent>
                </v:textbox>
                <w10:wrap anchorx="margin"/>
              </v:rect>
            </w:pict>
          </mc:Fallback>
        </mc:AlternateContent>
      </w:r>
    </w:p>
    <w:p w14:paraId="1443E2EB" w14:textId="54944053" w:rsidR="005F5FDE" w:rsidRPr="00AA6141" w:rsidRDefault="005F5FDE" w:rsidP="005F5FDE">
      <w:pPr>
        <w:spacing w:line="240" w:lineRule="auto"/>
        <w:jc w:val="both"/>
        <w:rPr>
          <w:rFonts w:ascii="Verdana" w:eastAsia="Times New Roman" w:hAnsi="Verdana" w:cs="Times New Roman"/>
          <w:sz w:val="21"/>
          <w:szCs w:val="21"/>
          <w:lang w:val="en-GB"/>
        </w:rPr>
      </w:pPr>
    </w:p>
    <w:p w14:paraId="25083160" w14:textId="316E83B7" w:rsidR="00DF6E53" w:rsidRPr="00AA6141" w:rsidRDefault="00DF6E53" w:rsidP="005F5FDE">
      <w:pPr>
        <w:spacing w:line="240" w:lineRule="auto"/>
        <w:jc w:val="both"/>
        <w:rPr>
          <w:rFonts w:ascii="Verdana" w:eastAsia="Times New Roman" w:hAnsi="Verdana" w:cs="Times New Roman"/>
          <w:sz w:val="21"/>
          <w:szCs w:val="21"/>
          <w:lang w:val="en-GB" w:eastAsia="en-US"/>
        </w:rPr>
      </w:pPr>
    </w:p>
    <w:p w14:paraId="0B5BE2CC" w14:textId="6C8CF91A" w:rsidR="00DF6E53" w:rsidRPr="00AA6141" w:rsidRDefault="00DF6E53" w:rsidP="005F5FDE">
      <w:pPr>
        <w:spacing w:line="240" w:lineRule="auto"/>
        <w:jc w:val="both"/>
        <w:rPr>
          <w:rFonts w:ascii="Verdana" w:eastAsia="Times New Roman" w:hAnsi="Verdana" w:cs="Times New Roman"/>
          <w:sz w:val="21"/>
          <w:szCs w:val="21"/>
          <w:lang w:val="en-GB" w:eastAsia="en-US"/>
        </w:rPr>
      </w:pPr>
    </w:p>
    <w:p w14:paraId="30801580" w14:textId="44F946EE" w:rsidR="00DF6E53" w:rsidRPr="00AA6141" w:rsidRDefault="00DF6E53" w:rsidP="005F5FDE">
      <w:pPr>
        <w:spacing w:line="240" w:lineRule="auto"/>
        <w:jc w:val="both"/>
        <w:rPr>
          <w:rFonts w:ascii="Verdana" w:eastAsia="Times New Roman" w:hAnsi="Verdana" w:cs="Times New Roman"/>
          <w:sz w:val="21"/>
          <w:szCs w:val="21"/>
          <w:lang w:val="en-GB" w:eastAsia="en-US"/>
        </w:rPr>
      </w:pPr>
    </w:p>
    <w:p w14:paraId="5FCDF976" w14:textId="2A22F167" w:rsidR="00DF6E53" w:rsidRPr="00AA6141" w:rsidRDefault="00141C40" w:rsidP="005F5FDE">
      <w:pPr>
        <w:spacing w:line="240" w:lineRule="auto"/>
        <w:jc w:val="both"/>
        <w:rPr>
          <w:rFonts w:ascii="Verdana" w:eastAsia="Times New Roman" w:hAnsi="Verdana" w:cs="Times New Roman"/>
          <w:sz w:val="21"/>
          <w:szCs w:val="21"/>
          <w:lang w:val="en-GB" w:eastAsia="en-US"/>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86" behindDoc="0" locked="0" layoutInCell="1" allowOverlap="1" wp14:anchorId="1B0F305C" wp14:editId="2918D85F">
                <wp:simplePos x="0" y="0"/>
                <wp:positionH relativeFrom="margin">
                  <wp:posOffset>5477510</wp:posOffset>
                </wp:positionH>
                <wp:positionV relativeFrom="paragraph">
                  <wp:posOffset>60753</wp:posOffset>
                </wp:positionV>
                <wp:extent cx="691515" cy="405130"/>
                <wp:effectExtent l="19050" t="19050" r="13335" b="13970"/>
                <wp:wrapNone/>
                <wp:docPr id="614155214" name="Rettangolo 1"/>
                <wp:cNvGraphicFramePr/>
                <a:graphic xmlns:a="http://schemas.openxmlformats.org/drawingml/2006/main">
                  <a:graphicData uri="http://schemas.microsoft.com/office/word/2010/wordprocessingShape">
                    <wps:wsp>
                      <wps:cNvSpPr/>
                      <wps:spPr>
                        <a:xfrm>
                          <a:off x="0" y="0"/>
                          <a:ext cx="691515" cy="405130"/>
                        </a:xfrm>
                        <a:prstGeom prst="rect">
                          <a:avLst/>
                        </a:prstGeom>
                        <a:solidFill>
                          <a:schemeClr val="bg1"/>
                        </a:solidFill>
                        <a:ln w="28575" cap="flat" cmpd="sng" algn="ctr">
                          <a:solidFill>
                            <a:schemeClr val="accent6">
                              <a:lumMod val="40000"/>
                              <a:lumOff val="60000"/>
                            </a:schemeClr>
                          </a:solidFill>
                          <a:prstDash val="solid"/>
                          <a:miter lim="800000"/>
                        </a:ln>
                        <a:effectLst/>
                      </wps:spPr>
                      <wps:txbx>
                        <w:txbxContent>
                          <w:p w14:paraId="378CDFF6" w14:textId="47C57B0E"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sidR="00EF07CD">
                              <w:rPr>
                                <w:rFonts w:ascii="Verdana" w:hAnsi="Verdana"/>
                                <w:b/>
                                <w:bCs/>
                                <w:color w:val="000000" w:themeColor="text1"/>
                                <w:sz w:val="20"/>
                                <w:szCs w:val="20"/>
                              </w:rPr>
                              <w:t>4</w:t>
                            </w:r>
                            <w:r>
                              <w:rPr>
                                <w:rFonts w:ascii="Verdana" w:hAnsi="Verdana"/>
                                <w:b/>
                                <w:bCs/>
                                <w:color w:val="000000" w:themeColor="text1"/>
                                <w:sz w:val="20"/>
                                <w:szCs w:val="20"/>
                              </w:rPr>
                              <w:t>%</w:t>
                            </w:r>
                          </w:p>
                          <w:p w14:paraId="3278A18F" w14:textId="35D32BE4"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0F305C" id="_x0000_s1035" style="position:absolute;left:0;text-align:left;margin-left:431.3pt;margin-top:4.8pt;width:54.45pt;height:31.9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2OezgAIAABkFAAAOAAAAZHJzL2Uyb0RvYy54bWysVEtPGzEQvlfqf7B8L5tNkxAiNigCUVWi&#10;gAQV54nXm7Vke1zbyS799R17E8Kjp6o5bDwPz+Obb3x+0RvNdtIHhbbi5cmIM2kF1spuKv7z8frL&#10;nLMQwdag0cqKP8vAL5afP513biHH2KKupWcUxIZF5yrexugWRRFEKw2EE3TSkrFBbyCS6DdF7aGj&#10;6EYX49FoVnToa+dRyBBIezUY+TLHbxop4l3TBBmZrjjVFvPX5+86fYvlOSw2HlyrxL4M+IcqDChL&#10;SV9CXUEEtvXqQyijhMeATTwRaApsGiVk7oG6KUfvunlowcncC4ET3AtM4f+FFbe7B3fvCYbOhUWg&#10;Y+qib7xJ/1Qf6zNYzy9gyT4yQcrZWTktp5wJMk1G0/JrBrM4XnY+xG8SDUuHinuaRYYIdjchUkJy&#10;PbikXAG1qq+V1llI85eX2rMd0OTWmzJNim688dKWdRUfz6enqQ4g+jQaIh2Nqyse7IYz0BvipYg+&#10;p35zO3PsmAOEkDbOsp/emh9YD7knI/oNPCE1sWlQzw7qVNSh2o8lpg6vILTDpZx/iGVUJOJrZSo+&#10;T6EO6Gmb+peZunucjpNJp9ive6aov7MUKGnWWD/fe+ZxYHdw4lpR2hsI8R480ZmITysa7+jTaCTI&#10;cH/irEX/+2/65E8sIytnHa0HwflrC15ypr9b4t9ZOZmkfcrCZHo6JsG/tqxfW+zWXCLNsaTHwIl8&#10;TP5RH46NR/NEm7xKWckEVlDuYXB74TIOa0tvgZCrVXajHXIQb+yDEyl4Qi4B/tg/gXd73kUi7C0e&#10;VgkW7+g3+KabFlfbiI3K3DziSjNNAu1fnu7+rUgL/lrOXscXbfkHAAD//wMAUEsDBBQABgAIAAAA&#10;IQCUuvlH3QAAAAgBAAAPAAAAZHJzL2Rvd25yZXYueG1sTI/BTsMwEETvSPyDtUhcEHUaStqGOBUg&#10;8QEtCPW4jd04aryObLdJ/57lBKfRakYzb6vN5HpxMSF2nhTMZxkIQ43XHbUKvj4/HlcgYkLS2Hsy&#10;Cq4mwqa+vamw1H6krbnsUiu4hGKJCmxKQyllbKxxGGd+MMTe0QeHic/QSh1w5HLXyzzLCumwI16w&#10;OJh3a5rT7uwUPIz5qb1+x2gX+1Ak320l2jel7u+m1xcQyUzpLwy/+IwONTMd/Jl0FL2CVZEXHFWw&#10;ZmF/vZw/gzgoWD4tQNaV/P9A/QMAAP//AwBQSwECLQAUAAYACAAAACEAtoM4kv4AAADhAQAAEwAA&#10;AAAAAAAAAAAAAAAAAAAAW0NvbnRlbnRfVHlwZXNdLnhtbFBLAQItABQABgAIAAAAIQA4/SH/1gAA&#10;AJQBAAALAAAAAAAAAAAAAAAAAC8BAABfcmVscy8ucmVsc1BLAQItABQABgAIAAAAIQD52OezgAIA&#10;ABkFAAAOAAAAAAAAAAAAAAAAAC4CAABkcnMvZTJvRG9jLnhtbFBLAQItABQABgAIAAAAIQCUuvlH&#10;3QAAAAgBAAAPAAAAAAAAAAAAAAAAANoEAABkcnMvZG93bnJldi54bWxQSwUGAAAAAAQABADzAAAA&#10;5AUAAAAA&#10;" fillcolor="white [3212]" strokecolor="#fbd4b4 [1305]" strokeweight="2.25pt">
                <v:textbox>
                  <w:txbxContent>
                    <w:p w14:paraId="378CDFF6" w14:textId="47C57B0E" w:rsidR="00141C40" w:rsidRDefault="00141C40" w:rsidP="00802613">
                      <w:pPr>
                        <w:jc w:val="center"/>
                        <w:rPr>
                          <w:rFonts w:ascii="Verdana" w:hAnsi="Verdana"/>
                          <w:b/>
                          <w:bCs/>
                          <w:color w:val="000000" w:themeColor="text1"/>
                          <w:sz w:val="20"/>
                          <w:szCs w:val="20"/>
                        </w:rPr>
                      </w:pPr>
                      <w:r>
                        <w:rPr>
                          <w:rFonts w:ascii="Verdana" w:hAnsi="Verdana"/>
                          <w:b/>
                          <w:bCs/>
                          <w:color w:val="000000" w:themeColor="text1"/>
                          <w:sz w:val="20"/>
                          <w:szCs w:val="20"/>
                        </w:rPr>
                        <w:t>0</w:t>
                      </w:r>
                      <w:r w:rsidR="00B214E4">
                        <w:rPr>
                          <w:rFonts w:ascii="Verdana" w:hAnsi="Verdana"/>
                          <w:b/>
                          <w:bCs/>
                          <w:color w:val="000000" w:themeColor="text1"/>
                          <w:sz w:val="20"/>
                          <w:szCs w:val="20"/>
                        </w:rPr>
                        <w:t>.</w:t>
                      </w:r>
                      <w:r w:rsidR="00EF07CD">
                        <w:rPr>
                          <w:rFonts w:ascii="Verdana" w:hAnsi="Verdana"/>
                          <w:b/>
                          <w:bCs/>
                          <w:color w:val="000000" w:themeColor="text1"/>
                          <w:sz w:val="20"/>
                          <w:szCs w:val="20"/>
                        </w:rPr>
                        <w:t>4</w:t>
                      </w:r>
                      <w:r>
                        <w:rPr>
                          <w:rFonts w:ascii="Verdana" w:hAnsi="Verdana"/>
                          <w:b/>
                          <w:bCs/>
                          <w:color w:val="000000" w:themeColor="text1"/>
                          <w:sz w:val="20"/>
                          <w:szCs w:val="20"/>
                        </w:rPr>
                        <w:t>%</w:t>
                      </w:r>
                    </w:p>
                    <w:p w14:paraId="3278A18F" w14:textId="35D32BE4" w:rsidR="00141C40" w:rsidRPr="00802613" w:rsidRDefault="00141C40" w:rsidP="00802613">
                      <w:pPr>
                        <w:jc w:val="center"/>
                        <w:rPr>
                          <w:rFonts w:ascii="Verdana" w:hAnsi="Verdana"/>
                          <w:color w:val="000000"/>
                          <w:sz w:val="12"/>
                          <w:szCs w:val="12"/>
                          <w:lang w:val="it-IT"/>
                        </w:rPr>
                      </w:pPr>
                      <w:r w:rsidRPr="00802613">
                        <w:rPr>
                          <w:rFonts w:ascii="Verdana" w:hAnsi="Verdana"/>
                          <w:color w:val="000000" w:themeColor="text1"/>
                          <w:sz w:val="12"/>
                          <w:szCs w:val="12"/>
                        </w:rPr>
                        <w:t>2025</w:t>
                      </w:r>
                    </w:p>
                  </w:txbxContent>
                </v:textbox>
                <w10:wrap anchorx="margin"/>
              </v:rect>
            </w:pict>
          </mc:Fallback>
        </mc:AlternateContent>
      </w:r>
    </w:p>
    <w:p w14:paraId="7A3D4141" w14:textId="1428B98C" w:rsidR="00DF6E53" w:rsidRPr="00AA6141" w:rsidRDefault="00F15973" w:rsidP="005F5FDE">
      <w:pPr>
        <w:spacing w:line="240" w:lineRule="auto"/>
        <w:jc w:val="both"/>
        <w:rPr>
          <w:rFonts w:ascii="Verdana" w:eastAsia="Times New Roman" w:hAnsi="Verdana" w:cs="Times New Roman"/>
          <w:sz w:val="21"/>
          <w:szCs w:val="21"/>
          <w:lang w:val="en-GB" w:eastAsia="en-US"/>
        </w:rPr>
      </w:pPr>
      <w:r w:rsidRPr="005F5FDE">
        <w:rPr>
          <w:rFonts w:ascii="Verdana" w:eastAsia="Times New Roman" w:hAnsi="Verdana" w:cs="Times New Roman"/>
          <w:noProof/>
          <w:sz w:val="21"/>
          <w:szCs w:val="21"/>
          <w:lang w:val="it-IT"/>
          <w14:ligatures w14:val="standardContextual"/>
        </w:rPr>
        <mc:AlternateContent>
          <mc:Choice Requires="wps">
            <w:drawing>
              <wp:anchor distT="0" distB="0" distL="114300" distR="114300" simplePos="0" relativeHeight="251658254" behindDoc="0" locked="0" layoutInCell="1" allowOverlap="1" wp14:anchorId="0A1AFF2D" wp14:editId="7962F29E">
                <wp:simplePos x="0" y="0"/>
                <wp:positionH relativeFrom="margin">
                  <wp:align>left</wp:align>
                </wp:positionH>
                <wp:positionV relativeFrom="paragraph">
                  <wp:posOffset>28851</wp:posOffset>
                </wp:positionV>
                <wp:extent cx="6055995" cy="912495"/>
                <wp:effectExtent l="19050" t="19050" r="20955" b="20955"/>
                <wp:wrapNone/>
                <wp:docPr id="1320051168" name="Rettangolo 1"/>
                <wp:cNvGraphicFramePr/>
                <a:graphic xmlns:a="http://schemas.openxmlformats.org/drawingml/2006/main">
                  <a:graphicData uri="http://schemas.microsoft.com/office/word/2010/wordprocessingShape">
                    <wps:wsp>
                      <wps:cNvSpPr/>
                      <wps:spPr>
                        <a:xfrm>
                          <a:off x="0" y="0"/>
                          <a:ext cx="6055995" cy="912495"/>
                        </a:xfrm>
                        <a:prstGeom prst="rect">
                          <a:avLst/>
                        </a:prstGeom>
                        <a:noFill/>
                        <a:ln w="28575" cap="flat" cmpd="sng" algn="ctr">
                          <a:solidFill>
                            <a:schemeClr val="accent6">
                              <a:lumMod val="40000"/>
                              <a:lumOff val="60000"/>
                            </a:schemeClr>
                          </a:solidFill>
                          <a:prstDash val="solid"/>
                          <a:miter lim="800000"/>
                        </a:ln>
                        <a:effectLst/>
                      </wps:spPr>
                      <wps:txbx>
                        <w:txbxContent>
                          <w:p w14:paraId="3B2E8D83" w14:textId="77777777" w:rsidR="0033490F" w:rsidRPr="0033490F" w:rsidRDefault="0033490F" w:rsidP="0033490F">
                            <w:pPr>
                              <w:jc w:val="both"/>
                              <w:rPr>
                                <w:rFonts w:ascii="Verdana" w:hAnsi="Verdana"/>
                                <w:b/>
                                <w:bCs/>
                                <w:color w:val="000000" w:themeColor="text1"/>
                                <w:sz w:val="20"/>
                                <w:szCs w:val="20"/>
                                <w:lang w:val="en-GB"/>
                              </w:rPr>
                            </w:pPr>
                            <w:r w:rsidRPr="0033490F">
                              <w:rPr>
                                <w:rFonts w:ascii="Verdana" w:hAnsi="Verdana"/>
                                <w:b/>
                                <w:bCs/>
                                <w:color w:val="000000" w:themeColor="text1"/>
                                <w:sz w:val="20"/>
                                <w:szCs w:val="20"/>
                                <w:lang w:val="en-GB"/>
                              </w:rPr>
                              <w:t>Other applications</w:t>
                            </w:r>
                          </w:p>
                          <w:p w14:paraId="7D14B9F5" w14:textId="03F7B721" w:rsidR="00DE7842" w:rsidRPr="0033490F" w:rsidRDefault="0033490F" w:rsidP="0033490F">
                            <w:pPr>
                              <w:jc w:val="both"/>
                              <w:rPr>
                                <w:rFonts w:ascii="Verdana" w:hAnsi="Verdana"/>
                                <w:color w:val="000000"/>
                                <w:sz w:val="20"/>
                                <w:szCs w:val="20"/>
                                <w:lang w:val="en-GB"/>
                              </w:rPr>
                            </w:pPr>
                            <w:r w:rsidRPr="0033490F">
                              <w:rPr>
                                <w:rFonts w:ascii="Verdana" w:hAnsi="Verdana"/>
                                <w:b/>
                                <w:bCs/>
                                <w:color w:val="000000" w:themeColor="text1"/>
                                <w:sz w:val="20"/>
                                <w:szCs w:val="20"/>
                                <w:lang w:val="en-GB"/>
                              </w:rPr>
                              <w:t xml:space="preserve">Development of precise projects for various industrial sectors. The main products </w:t>
                            </w:r>
                            <w:proofErr w:type="gramStart"/>
                            <w:r w:rsidRPr="0033490F">
                              <w:rPr>
                                <w:rFonts w:ascii="Verdana" w:hAnsi="Verdana"/>
                                <w:b/>
                                <w:bCs/>
                                <w:color w:val="000000" w:themeColor="text1"/>
                                <w:sz w:val="20"/>
                                <w:szCs w:val="20"/>
                                <w:lang w:val="en-GB"/>
                              </w:rPr>
                              <w:t>are:</w:t>
                            </w:r>
                            <w:proofErr w:type="gramEnd"/>
                            <w:r w:rsidRPr="0033490F">
                              <w:rPr>
                                <w:rFonts w:ascii="Verdana" w:hAnsi="Verdana"/>
                                <w:b/>
                                <w:bCs/>
                                <w:color w:val="000000" w:themeColor="text1"/>
                                <w:sz w:val="20"/>
                                <w:szCs w:val="20"/>
                                <w:lang w:val="en-GB"/>
                              </w:rPr>
                              <w:t xml:space="preserve"> pipe supports in the chemical and petrochemical sector, castings for the glass industry, customized solutions for every application</w:t>
                            </w:r>
                            <w:r w:rsidR="008C6846" w:rsidRPr="0033490F">
                              <w:rPr>
                                <w:rFonts w:ascii="Verdana" w:hAnsi="Verdana"/>
                                <w:color w:val="000000"/>
                                <w:sz w:val="20"/>
                                <w:szCs w:val="20"/>
                                <w:lang w:val="en-GB"/>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A1AFF2D" id="_x0000_s1036" style="position:absolute;left:0;text-align:left;margin-left:0;margin-top:2.25pt;width:476.85pt;height:71.85pt;z-index:25165825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p+nTdwIAAPMEAAAOAAAAZHJzL2Uyb0RvYy54bWysVE1v2zAMvQ/YfxB0X50ESdoEdYogQYcB&#10;XVugHXpmZDkWIImapMTufv0oOR9tt9OwHBSKpB7Fp0df33RGs730QaEt+fBiwJm0AitltyX/8Xz7&#10;5YqzEMFWoNHKkr/KwG8Wnz9dt24uR9igrqRnBGLDvHUlb2J086IIopEGwgU6aSlYozcQaeu3ReWh&#10;JXSji9FgMC1a9JXzKGQI5F33Qb7I+HUtRXyo6yAj0yWnu8W8+rxu0losrmG+9eAaJQ7XgH+4hQFl&#10;qegJag0R2M6rP6CMEh4D1vFCoCmwrpWQuQfqZjj40M1TA07mXoic4E40hf8HK+73T+7REw2tC/NA&#10;Zuqiq71J/3Q/1mWyXk9kyS4yQc7pYDKZzSacCYrNhqMx2QRTnE87H+JXiYYlo+SeHiNzBPu7EPvU&#10;Y0oqZvFWaZ0fRFvWlnx0NblM+EC6qDVEMo2rSh7sljPQWxKciD5DBtSqSscTUBaPXGnP9kDPDkJI&#10;G6c5T+/Md6x6/3hAv14A5CaZ9O7p0U2dnJByX++KpJuvITT9oRzqsYyKpGitTMmvElQuQVjaprvJ&#10;rMlD/2fKkxW7TccU9TfMR5Jrg9Xro2cee90GJ24V1b2DEB/Bk1BJ0jR88YGWWiNxhgeLswb9r7/5&#10;Uz7ph6KctSR84vPnDrzkTH+zpKzZcDxOk5I348nliDb+bWTzNmJ3ZoVE8pDG3Ilspvyoj2bt0bzQ&#10;jC5TVQqBFVS7f7nDZhX7gaQpF3K5zGk0HQ7inX1yIoEn6hLjz90LeHcQVCQp3uNxSGD+QVd9bq+s&#10;5S5irbLozrzSo6YNTVZ+3sNXII3u233OOn+rFr8BAAD//wMAUEsDBBQABgAIAAAAIQDMa+9F3AAA&#10;AAYBAAAPAAAAZHJzL2Rvd25yZXYueG1sTI9BT8JAFITvJv6HzSPxYmArtoqlW0JI9OQFMHDddh9t&#10;sfu26S6l/HufJz1OZjLzTbYabSsG7H3jSMHTLAKBVDrTUKXga/8+XYDwQZPRrSNUcEMPq/z+LtOp&#10;cVfa4rALleAS8qlWUIfQpVL6skar/cx1SOydXG91YNlX0vT6yuW2lfMoepFWN8QLte5wU2P5vbtY&#10;BQUlezTxsP502zN9bG7Hx0N5VOphMq6XIAKO4S8Mv/iMDjkzFe5CxotWAR8JCuIEBJtvyfMriIJT&#10;8WIOMs/kf/z8BwAA//8DAFBLAQItABQABgAIAAAAIQC2gziS/gAAAOEBAAATAAAAAAAAAAAAAAAA&#10;AAAAAABbQ29udGVudF9UeXBlc10ueG1sUEsBAi0AFAAGAAgAAAAhADj9If/WAAAAlAEAAAsAAAAA&#10;AAAAAAAAAAAALwEAAF9yZWxzLy5yZWxzUEsBAi0AFAAGAAgAAAAhAFmn6dN3AgAA8wQAAA4AAAAA&#10;AAAAAAAAAAAALgIAAGRycy9lMm9Eb2MueG1sUEsBAi0AFAAGAAgAAAAhAMxr70XcAAAABgEAAA8A&#10;AAAAAAAAAAAAAAAA0QQAAGRycy9kb3ducmV2LnhtbFBLBQYAAAAABAAEAPMAAADaBQAAAAA=&#10;" filled="f" strokecolor="#fbd4b4 [1305]" strokeweight="2.25pt">
                <v:textbox>
                  <w:txbxContent>
                    <w:p w14:paraId="3B2E8D83" w14:textId="77777777" w:rsidR="0033490F" w:rsidRPr="0033490F" w:rsidRDefault="0033490F" w:rsidP="0033490F">
                      <w:pPr>
                        <w:jc w:val="both"/>
                        <w:rPr>
                          <w:rFonts w:ascii="Verdana" w:hAnsi="Verdana"/>
                          <w:b/>
                          <w:bCs/>
                          <w:color w:val="000000" w:themeColor="text1"/>
                          <w:sz w:val="20"/>
                          <w:szCs w:val="20"/>
                          <w:lang w:val="en-GB"/>
                        </w:rPr>
                      </w:pPr>
                      <w:r w:rsidRPr="0033490F">
                        <w:rPr>
                          <w:rFonts w:ascii="Verdana" w:hAnsi="Verdana"/>
                          <w:b/>
                          <w:bCs/>
                          <w:color w:val="000000" w:themeColor="text1"/>
                          <w:sz w:val="20"/>
                          <w:szCs w:val="20"/>
                          <w:lang w:val="en-GB"/>
                        </w:rPr>
                        <w:t>Other applications</w:t>
                      </w:r>
                    </w:p>
                    <w:p w14:paraId="7D14B9F5" w14:textId="03F7B721" w:rsidR="00DE7842" w:rsidRPr="0033490F" w:rsidRDefault="0033490F" w:rsidP="0033490F">
                      <w:pPr>
                        <w:jc w:val="both"/>
                        <w:rPr>
                          <w:rFonts w:ascii="Verdana" w:hAnsi="Verdana"/>
                          <w:color w:val="000000"/>
                          <w:sz w:val="20"/>
                          <w:szCs w:val="20"/>
                          <w:lang w:val="en-GB"/>
                        </w:rPr>
                      </w:pPr>
                      <w:r w:rsidRPr="0033490F">
                        <w:rPr>
                          <w:rFonts w:ascii="Verdana" w:hAnsi="Verdana"/>
                          <w:b/>
                          <w:bCs/>
                          <w:color w:val="000000" w:themeColor="text1"/>
                          <w:sz w:val="20"/>
                          <w:szCs w:val="20"/>
                          <w:lang w:val="en-GB"/>
                        </w:rPr>
                        <w:t xml:space="preserve">Development of precise projects for various industrial sectors. The main products </w:t>
                      </w:r>
                      <w:proofErr w:type="gramStart"/>
                      <w:r w:rsidRPr="0033490F">
                        <w:rPr>
                          <w:rFonts w:ascii="Verdana" w:hAnsi="Verdana"/>
                          <w:b/>
                          <w:bCs/>
                          <w:color w:val="000000" w:themeColor="text1"/>
                          <w:sz w:val="20"/>
                          <w:szCs w:val="20"/>
                          <w:lang w:val="en-GB"/>
                        </w:rPr>
                        <w:t>are:</w:t>
                      </w:r>
                      <w:proofErr w:type="gramEnd"/>
                      <w:r w:rsidRPr="0033490F">
                        <w:rPr>
                          <w:rFonts w:ascii="Verdana" w:hAnsi="Verdana"/>
                          <w:b/>
                          <w:bCs/>
                          <w:color w:val="000000" w:themeColor="text1"/>
                          <w:sz w:val="20"/>
                          <w:szCs w:val="20"/>
                          <w:lang w:val="en-GB"/>
                        </w:rPr>
                        <w:t xml:space="preserve"> pipe supports in the chemical and petrochemical sector, castings for the glass industry, customized solutions for every application</w:t>
                      </w:r>
                      <w:r w:rsidR="008C6846" w:rsidRPr="0033490F">
                        <w:rPr>
                          <w:rFonts w:ascii="Verdana" w:hAnsi="Verdana"/>
                          <w:color w:val="000000"/>
                          <w:sz w:val="20"/>
                          <w:szCs w:val="20"/>
                          <w:lang w:val="en-GB"/>
                        </w:rPr>
                        <w:t>.</w:t>
                      </w:r>
                    </w:p>
                  </w:txbxContent>
                </v:textbox>
                <w10:wrap anchorx="margin"/>
              </v:rect>
            </w:pict>
          </mc:Fallback>
        </mc:AlternateContent>
      </w:r>
    </w:p>
    <w:p w14:paraId="1AAE3DED" w14:textId="1294A1CC" w:rsidR="00203B0C" w:rsidRPr="00AA6141" w:rsidRDefault="00203B0C" w:rsidP="005F5FDE">
      <w:pPr>
        <w:spacing w:line="240" w:lineRule="auto"/>
        <w:jc w:val="both"/>
        <w:rPr>
          <w:rFonts w:ascii="Verdana" w:eastAsia="Times New Roman" w:hAnsi="Verdana" w:cs="Times New Roman"/>
          <w:sz w:val="21"/>
          <w:szCs w:val="21"/>
          <w:lang w:val="en-GB" w:eastAsia="en-US"/>
        </w:rPr>
      </w:pPr>
    </w:p>
    <w:p w14:paraId="5967F500" w14:textId="65C115DC" w:rsidR="002F47B3" w:rsidRPr="00AA6141" w:rsidRDefault="002F47B3" w:rsidP="005F5FDE">
      <w:pPr>
        <w:spacing w:line="240" w:lineRule="auto"/>
        <w:jc w:val="both"/>
        <w:rPr>
          <w:rFonts w:ascii="Verdana" w:eastAsia="Times New Roman" w:hAnsi="Verdana" w:cs="Times New Roman"/>
          <w:sz w:val="21"/>
          <w:szCs w:val="21"/>
          <w:lang w:val="en-GB" w:eastAsia="en-US"/>
        </w:rPr>
      </w:pPr>
    </w:p>
    <w:p w14:paraId="129130B1" w14:textId="3CA2B16C" w:rsidR="00D356F6" w:rsidRPr="00AA6141" w:rsidRDefault="00D356F6" w:rsidP="005F5FDE">
      <w:pPr>
        <w:spacing w:line="240" w:lineRule="auto"/>
        <w:jc w:val="both"/>
        <w:rPr>
          <w:rFonts w:ascii="Verdana" w:eastAsia="Times New Roman" w:hAnsi="Verdana" w:cs="Times New Roman"/>
          <w:sz w:val="21"/>
          <w:szCs w:val="21"/>
          <w:lang w:val="en-GB" w:eastAsia="en-US"/>
        </w:rPr>
      </w:pPr>
    </w:p>
    <w:p w14:paraId="615A316D" w14:textId="17DEFEB9" w:rsidR="00D356F6" w:rsidRPr="00AA6141" w:rsidRDefault="00D356F6" w:rsidP="005F5FDE">
      <w:pPr>
        <w:spacing w:line="240" w:lineRule="auto"/>
        <w:jc w:val="both"/>
        <w:rPr>
          <w:rFonts w:ascii="Verdana" w:eastAsia="Times New Roman" w:hAnsi="Verdana" w:cs="Times New Roman"/>
          <w:sz w:val="21"/>
          <w:szCs w:val="21"/>
          <w:lang w:val="en-GB" w:eastAsia="en-US"/>
        </w:rPr>
      </w:pPr>
    </w:p>
    <w:p w14:paraId="61330963" w14:textId="77777777" w:rsidR="00D356F6" w:rsidRPr="00AA6141" w:rsidRDefault="00D356F6" w:rsidP="005F5FDE">
      <w:pPr>
        <w:spacing w:line="240" w:lineRule="auto"/>
        <w:jc w:val="both"/>
        <w:rPr>
          <w:rFonts w:ascii="Verdana" w:eastAsia="Times New Roman" w:hAnsi="Verdana" w:cs="Times New Roman"/>
          <w:sz w:val="21"/>
          <w:szCs w:val="21"/>
          <w:lang w:val="en-GB" w:eastAsia="en-US"/>
        </w:rPr>
      </w:pPr>
    </w:p>
    <w:p w14:paraId="4B3DD735" w14:textId="77777777" w:rsidR="00D356F6" w:rsidRPr="00AA6141" w:rsidRDefault="00D356F6" w:rsidP="005F5FDE">
      <w:pPr>
        <w:spacing w:line="240" w:lineRule="auto"/>
        <w:jc w:val="both"/>
        <w:rPr>
          <w:rFonts w:ascii="Verdana" w:eastAsia="Times New Roman" w:hAnsi="Verdana" w:cs="Times New Roman"/>
          <w:sz w:val="21"/>
          <w:szCs w:val="21"/>
          <w:lang w:val="en-GB" w:eastAsia="en-US"/>
        </w:rPr>
      </w:pPr>
    </w:p>
    <w:p w14:paraId="2C7073BD" w14:textId="77777777" w:rsidR="00D356F6" w:rsidRPr="00AA6141" w:rsidRDefault="00D356F6" w:rsidP="0056047E">
      <w:pPr>
        <w:spacing w:line="240" w:lineRule="auto"/>
        <w:jc w:val="both"/>
        <w:rPr>
          <w:rFonts w:ascii="Verdana" w:eastAsia="Times New Roman" w:hAnsi="Verdana" w:cs="Times New Roman"/>
          <w:sz w:val="21"/>
          <w:szCs w:val="21"/>
          <w:lang w:val="en-GB" w:eastAsia="en-US"/>
        </w:rPr>
      </w:pPr>
    </w:p>
    <w:p w14:paraId="2C9CA7B7" w14:textId="1A11C325" w:rsidR="002F47B3" w:rsidRPr="00ED5A7C" w:rsidRDefault="00ED5A7C" w:rsidP="0056047E">
      <w:pPr>
        <w:spacing w:line="240" w:lineRule="auto"/>
        <w:jc w:val="both"/>
        <w:rPr>
          <w:rFonts w:ascii="Verdana" w:eastAsia="Times New Roman" w:hAnsi="Verdana" w:cs="Times New Roman"/>
          <w:sz w:val="20"/>
          <w:szCs w:val="20"/>
          <w:lang w:val="en-GB" w:eastAsia="en-US"/>
        </w:rPr>
      </w:pPr>
      <w:r w:rsidRPr="00ED5A7C">
        <w:rPr>
          <w:rFonts w:ascii="Verdana" w:eastAsia="Times New Roman" w:hAnsi="Verdana" w:cs="Times New Roman"/>
          <w:sz w:val="20"/>
          <w:szCs w:val="20"/>
          <w:lang w:val="en-GB" w:eastAsia="en-US"/>
        </w:rPr>
        <w:t>All the products offered by Thermocast in the different business areas can be supplied raw, or finished through mechanical work and assembly processes, depending on the technical specifications and customer needs</w:t>
      </w:r>
      <w:r w:rsidR="006B55B9" w:rsidRPr="00ED5A7C">
        <w:rPr>
          <w:rFonts w:ascii="Verdana" w:eastAsia="Times New Roman" w:hAnsi="Verdana" w:cs="Times New Roman"/>
          <w:sz w:val="20"/>
          <w:szCs w:val="20"/>
          <w:lang w:val="en-GB" w:eastAsia="en-US"/>
        </w:rPr>
        <w:t>.</w:t>
      </w:r>
    </w:p>
    <w:p w14:paraId="01157584" w14:textId="77777777" w:rsidR="004A42D9" w:rsidRPr="00ED5A7C" w:rsidRDefault="004A42D9" w:rsidP="0056047E">
      <w:pPr>
        <w:spacing w:line="240" w:lineRule="auto"/>
        <w:jc w:val="both"/>
        <w:rPr>
          <w:rFonts w:ascii="Verdana" w:eastAsia="Times New Roman" w:hAnsi="Verdana" w:cs="Times New Roman"/>
          <w:sz w:val="20"/>
          <w:szCs w:val="20"/>
          <w:lang w:val="en-GB" w:eastAsia="en-US"/>
        </w:rPr>
      </w:pPr>
    </w:p>
    <w:p w14:paraId="4143DDB7" w14:textId="77777777" w:rsidR="004A42D9" w:rsidRPr="00ED5A7C" w:rsidRDefault="004A42D9" w:rsidP="0056047E">
      <w:pPr>
        <w:spacing w:line="240" w:lineRule="auto"/>
        <w:jc w:val="both"/>
        <w:rPr>
          <w:rFonts w:ascii="Verdana" w:eastAsia="Times New Roman" w:hAnsi="Verdana" w:cs="Times New Roman"/>
          <w:sz w:val="20"/>
          <w:szCs w:val="20"/>
          <w:lang w:val="en-GB" w:eastAsia="en-US"/>
        </w:rPr>
      </w:pPr>
    </w:p>
    <w:p w14:paraId="37DB7924" w14:textId="1BCE1864" w:rsidR="002F2E40" w:rsidRPr="00253D78" w:rsidRDefault="00ED5A7C" w:rsidP="002F2E40">
      <w:pPr>
        <w:spacing w:line="240" w:lineRule="auto"/>
        <w:outlineLvl w:val="3"/>
        <w:rPr>
          <w:rFonts w:ascii="Verdana" w:eastAsia="Times New Roman" w:hAnsi="Verdana"/>
          <w:b/>
          <w:bCs/>
          <w:sz w:val="23"/>
          <w:szCs w:val="23"/>
          <w:u w:val="single"/>
          <w:lang w:val="en-GB"/>
        </w:rPr>
      </w:pPr>
      <w:r w:rsidRPr="00253D78">
        <w:rPr>
          <w:rFonts w:ascii="Verdana" w:eastAsia="Times New Roman" w:hAnsi="Verdana"/>
          <w:b/>
          <w:bCs/>
          <w:sz w:val="23"/>
          <w:szCs w:val="23"/>
          <w:u w:val="single"/>
          <w:lang w:val="en-GB"/>
        </w:rPr>
        <w:t>Main customers</w:t>
      </w:r>
    </w:p>
    <w:p w14:paraId="3C551418" w14:textId="77777777" w:rsidR="00253D78" w:rsidRPr="00253D78" w:rsidRDefault="00253D78" w:rsidP="00253D78">
      <w:pPr>
        <w:spacing w:after="120" w:line="240" w:lineRule="auto"/>
        <w:jc w:val="both"/>
        <w:rPr>
          <w:rFonts w:ascii="Verdana" w:hAnsi="Verdana"/>
          <w:color w:val="000000" w:themeColor="text1"/>
          <w:sz w:val="20"/>
          <w:szCs w:val="20"/>
          <w:lang w:val="en-GB"/>
        </w:rPr>
      </w:pPr>
      <w:r w:rsidRPr="00253D78">
        <w:rPr>
          <w:rFonts w:ascii="Verdana" w:hAnsi="Verdana"/>
          <w:color w:val="000000" w:themeColor="text1"/>
          <w:sz w:val="20"/>
          <w:szCs w:val="20"/>
          <w:lang w:val="en-GB"/>
        </w:rPr>
        <w:t xml:space="preserve">Thermocast operates exclusively through the Business-to-Business (B2B) channel.  </w:t>
      </w:r>
    </w:p>
    <w:p w14:paraId="26F0AF24" w14:textId="1973346C" w:rsidR="00253D78" w:rsidRPr="00253D78" w:rsidRDefault="00253D78" w:rsidP="00253D78">
      <w:pPr>
        <w:spacing w:after="120" w:line="240" w:lineRule="auto"/>
        <w:jc w:val="both"/>
        <w:rPr>
          <w:rFonts w:ascii="Verdana" w:hAnsi="Verdana"/>
          <w:color w:val="000000" w:themeColor="text1"/>
          <w:sz w:val="20"/>
          <w:szCs w:val="20"/>
          <w:lang w:val="en-GB"/>
        </w:rPr>
      </w:pPr>
      <w:r w:rsidRPr="00253D78">
        <w:rPr>
          <w:rFonts w:ascii="Verdana" w:hAnsi="Verdana"/>
          <w:color w:val="000000" w:themeColor="text1"/>
          <w:sz w:val="20"/>
          <w:szCs w:val="20"/>
          <w:lang w:val="en-GB"/>
        </w:rPr>
        <w:t xml:space="preserve">In 2025, Thermocast customer base is mostly made up of end users (73.2%), specifically steel mills and steel complexes that use the components directly in furnaces and in steel processing and transformation lines.  </w:t>
      </w:r>
    </w:p>
    <w:p w14:paraId="7A7BCA6C" w14:textId="77777777" w:rsidR="00253D78" w:rsidRPr="00253D78" w:rsidRDefault="00253D78" w:rsidP="00253D78">
      <w:pPr>
        <w:spacing w:after="120" w:line="240" w:lineRule="auto"/>
        <w:jc w:val="both"/>
        <w:rPr>
          <w:rFonts w:ascii="Verdana" w:hAnsi="Verdana"/>
          <w:color w:val="000000" w:themeColor="text1"/>
          <w:sz w:val="20"/>
          <w:szCs w:val="20"/>
          <w:lang w:val="en-GB"/>
        </w:rPr>
      </w:pPr>
      <w:r w:rsidRPr="00253D78">
        <w:rPr>
          <w:rFonts w:ascii="Verdana" w:hAnsi="Verdana"/>
          <w:color w:val="000000" w:themeColor="text1"/>
          <w:sz w:val="20"/>
          <w:szCs w:val="20"/>
          <w:lang w:val="en-GB"/>
        </w:rPr>
        <w:t xml:space="preserve">Next are distributors (13.4%) and plant manufacturers (10.0%), who integrate the components into machinery and industrial systems. The remaining share is made up of traders (3.4%), who buy the products for resale on the market.  </w:t>
      </w:r>
    </w:p>
    <w:p w14:paraId="728CFC6B" w14:textId="5C34E728" w:rsidR="00EF5E8D" w:rsidRPr="00253D78" w:rsidRDefault="00253D78" w:rsidP="00253D78">
      <w:pPr>
        <w:spacing w:after="120" w:line="240" w:lineRule="auto"/>
        <w:jc w:val="both"/>
        <w:rPr>
          <w:rFonts w:ascii="Verdana" w:hAnsi="Verdana"/>
          <w:color w:val="000000" w:themeColor="text1"/>
          <w:sz w:val="20"/>
          <w:szCs w:val="20"/>
          <w:lang w:val="en-GB"/>
        </w:rPr>
      </w:pPr>
      <w:r w:rsidRPr="00253D78">
        <w:rPr>
          <w:rFonts w:ascii="Verdana" w:hAnsi="Verdana"/>
          <w:color w:val="000000" w:themeColor="text1"/>
          <w:sz w:val="20"/>
          <w:szCs w:val="20"/>
          <w:lang w:val="en-GB"/>
        </w:rPr>
        <w:t>Below is the breakdown of 2025 revenue by customer type.</w:t>
      </w:r>
    </w:p>
    <w:p w14:paraId="79478C57" w14:textId="77777777" w:rsidR="00EF5E8D" w:rsidRPr="00253D78" w:rsidRDefault="00EF5E8D" w:rsidP="0032661E">
      <w:pPr>
        <w:spacing w:after="120"/>
        <w:jc w:val="both"/>
        <w:rPr>
          <w:rFonts w:ascii="Verdana" w:hAnsi="Verdana"/>
          <w:color w:val="000000" w:themeColor="text1"/>
          <w:sz w:val="20"/>
          <w:szCs w:val="20"/>
          <w:lang w:val="en-GB"/>
        </w:rPr>
      </w:pPr>
    </w:p>
    <w:p w14:paraId="44FEBBAE" w14:textId="31817668" w:rsidR="00582734" w:rsidRPr="0032661E" w:rsidRDefault="007510BF" w:rsidP="0032661E">
      <w:pPr>
        <w:spacing w:after="240" w:line="240" w:lineRule="auto"/>
        <w:jc w:val="center"/>
        <w:rPr>
          <w:rFonts w:ascii="Verdana" w:eastAsia="Times New Roman" w:hAnsi="Verdana" w:cs="Times New Roman"/>
          <w:sz w:val="21"/>
          <w:szCs w:val="21"/>
          <w:lang w:val="it-IT" w:eastAsia="en-US"/>
        </w:rPr>
      </w:pPr>
      <w:r>
        <w:rPr>
          <w:noProof/>
        </w:rPr>
        <w:lastRenderedPageBreak/>
        <w:drawing>
          <wp:inline distT="0" distB="0" distL="0" distR="0" wp14:anchorId="0E28C3A0" wp14:editId="3CDB8001">
            <wp:extent cx="5128591" cy="2703443"/>
            <wp:effectExtent l="0" t="0" r="0" b="1905"/>
            <wp:docPr id="937431451" name="Grafico 1">
              <a:extLst xmlns:a="http://schemas.openxmlformats.org/drawingml/2006/main">
                <a:ext uri="{FF2B5EF4-FFF2-40B4-BE49-F238E27FC236}">
                  <a16:creationId xmlns:a16="http://schemas.microsoft.com/office/drawing/2014/main" id="{9D648BEA-9889-4A63-18B0-7FC568E829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F30A23E" w14:textId="77777777" w:rsidR="00AA173C" w:rsidRDefault="00AA173C" w:rsidP="0032661E">
      <w:pPr>
        <w:pBdr>
          <w:top w:val="nil"/>
          <w:left w:val="nil"/>
          <w:bottom w:val="nil"/>
          <w:right w:val="nil"/>
          <w:between w:val="nil"/>
        </w:pBdr>
        <w:spacing w:after="140"/>
        <w:jc w:val="both"/>
        <w:rPr>
          <w:rFonts w:ascii="Verdana" w:hAnsi="Verdana"/>
          <w:color w:val="000000" w:themeColor="text1"/>
          <w:sz w:val="20"/>
          <w:szCs w:val="20"/>
        </w:rPr>
      </w:pPr>
    </w:p>
    <w:p w14:paraId="02A6F1FD" w14:textId="4B423579" w:rsidR="004D5B35" w:rsidRPr="0032661E" w:rsidRDefault="00802613" w:rsidP="0033369F">
      <w:pPr>
        <w:pBdr>
          <w:top w:val="nil"/>
          <w:left w:val="nil"/>
          <w:bottom w:val="nil"/>
          <w:right w:val="nil"/>
          <w:between w:val="nil"/>
        </w:pBdr>
        <w:spacing w:after="120"/>
        <w:jc w:val="center"/>
        <w:rPr>
          <w:rFonts w:ascii="Verdana" w:hAnsi="Verdana"/>
          <w:color w:val="000000" w:themeColor="text1"/>
          <w:sz w:val="20"/>
          <w:szCs w:val="20"/>
        </w:rPr>
      </w:pPr>
      <w:r>
        <w:rPr>
          <w:noProof/>
        </w:rPr>
        <w:drawing>
          <wp:anchor distT="0" distB="0" distL="114300" distR="114300" simplePos="0" relativeHeight="251658288" behindDoc="0" locked="0" layoutInCell="1" allowOverlap="1" wp14:anchorId="420556FC" wp14:editId="5734C656">
            <wp:simplePos x="0" y="0"/>
            <wp:positionH relativeFrom="column">
              <wp:posOffset>5028510</wp:posOffset>
            </wp:positionH>
            <wp:positionV relativeFrom="paragraph">
              <wp:posOffset>1231735</wp:posOffset>
            </wp:positionV>
            <wp:extent cx="1635760" cy="1410335"/>
            <wp:effectExtent l="0" t="0" r="2540" b="0"/>
            <wp:wrapNone/>
            <wp:docPr id="1021854637" name="Immagine 31" descr="Icona Di Posizione O Simbolo Di Segno Isolato Logo Simbol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cona Di Posizione O Simbolo Di Segno Isolato Logo Simbolo ..."/>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635760" cy="1410335"/>
                    </a:xfrm>
                    <a:prstGeom prst="rect">
                      <a:avLst/>
                    </a:prstGeom>
                    <a:noFill/>
                    <a:ln>
                      <a:noFill/>
                    </a:ln>
                  </pic:spPr>
                </pic:pic>
              </a:graphicData>
            </a:graphic>
            <wp14:sizeRelH relativeFrom="page">
              <wp14:pctWidth>0</wp14:pctWidth>
            </wp14:sizeRelH>
            <wp14:sizeRelV relativeFrom="page">
              <wp14:pctHeight>0</wp14:pctHeight>
            </wp14:sizeRelV>
          </wp:anchor>
        </w:drawing>
      </w:r>
      <w:r w:rsidR="00C86670">
        <w:rPr>
          <w:noProof/>
        </w:rPr>
        <mc:AlternateContent>
          <mc:Choice Requires="wps">
            <w:drawing>
              <wp:anchor distT="0" distB="0" distL="114300" distR="114300" simplePos="0" relativeHeight="251658287" behindDoc="0" locked="0" layoutInCell="1" allowOverlap="1" wp14:anchorId="79F1EB65" wp14:editId="78864416">
                <wp:simplePos x="0" y="0"/>
                <wp:positionH relativeFrom="column">
                  <wp:posOffset>5402414</wp:posOffset>
                </wp:positionH>
                <wp:positionV relativeFrom="paragraph">
                  <wp:posOffset>2690992</wp:posOffset>
                </wp:positionV>
                <wp:extent cx="1129086" cy="264405"/>
                <wp:effectExtent l="0" t="0" r="13970" b="21590"/>
                <wp:wrapNone/>
                <wp:docPr id="2032156000" name="Casella di testo 30"/>
                <wp:cNvGraphicFramePr/>
                <a:graphic xmlns:a="http://schemas.openxmlformats.org/drawingml/2006/main">
                  <a:graphicData uri="http://schemas.microsoft.com/office/word/2010/wordprocessingShape">
                    <wps:wsp>
                      <wps:cNvSpPr txBox="1"/>
                      <wps:spPr>
                        <a:xfrm>
                          <a:off x="0" y="0"/>
                          <a:ext cx="1129086" cy="264405"/>
                        </a:xfrm>
                        <a:prstGeom prst="rect">
                          <a:avLst/>
                        </a:prstGeom>
                        <a:solidFill>
                          <a:schemeClr val="lt1"/>
                        </a:solidFill>
                        <a:ln w="6350">
                          <a:solidFill>
                            <a:schemeClr val="bg1"/>
                          </a:solidFill>
                        </a:ln>
                      </wps:spPr>
                      <wps:txbx>
                        <w:txbxContent>
                          <w:p w14:paraId="29488A8C" w14:textId="78BD2E10" w:rsidR="006B7F4A" w:rsidRPr="00802613" w:rsidRDefault="006B7F4A" w:rsidP="006B7F4A">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Ital</w:t>
                            </w:r>
                            <w:r w:rsidR="00E36C2A">
                              <w:rPr>
                                <w:rFonts w:ascii="Verdana" w:hAnsi="Verdana"/>
                                <w:b/>
                                <w:bCs/>
                                <w:color w:val="000000" w:themeColor="text1"/>
                                <w:sz w:val="20"/>
                                <w:szCs w:val="20"/>
                              </w:rPr>
                              <w:t>y</w:t>
                            </w:r>
                            <w:r w:rsidRPr="00802613">
                              <w:rPr>
                                <w:rFonts w:ascii="Verdana" w:hAnsi="Verdana"/>
                                <w:b/>
                                <w:bCs/>
                                <w:color w:val="000000" w:themeColor="text1"/>
                                <w:sz w:val="20"/>
                                <w:szCs w:val="20"/>
                              </w:rPr>
                              <w:t xml:space="preserve"> 13</w:t>
                            </w:r>
                            <w:r w:rsidR="00E36C2A">
                              <w:rPr>
                                <w:rFonts w:ascii="Verdana" w:hAnsi="Verdana"/>
                                <w:b/>
                                <w:bCs/>
                                <w:color w:val="000000" w:themeColor="text1"/>
                                <w:sz w:val="20"/>
                                <w:szCs w:val="20"/>
                              </w:rPr>
                              <w:t>.</w:t>
                            </w:r>
                            <w:r w:rsidRPr="00802613">
                              <w:rPr>
                                <w:rFonts w:ascii="Verdana" w:hAnsi="Verdana"/>
                                <w:b/>
                                <w:bCs/>
                                <w:color w:val="000000" w:themeColor="text1"/>
                                <w:sz w:val="20"/>
                                <w:szCs w:val="20"/>
                              </w:rPr>
                              <w:t xml:space="preserve">6% </w:t>
                            </w:r>
                          </w:p>
                          <w:p w14:paraId="424A2874" w14:textId="77777777" w:rsidR="006B7F4A" w:rsidRDefault="006B7F4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F1EB65" id="Casella di testo 30" o:spid="_x0000_s1037" type="#_x0000_t202" style="position:absolute;left:0;text-align:left;margin-left:425.4pt;margin-top:211.9pt;width:88.9pt;height:20.8pt;z-index:2516582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TpNLOAIAAIQEAAAOAAAAZHJzL2Uyb0RvYy54bWysVE1v2zAMvQ/YfxB0X+xkSdYGcYosRYYB&#10;QVsgLXpWZCkWIIuapMTOfv0oOV/tehp2kSmReiIfHz29a2tN9sJ5Baag/V5OiTAcSmW2BX15Xn65&#10;ocQHZkqmwYiCHoSnd7PPn6aNnYgBVKBL4QiCGD9pbEGrEOwkyzyvRM18D6ww6JTgahZw67ZZ6ViD&#10;6LXOBnk+zhpwpXXAhfd4et856SzhSyl4eJTSi0B0QTG3kFaX1k1cs9mUTbaO2UrxYxrsH7KomTL4&#10;6BnqngVGdk79BVUr7sCDDD0OdQZSKi5SDVhNP39XzbpiVqRakBxvzzT5/wfLH/Zr++RIaL9Diw2M&#10;hDTWTzwexnpa6er4xUwJ+pHCw5k20QbC46X+4Da/GVPC0TcYD4f5KMJkl9vW+fBDQE2iUVCHbUls&#10;sf3Khy70FBIf86BVuVRap02UglhoR/YMm6hDyhHB30RpQ5qCjr+O8gT8xpfEdEHYbD9AQDxtMOdL&#10;7dEK7aYlqowlnojZQHlAvhx0UvKWLxUWtWI+PDGH2kGKcB7CIy5SAyYFR4uSCtzvj85jPLYUvZQ0&#10;qMWC+l875gQl+qfBZt/2kVMUb9oMR98GuHHXns21x+zqBSBTfZw8y5MZ44M+mdJB/YpjM4+voosZ&#10;jm8XNJzMRegmBMeOi/k8BaFcLQsrs7Y8QsfOxJY9t6/M2WNfAyriAU6qZZN37e1i400D810AqVLv&#10;I9Edq0f+UepJPcexjLN0vU9Rl5/H7A8AAAD//wMAUEsDBBQABgAIAAAAIQA/C3Hz4QAAAAwBAAAP&#10;AAAAZHJzL2Rvd25yZXYueG1sTI9BS8NAEIXvgv9hGcGb3TVNQ0izKUERQQWxeultmx2TYHY2ZKdt&#10;+u/dnvQ28+bx3jflZnaDOOIUek8a7hcKBFLjbU+thq/Pp7scRGBD1gyeUMMZA2yq66vSFNaf6AOP&#10;W25FDKFQGA0d81hIGZoOnQkLPyLF27efnOG4Tq20kznFcDfIRKlMOtNTbOjMiA8dNj/bg9Pwku7M&#10;45Jf8cw0v9f1cz6m4U3r25u5XoNgnPnPDBf8iA5VZNr7A9kgBg35SkV01pAmyzhcHCrJMxD7KGWr&#10;FGRVyv9PVL8AAAD//wMAUEsBAi0AFAAGAAgAAAAhALaDOJL+AAAA4QEAABMAAAAAAAAAAAAAAAAA&#10;AAAAAFtDb250ZW50X1R5cGVzXS54bWxQSwECLQAUAAYACAAAACEAOP0h/9YAAACUAQAACwAAAAAA&#10;AAAAAAAAAAAvAQAAX3JlbHMvLnJlbHNQSwECLQAUAAYACAAAACEAnE6TSzgCAACEBAAADgAAAAAA&#10;AAAAAAAAAAAuAgAAZHJzL2Uyb0RvYy54bWxQSwECLQAUAAYACAAAACEAPwtx8+EAAAAMAQAADwAA&#10;AAAAAAAAAAAAAACSBAAAZHJzL2Rvd25yZXYueG1sUEsFBgAAAAAEAAQA8wAAAKAFAAAAAA==&#10;" fillcolor="white [3201]" strokecolor="white [3212]" strokeweight=".5pt">
                <v:textbox>
                  <w:txbxContent>
                    <w:p w14:paraId="29488A8C" w14:textId="78BD2E10" w:rsidR="006B7F4A" w:rsidRPr="00802613" w:rsidRDefault="006B7F4A" w:rsidP="006B7F4A">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Ital</w:t>
                      </w:r>
                      <w:r w:rsidR="00E36C2A">
                        <w:rPr>
                          <w:rFonts w:ascii="Verdana" w:hAnsi="Verdana"/>
                          <w:b/>
                          <w:bCs/>
                          <w:color w:val="000000" w:themeColor="text1"/>
                          <w:sz w:val="20"/>
                          <w:szCs w:val="20"/>
                        </w:rPr>
                        <w:t>y</w:t>
                      </w:r>
                      <w:r w:rsidRPr="00802613">
                        <w:rPr>
                          <w:rFonts w:ascii="Verdana" w:hAnsi="Verdana"/>
                          <w:b/>
                          <w:bCs/>
                          <w:color w:val="000000" w:themeColor="text1"/>
                          <w:sz w:val="20"/>
                          <w:szCs w:val="20"/>
                        </w:rPr>
                        <w:t xml:space="preserve"> 13</w:t>
                      </w:r>
                      <w:r w:rsidR="00E36C2A">
                        <w:rPr>
                          <w:rFonts w:ascii="Verdana" w:hAnsi="Verdana"/>
                          <w:b/>
                          <w:bCs/>
                          <w:color w:val="000000" w:themeColor="text1"/>
                          <w:sz w:val="20"/>
                          <w:szCs w:val="20"/>
                        </w:rPr>
                        <w:t>.</w:t>
                      </w:r>
                      <w:r w:rsidRPr="00802613">
                        <w:rPr>
                          <w:rFonts w:ascii="Verdana" w:hAnsi="Verdana"/>
                          <w:b/>
                          <w:bCs/>
                          <w:color w:val="000000" w:themeColor="text1"/>
                          <w:sz w:val="20"/>
                          <w:szCs w:val="20"/>
                        </w:rPr>
                        <w:t xml:space="preserve">6% </w:t>
                      </w:r>
                    </w:p>
                    <w:p w14:paraId="424A2874" w14:textId="77777777" w:rsidR="006B7F4A" w:rsidRDefault="006B7F4A"/>
                  </w:txbxContent>
                </v:textbox>
              </v:shape>
            </w:pict>
          </mc:Fallback>
        </mc:AlternateContent>
      </w:r>
      <w:r w:rsidR="0032661E">
        <w:rPr>
          <w:noProof/>
        </w:rPr>
        <w:drawing>
          <wp:inline distT="0" distB="0" distL="0" distR="0" wp14:anchorId="5A161763" wp14:editId="4A79A0FD">
            <wp:extent cx="4860000" cy="2520000"/>
            <wp:effectExtent l="0" t="0" r="0" b="0"/>
            <wp:docPr id="1309064817" name="Grafico 1">
              <a:extLst xmlns:a="http://schemas.openxmlformats.org/drawingml/2006/main">
                <a:ext uri="{FF2B5EF4-FFF2-40B4-BE49-F238E27FC236}">
                  <a16:creationId xmlns:a16="http://schemas.microsoft.com/office/drawing/2014/main" id="{996657B7-1E1C-634A-FF5D-F05F74C785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r w:rsidR="00335EA3" w:rsidRPr="00335EA3">
        <w:t xml:space="preserve"> </w:t>
      </w:r>
    </w:p>
    <w:tbl>
      <w:tblPr>
        <w:tblStyle w:val="notes-table"/>
        <w:tblW w:w="0" w:type="auto"/>
        <w:tblLook w:val="04A0" w:firstRow="1" w:lastRow="0" w:firstColumn="1" w:lastColumn="0" w:noHBand="0" w:noVBand="1"/>
      </w:tblPr>
      <w:tblGrid>
        <w:gridCol w:w="2126"/>
      </w:tblGrid>
      <w:tr w:rsidR="00C74240" w:rsidRPr="00E33860" w14:paraId="00057378" w14:textId="77777777" w:rsidTr="00182B6A">
        <w:tc>
          <w:tcPr>
            <w:tcW w:w="0" w:type="auto"/>
          </w:tcPr>
          <w:p w14:paraId="123E7536" w14:textId="52DF8C8B" w:rsidR="00C74240" w:rsidRPr="00B214E4" w:rsidRDefault="00CD53FA" w:rsidP="00182B6A">
            <w:pPr>
              <w:pStyle w:val="full-justify"/>
              <w:rPr>
                <w:b/>
                <w:bCs/>
                <w:sz w:val="20"/>
                <w:szCs w:val="20"/>
                <w:lang w:val="en-GB"/>
              </w:rPr>
            </w:pPr>
            <w:r w:rsidRPr="00B214E4">
              <w:rPr>
                <w:b/>
                <w:bCs/>
                <w:sz w:val="20"/>
                <w:szCs w:val="20"/>
                <w:lang w:val="en-GB"/>
              </w:rPr>
              <w:t>30</w:t>
            </w:r>
            <w:r w:rsidR="00C74240" w:rsidRPr="00B214E4">
              <w:rPr>
                <w:b/>
                <w:bCs/>
                <w:sz w:val="20"/>
                <w:szCs w:val="20"/>
                <w:lang w:val="en-GB"/>
              </w:rPr>
              <w:t xml:space="preserve"> na</w:t>
            </w:r>
            <w:r w:rsidR="00B214E4" w:rsidRPr="00B214E4">
              <w:rPr>
                <w:b/>
                <w:bCs/>
                <w:sz w:val="20"/>
                <w:szCs w:val="20"/>
                <w:lang w:val="en-GB"/>
              </w:rPr>
              <w:t>tions</w:t>
            </w:r>
            <w:r w:rsidR="00566CAE">
              <w:rPr>
                <w:rStyle w:val="Rimandonotaapidipagina"/>
                <w:b/>
                <w:bCs/>
                <w:sz w:val="20"/>
                <w:szCs w:val="20"/>
              </w:rPr>
              <w:footnoteReference w:id="1"/>
            </w:r>
          </w:p>
          <w:p w14:paraId="0123414F" w14:textId="3F60F3A8" w:rsidR="00C74240" w:rsidRPr="00B214E4" w:rsidRDefault="005A3EFC" w:rsidP="00182B6A">
            <w:pPr>
              <w:pStyle w:val="full-justify"/>
              <w:rPr>
                <w:b/>
                <w:bCs/>
                <w:sz w:val="20"/>
                <w:szCs w:val="20"/>
                <w:lang w:val="en-GB"/>
              </w:rPr>
            </w:pPr>
            <w:r w:rsidRPr="00B214E4">
              <w:rPr>
                <w:b/>
                <w:bCs/>
                <w:sz w:val="20"/>
                <w:szCs w:val="20"/>
                <w:lang w:val="en-GB"/>
              </w:rPr>
              <w:t>48</w:t>
            </w:r>
            <w:r w:rsidR="00C74240" w:rsidRPr="00B214E4">
              <w:rPr>
                <w:b/>
                <w:bCs/>
                <w:sz w:val="20"/>
                <w:szCs w:val="20"/>
                <w:lang w:val="en-GB"/>
              </w:rPr>
              <w:t xml:space="preserve">% </w:t>
            </w:r>
            <w:r w:rsidR="00B214E4" w:rsidRPr="00B214E4">
              <w:rPr>
                <w:b/>
                <w:bCs/>
                <w:sz w:val="20"/>
                <w:szCs w:val="20"/>
                <w:lang w:val="en-GB"/>
              </w:rPr>
              <w:t>revenues</w:t>
            </w:r>
            <w:r w:rsidR="00C74240" w:rsidRPr="00B214E4">
              <w:rPr>
                <w:b/>
                <w:bCs/>
                <w:sz w:val="20"/>
                <w:szCs w:val="20"/>
                <w:lang w:val="en-GB"/>
              </w:rPr>
              <w:t xml:space="preserve"> UE</w:t>
            </w:r>
          </w:p>
          <w:p w14:paraId="408D1904" w14:textId="0A7F4AA5" w:rsidR="00C74240" w:rsidRPr="00B214E4" w:rsidRDefault="005A3EFC" w:rsidP="00182B6A">
            <w:pPr>
              <w:pStyle w:val="full-justify"/>
              <w:rPr>
                <w:b/>
                <w:bCs/>
                <w:sz w:val="20"/>
                <w:szCs w:val="20"/>
                <w:lang w:val="en-GB"/>
              </w:rPr>
            </w:pPr>
            <w:r w:rsidRPr="00B214E4">
              <w:rPr>
                <w:b/>
                <w:bCs/>
                <w:sz w:val="20"/>
                <w:szCs w:val="20"/>
                <w:lang w:val="en-GB"/>
              </w:rPr>
              <w:t>52</w:t>
            </w:r>
            <w:r w:rsidR="00C74240" w:rsidRPr="00B214E4">
              <w:rPr>
                <w:b/>
                <w:bCs/>
                <w:sz w:val="20"/>
                <w:szCs w:val="20"/>
                <w:lang w:val="en-GB"/>
              </w:rPr>
              <w:t xml:space="preserve">% </w:t>
            </w:r>
            <w:r w:rsidR="00B214E4" w:rsidRPr="00B214E4">
              <w:rPr>
                <w:b/>
                <w:bCs/>
                <w:sz w:val="20"/>
                <w:szCs w:val="20"/>
                <w:lang w:val="en-GB"/>
              </w:rPr>
              <w:t>revenues</w:t>
            </w:r>
            <w:r w:rsidR="00C74240" w:rsidRPr="00B214E4">
              <w:rPr>
                <w:b/>
                <w:bCs/>
                <w:sz w:val="20"/>
                <w:szCs w:val="20"/>
                <w:lang w:val="en-GB"/>
              </w:rPr>
              <w:t xml:space="preserve"> Extra-UE</w:t>
            </w:r>
          </w:p>
        </w:tc>
      </w:tr>
    </w:tbl>
    <w:p w14:paraId="119D8D1A" w14:textId="29DF01F1" w:rsidR="00B45FDC" w:rsidRPr="00B214E4" w:rsidRDefault="00566CAE" w:rsidP="0033369F">
      <w:pPr>
        <w:pBdr>
          <w:top w:val="nil"/>
          <w:left w:val="nil"/>
          <w:bottom w:val="nil"/>
          <w:right w:val="nil"/>
          <w:between w:val="nil"/>
        </w:pBdr>
        <w:spacing w:after="120"/>
        <w:rPr>
          <w:rFonts w:ascii="Verdana" w:hAnsi="Verdana"/>
          <w:sz w:val="20"/>
          <w:szCs w:val="20"/>
          <w:lang w:val="en-GB"/>
        </w:rPr>
      </w:pPr>
      <w:r w:rsidRPr="00B612A8">
        <w:rPr>
          <w:noProof/>
          <w:lang w:val="it-IT"/>
        </w:rPr>
        <w:lastRenderedPageBreak/>
        <w:drawing>
          <wp:anchor distT="0" distB="0" distL="114300" distR="114300" simplePos="0" relativeHeight="251658279" behindDoc="0" locked="0" layoutInCell="1" allowOverlap="1" wp14:anchorId="069C7A51" wp14:editId="0A3C80FD">
            <wp:simplePos x="0" y="0"/>
            <wp:positionH relativeFrom="margin">
              <wp:posOffset>274651</wp:posOffset>
            </wp:positionH>
            <wp:positionV relativeFrom="paragraph">
              <wp:posOffset>317058</wp:posOffset>
            </wp:positionV>
            <wp:extent cx="5587200" cy="2980800"/>
            <wp:effectExtent l="0" t="0" r="0" b="0"/>
            <wp:wrapSquare wrapText="bothSides"/>
            <wp:docPr id="87668352" name="Immagin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rotWithShape="1">
                    <a:blip r:embed="rId16" cstate="print">
                      <a:extLst>
                        <a:ext uri="{28A0092B-C50C-407E-A947-70E740481C1C}">
                          <a14:useLocalDpi xmlns:a14="http://schemas.microsoft.com/office/drawing/2010/main" val="0"/>
                        </a:ext>
                      </a:extLst>
                    </a:blip>
                    <a:srcRect t="5111"/>
                    <a:stretch>
                      <a:fillRect/>
                    </a:stretch>
                  </pic:blipFill>
                  <pic:spPr bwMode="auto">
                    <a:xfrm>
                      <a:off x="0" y="0"/>
                      <a:ext cx="5587200" cy="298080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E1ECF">
        <w:rPr>
          <w:rFonts w:ascii="Verdana" w:hAnsi="Verdana"/>
          <w:noProof/>
          <w:sz w:val="20"/>
          <w:szCs w:val="20"/>
          <w:lang w:val="it-IT"/>
        </w:rPr>
        <w:drawing>
          <wp:anchor distT="0" distB="0" distL="114300" distR="114300" simplePos="0" relativeHeight="251658278" behindDoc="0" locked="0" layoutInCell="1" allowOverlap="1" wp14:anchorId="12B3CDE9" wp14:editId="50868BA8">
            <wp:simplePos x="0" y="0"/>
            <wp:positionH relativeFrom="margin">
              <wp:posOffset>1730916</wp:posOffset>
            </wp:positionH>
            <wp:positionV relativeFrom="paragraph">
              <wp:posOffset>106210</wp:posOffset>
            </wp:positionV>
            <wp:extent cx="2671638" cy="177636"/>
            <wp:effectExtent l="0" t="0" r="0" b="0"/>
            <wp:wrapNone/>
            <wp:docPr id="119458544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4585443" name=""/>
                    <pic:cNvPicPr/>
                  </pic:nvPicPr>
                  <pic:blipFill>
                    <a:blip r:embed="rId17">
                      <a:extLst>
                        <a:ext uri="{28A0092B-C50C-407E-A947-70E740481C1C}">
                          <a14:useLocalDpi xmlns:a14="http://schemas.microsoft.com/office/drawing/2010/main" val="0"/>
                        </a:ext>
                      </a:extLst>
                    </a:blip>
                    <a:stretch>
                      <a:fillRect/>
                    </a:stretch>
                  </pic:blipFill>
                  <pic:spPr>
                    <a:xfrm>
                      <a:off x="0" y="0"/>
                      <a:ext cx="2671638" cy="177636"/>
                    </a:xfrm>
                    <a:prstGeom prst="rect">
                      <a:avLst/>
                    </a:prstGeom>
                  </pic:spPr>
                </pic:pic>
              </a:graphicData>
            </a:graphic>
            <wp14:sizeRelH relativeFrom="page">
              <wp14:pctWidth>0</wp14:pctWidth>
            </wp14:sizeRelH>
            <wp14:sizeRelV relativeFrom="page">
              <wp14:pctHeight>0</wp14:pctHeight>
            </wp14:sizeRelV>
          </wp:anchor>
        </w:drawing>
      </w:r>
    </w:p>
    <w:p w14:paraId="2CC8974A" w14:textId="73537692" w:rsidR="006568B6" w:rsidRPr="00522699" w:rsidRDefault="00B214E4" w:rsidP="00870F95">
      <w:pPr>
        <w:keepNext/>
        <w:keepLines/>
        <w:spacing w:before="120" w:after="120" w:line="240" w:lineRule="auto"/>
        <w:outlineLvl w:val="2"/>
        <w:rPr>
          <w:rFonts w:ascii="Verdana" w:eastAsia="Yu Gothic Light" w:hAnsi="Verdana" w:cs="Times New Roman"/>
          <w:b/>
          <w:i/>
          <w:sz w:val="24"/>
          <w:szCs w:val="24"/>
          <w:lang w:val="en-GB"/>
        </w:rPr>
      </w:pPr>
      <w:bookmarkStart w:id="6" w:name="_Toc226451182"/>
      <w:r w:rsidRPr="00522699">
        <w:rPr>
          <w:rFonts w:ascii="Verdana" w:eastAsia="Yu Gothic Light" w:hAnsi="Verdana" w:cs="Times New Roman"/>
          <w:b/>
          <w:i/>
          <w:sz w:val="24"/>
          <w:szCs w:val="24"/>
          <w:lang w:val="en-GB"/>
        </w:rPr>
        <w:t xml:space="preserve">Financials </w:t>
      </w:r>
      <w:bookmarkEnd w:id="6"/>
    </w:p>
    <w:p w14:paraId="269C1E21" w14:textId="4A898611" w:rsidR="005C7F73" w:rsidRPr="00522699" w:rsidRDefault="00522699" w:rsidP="0056047E">
      <w:pPr>
        <w:spacing w:line="240" w:lineRule="auto"/>
        <w:jc w:val="both"/>
        <w:rPr>
          <w:rFonts w:ascii="Verdana" w:hAnsi="Verdana"/>
          <w:sz w:val="20"/>
          <w:szCs w:val="20"/>
          <w:lang w:val="en-GB"/>
        </w:rPr>
      </w:pPr>
      <w:r w:rsidRPr="00522699">
        <w:rPr>
          <w:rFonts w:ascii="Verdana" w:hAnsi="Verdana"/>
          <w:sz w:val="20"/>
          <w:szCs w:val="20"/>
          <w:lang w:val="en-GB"/>
        </w:rPr>
        <w:t>The main economic and financial indicators, expressed in thousands of euros, are set out below</w:t>
      </w:r>
      <w:r w:rsidR="00946B13" w:rsidRPr="00522699">
        <w:rPr>
          <w:rFonts w:ascii="Verdana" w:hAnsi="Verdana"/>
          <w:sz w:val="20"/>
          <w:szCs w:val="20"/>
          <w:lang w:val="en-GB"/>
        </w:rPr>
        <w:t>.</w:t>
      </w:r>
    </w:p>
    <w:p w14:paraId="271A4FD3" w14:textId="77777777" w:rsidR="00566CAE" w:rsidRPr="00522699" w:rsidRDefault="00566CAE" w:rsidP="006568B6">
      <w:pPr>
        <w:rPr>
          <w:rFonts w:ascii="Verdana" w:hAnsi="Verdana"/>
          <w:sz w:val="20"/>
          <w:szCs w:val="20"/>
          <w:lang w:val="en-GB"/>
        </w:rPr>
      </w:pPr>
    </w:p>
    <w:tbl>
      <w:tblPr>
        <w:tblStyle w:val="Grigliatabella"/>
        <w:tblW w:w="7513" w:type="dxa"/>
        <w:jc w:val="center"/>
        <w:tblBorders>
          <w:left w:val="none" w:sz="0" w:space="0" w:color="auto"/>
          <w:right w:val="none" w:sz="0" w:space="0" w:color="auto"/>
        </w:tblBorders>
        <w:tblLayout w:type="fixed"/>
        <w:tblLook w:val="04A0" w:firstRow="1" w:lastRow="0" w:firstColumn="1" w:lastColumn="0" w:noHBand="0" w:noVBand="1"/>
      </w:tblPr>
      <w:tblGrid>
        <w:gridCol w:w="3516"/>
        <w:gridCol w:w="2580"/>
        <w:gridCol w:w="1417"/>
      </w:tblGrid>
      <w:tr w:rsidR="009A40F3" w:rsidRPr="002E585A" w14:paraId="350A3546" w14:textId="42D4CDF5" w:rsidTr="00AE7FEF">
        <w:trPr>
          <w:trHeight w:val="358"/>
          <w:jc w:val="center"/>
        </w:trPr>
        <w:tc>
          <w:tcPr>
            <w:tcW w:w="7513" w:type="dxa"/>
            <w:gridSpan w:val="3"/>
            <w:tcBorders>
              <w:top w:val="single" w:sz="4" w:space="0" w:color="auto"/>
              <w:left w:val="nil"/>
              <w:bottom w:val="single" w:sz="4" w:space="0" w:color="auto"/>
              <w:right w:val="nil"/>
            </w:tcBorders>
            <w:vAlign w:val="center"/>
          </w:tcPr>
          <w:p w14:paraId="78EE183A" w14:textId="3B1B4897" w:rsidR="009A40F3" w:rsidRPr="002E585A" w:rsidRDefault="006D612C">
            <w:pPr>
              <w:jc w:val="center"/>
              <w:rPr>
                <w:rFonts w:ascii="Verdana" w:hAnsi="Verdana" w:cs="Calibri"/>
                <w:i/>
                <w:iCs/>
                <w:color w:val="000000"/>
                <w:sz w:val="20"/>
                <w:szCs w:val="20"/>
              </w:rPr>
            </w:pPr>
            <w:r>
              <w:rPr>
                <w:rFonts w:ascii="Verdana" w:hAnsi="Verdana" w:cs="Calibri"/>
                <w:i/>
                <w:iCs/>
                <w:color w:val="000000"/>
                <w:sz w:val="20"/>
                <w:szCs w:val="20"/>
              </w:rPr>
              <w:t>Financial KPI</w:t>
            </w:r>
          </w:p>
        </w:tc>
      </w:tr>
      <w:tr w:rsidR="009A40F3" w:rsidRPr="002E585A" w14:paraId="30F1EA51" w14:textId="60CE137D" w:rsidTr="00AE7FEF">
        <w:trPr>
          <w:trHeight w:val="406"/>
          <w:jc w:val="center"/>
        </w:trPr>
        <w:tc>
          <w:tcPr>
            <w:tcW w:w="3516" w:type="dxa"/>
            <w:tcBorders>
              <w:top w:val="single" w:sz="4" w:space="0" w:color="auto"/>
              <w:left w:val="nil"/>
              <w:bottom w:val="single" w:sz="4" w:space="0" w:color="auto"/>
              <w:right w:val="nil"/>
            </w:tcBorders>
            <w:vAlign w:val="center"/>
          </w:tcPr>
          <w:p w14:paraId="63AA9558" w14:textId="6732BE9E" w:rsidR="009A40F3" w:rsidRPr="002E585A" w:rsidRDefault="00F03BFF" w:rsidP="009A40F3">
            <w:pPr>
              <w:rPr>
                <w:rFonts w:ascii="Verdana" w:hAnsi="Verdana" w:cs="Calibri"/>
                <w:i/>
                <w:iCs/>
                <w:color w:val="000000"/>
                <w:sz w:val="20"/>
                <w:szCs w:val="20"/>
              </w:rPr>
            </w:pPr>
            <w:r>
              <w:rPr>
                <w:rFonts w:ascii="Verdana" w:hAnsi="Verdana" w:cs="Calibri"/>
                <w:i/>
                <w:iCs/>
                <w:color w:val="000000"/>
                <w:sz w:val="20"/>
                <w:szCs w:val="20"/>
              </w:rPr>
              <w:t>KPI</w:t>
            </w:r>
          </w:p>
        </w:tc>
        <w:tc>
          <w:tcPr>
            <w:tcW w:w="2580" w:type="dxa"/>
            <w:tcBorders>
              <w:top w:val="single" w:sz="4" w:space="0" w:color="auto"/>
              <w:left w:val="nil"/>
              <w:bottom w:val="single" w:sz="4" w:space="0" w:color="auto"/>
              <w:right w:val="nil"/>
            </w:tcBorders>
            <w:vAlign w:val="center"/>
          </w:tcPr>
          <w:p w14:paraId="223045C9" w14:textId="77777777" w:rsidR="009A40F3" w:rsidRPr="002E585A" w:rsidRDefault="009A40F3" w:rsidP="009A40F3">
            <w:pPr>
              <w:jc w:val="center"/>
              <w:rPr>
                <w:rFonts w:ascii="Verdana" w:hAnsi="Verdana" w:cs="Calibri"/>
                <w:i/>
                <w:iCs/>
                <w:color w:val="000000"/>
                <w:sz w:val="20"/>
                <w:szCs w:val="20"/>
              </w:rPr>
            </w:pPr>
            <w:r w:rsidRPr="002E585A">
              <w:rPr>
                <w:rFonts w:ascii="Verdana" w:hAnsi="Verdana" w:cs="Calibri"/>
                <w:i/>
                <w:iCs/>
                <w:color w:val="000000"/>
                <w:sz w:val="20"/>
                <w:szCs w:val="20"/>
              </w:rPr>
              <w:t>2025</w:t>
            </w:r>
          </w:p>
        </w:tc>
        <w:tc>
          <w:tcPr>
            <w:tcW w:w="1417" w:type="dxa"/>
            <w:tcBorders>
              <w:top w:val="single" w:sz="4" w:space="0" w:color="auto"/>
              <w:left w:val="nil"/>
              <w:bottom w:val="single" w:sz="4" w:space="0" w:color="auto"/>
              <w:right w:val="nil"/>
            </w:tcBorders>
            <w:vAlign w:val="center"/>
          </w:tcPr>
          <w:p w14:paraId="5CCE9AAB" w14:textId="24B83CC0" w:rsidR="009A40F3" w:rsidRPr="002E585A" w:rsidRDefault="009A40F3" w:rsidP="009A40F3">
            <w:pPr>
              <w:jc w:val="center"/>
              <w:rPr>
                <w:rFonts w:ascii="Verdana" w:hAnsi="Verdana" w:cs="Calibri"/>
                <w:i/>
                <w:iCs/>
                <w:color w:val="000000"/>
                <w:sz w:val="20"/>
                <w:szCs w:val="20"/>
              </w:rPr>
            </w:pPr>
            <w:r w:rsidRPr="002E585A">
              <w:rPr>
                <w:rFonts w:ascii="Verdana" w:hAnsi="Verdana" w:cs="Calibri"/>
                <w:i/>
                <w:iCs/>
                <w:color w:val="000000"/>
                <w:sz w:val="20"/>
                <w:szCs w:val="20"/>
              </w:rPr>
              <w:t>2024</w:t>
            </w:r>
          </w:p>
        </w:tc>
      </w:tr>
      <w:tr w:rsidR="009A40F3" w:rsidRPr="002E585A" w14:paraId="5AE3B0F5" w14:textId="1B0EDB40" w:rsidTr="009A40F3">
        <w:trPr>
          <w:trHeight w:val="454"/>
          <w:jc w:val="center"/>
        </w:trPr>
        <w:tc>
          <w:tcPr>
            <w:tcW w:w="3516" w:type="dxa"/>
            <w:tcBorders>
              <w:top w:val="single" w:sz="4" w:space="0" w:color="auto"/>
              <w:left w:val="nil"/>
              <w:bottom w:val="nil"/>
              <w:right w:val="nil"/>
            </w:tcBorders>
            <w:vAlign w:val="center"/>
          </w:tcPr>
          <w:p w14:paraId="4BB6E50A" w14:textId="40A9821B" w:rsidR="009A40F3" w:rsidRPr="002E585A" w:rsidRDefault="00FA5A7F" w:rsidP="009A40F3">
            <w:pPr>
              <w:rPr>
                <w:rFonts w:ascii="Verdana" w:hAnsi="Verdana"/>
                <w:sz w:val="20"/>
                <w:szCs w:val="20"/>
              </w:rPr>
            </w:pPr>
            <w:r w:rsidRPr="00FA5A7F">
              <w:rPr>
                <w:rFonts w:ascii="Verdana" w:hAnsi="Verdana"/>
                <w:sz w:val="20"/>
                <w:szCs w:val="20"/>
              </w:rPr>
              <w:t>Revenue from sales and services</w:t>
            </w:r>
          </w:p>
          <w:p w14:paraId="427D92A4" w14:textId="77777777" w:rsidR="009A40F3" w:rsidRPr="002E585A" w:rsidRDefault="009A40F3" w:rsidP="009A40F3">
            <w:pPr>
              <w:rPr>
                <w:rFonts w:ascii="Verdana" w:hAnsi="Verdana"/>
                <w:sz w:val="20"/>
                <w:szCs w:val="20"/>
              </w:rPr>
            </w:pPr>
          </w:p>
        </w:tc>
        <w:tc>
          <w:tcPr>
            <w:tcW w:w="2580" w:type="dxa"/>
            <w:tcBorders>
              <w:top w:val="single" w:sz="4" w:space="0" w:color="auto"/>
              <w:left w:val="nil"/>
              <w:bottom w:val="nil"/>
              <w:right w:val="nil"/>
            </w:tcBorders>
            <w:vAlign w:val="center"/>
          </w:tcPr>
          <w:p w14:paraId="666F6788" w14:textId="3BD93FBE" w:rsidR="009A40F3" w:rsidRPr="002E585A" w:rsidRDefault="009A40F3" w:rsidP="009A40F3">
            <w:pPr>
              <w:jc w:val="center"/>
              <w:rPr>
                <w:rFonts w:ascii="Verdana" w:hAnsi="Verdana"/>
                <w:sz w:val="20"/>
                <w:szCs w:val="20"/>
              </w:rPr>
            </w:pPr>
            <w:r w:rsidRPr="002E585A">
              <w:rPr>
                <w:rFonts w:ascii="Verdana" w:hAnsi="Verdana"/>
                <w:sz w:val="20"/>
                <w:szCs w:val="20"/>
              </w:rPr>
              <w:t>34</w:t>
            </w:r>
            <w:r w:rsidR="009A7668">
              <w:rPr>
                <w:rFonts w:ascii="Verdana" w:hAnsi="Verdana"/>
                <w:sz w:val="20"/>
                <w:szCs w:val="20"/>
              </w:rPr>
              <w:t xml:space="preserve"> </w:t>
            </w:r>
            <w:r w:rsidRPr="002E585A">
              <w:rPr>
                <w:rFonts w:ascii="Verdana" w:hAnsi="Verdana"/>
                <w:sz w:val="20"/>
                <w:szCs w:val="20"/>
              </w:rPr>
              <w:t>483</w:t>
            </w:r>
            <w:r w:rsidR="00FA5A7F">
              <w:rPr>
                <w:rFonts w:ascii="Verdana" w:hAnsi="Verdana"/>
                <w:sz w:val="20"/>
                <w:szCs w:val="20"/>
              </w:rPr>
              <w:t>.</w:t>
            </w:r>
            <w:r w:rsidRPr="002E585A">
              <w:rPr>
                <w:rFonts w:ascii="Verdana" w:hAnsi="Verdana"/>
                <w:sz w:val="20"/>
                <w:szCs w:val="20"/>
              </w:rPr>
              <w:t>5 €</w:t>
            </w:r>
          </w:p>
        </w:tc>
        <w:tc>
          <w:tcPr>
            <w:tcW w:w="1417" w:type="dxa"/>
            <w:tcBorders>
              <w:top w:val="single" w:sz="4" w:space="0" w:color="auto"/>
              <w:left w:val="nil"/>
              <w:bottom w:val="nil"/>
              <w:right w:val="nil"/>
            </w:tcBorders>
            <w:vAlign w:val="center"/>
          </w:tcPr>
          <w:p w14:paraId="23FDEEB5" w14:textId="7F5A8952" w:rsidR="009A40F3" w:rsidRPr="002E585A" w:rsidRDefault="009A40F3" w:rsidP="009A40F3">
            <w:pPr>
              <w:jc w:val="center"/>
              <w:rPr>
                <w:rFonts w:ascii="Verdana" w:hAnsi="Verdana"/>
                <w:sz w:val="20"/>
                <w:szCs w:val="20"/>
              </w:rPr>
            </w:pPr>
            <w:r w:rsidRPr="002E585A">
              <w:rPr>
                <w:rFonts w:ascii="Verdana" w:hAnsi="Verdana"/>
                <w:sz w:val="20"/>
                <w:szCs w:val="20"/>
              </w:rPr>
              <w:t>35</w:t>
            </w:r>
            <w:r w:rsidR="009A7668">
              <w:rPr>
                <w:rFonts w:ascii="Verdana" w:hAnsi="Verdana"/>
                <w:sz w:val="20"/>
                <w:szCs w:val="20"/>
              </w:rPr>
              <w:t xml:space="preserve"> </w:t>
            </w:r>
            <w:r w:rsidRPr="002E585A">
              <w:rPr>
                <w:rFonts w:ascii="Verdana" w:hAnsi="Verdana"/>
                <w:sz w:val="20"/>
                <w:szCs w:val="20"/>
              </w:rPr>
              <w:t>045</w:t>
            </w:r>
            <w:r w:rsidR="00FA5A7F">
              <w:rPr>
                <w:rFonts w:ascii="Verdana" w:hAnsi="Verdana"/>
                <w:sz w:val="20"/>
                <w:szCs w:val="20"/>
              </w:rPr>
              <w:t>.</w:t>
            </w:r>
            <w:r w:rsidRPr="002E585A">
              <w:rPr>
                <w:rFonts w:ascii="Verdana" w:hAnsi="Verdana"/>
                <w:sz w:val="20"/>
                <w:szCs w:val="20"/>
              </w:rPr>
              <w:t>9 €</w:t>
            </w:r>
          </w:p>
        </w:tc>
      </w:tr>
      <w:tr w:rsidR="009A40F3" w:rsidRPr="002E585A" w14:paraId="480E7FD3" w14:textId="24018502" w:rsidTr="009A40F3">
        <w:trPr>
          <w:trHeight w:val="454"/>
          <w:jc w:val="center"/>
        </w:trPr>
        <w:tc>
          <w:tcPr>
            <w:tcW w:w="3516" w:type="dxa"/>
            <w:tcBorders>
              <w:top w:val="nil"/>
              <w:left w:val="nil"/>
              <w:bottom w:val="single" w:sz="4" w:space="0" w:color="auto"/>
              <w:right w:val="nil"/>
            </w:tcBorders>
            <w:vAlign w:val="center"/>
          </w:tcPr>
          <w:p w14:paraId="6C089E10" w14:textId="7DF5D327" w:rsidR="009A40F3" w:rsidRPr="00FA5A7F" w:rsidRDefault="00FA5A7F" w:rsidP="009A40F3">
            <w:pPr>
              <w:rPr>
                <w:rFonts w:ascii="Verdana" w:hAnsi="Verdana"/>
                <w:sz w:val="20"/>
                <w:szCs w:val="20"/>
                <w:lang w:val="en-GB"/>
              </w:rPr>
            </w:pPr>
            <w:r w:rsidRPr="00FA5A7F">
              <w:rPr>
                <w:rFonts w:ascii="Verdana" w:hAnsi="Verdana"/>
                <w:sz w:val="20"/>
                <w:szCs w:val="20"/>
                <w:lang w:val="en-GB"/>
              </w:rPr>
              <w:t>Total assets on the balance sheet</w:t>
            </w:r>
          </w:p>
        </w:tc>
        <w:tc>
          <w:tcPr>
            <w:tcW w:w="2580" w:type="dxa"/>
            <w:tcBorders>
              <w:top w:val="nil"/>
              <w:left w:val="nil"/>
              <w:bottom w:val="single" w:sz="4" w:space="0" w:color="auto"/>
              <w:right w:val="nil"/>
            </w:tcBorders>
            <w:vAlign w:val="center"/>
          </w:tcPr>
          <w:p w14:paraId="21A4BDB5" w14:textId="7ECB216F" w:rsidR="009A40F3" w:rsidRPr="002E585A" w:rsidRDefault="009A40F3" w:rsidP="009A40F3">
            <w:pPr>
              <w:jc w:val="center"/>
              <w:rPr>
                <w:rFonts w:ascii="Verdana" w:hAnsi="Verdana"/>
                <w:sz w:val="20"/>
                <w:szCs w:val="20"/>
              </w:rPr>
            </w:pPr>
            <w:r w:rsidRPr="002E585A">
              <w:rPr>
                <w:rFonts w:ascii="Verdana" w:hAnsi="Verdana"/>
                <w:sz w:val="20"/>
                <w:szCs w:val="20"/>
              </w:rPr>
              <w:t>31</w:t>
            </w:r>
            <w:r w:rsidR="009A7668">
              <w:rPr>
                <w:rFonts w:ascii="Verdana" w:hAnsi="Verdana"/>
                <w:sz w:val="20"/>
                <w:szCs w:val="20"/>
              </w:rPr>
              <w:t xml:space="preserve"> </w:t>
            </w:r>
            <w:r w:rsidRPr="002E585A">
              <w:rPr>
                <w:rFonts w:ascii="Verdana" w:hAnsi="Verdana"/>
                <w:sz w:val="20"/>
                <w:szCs w:val="20"/>
              </w:rPr>
              <w:t>451</w:t>
            </w:r>
            <w:r w:rsidR="00FA5A7F">
              <w:rPr>
                <w:rFonts w:ascii="Verdana" w:hAnsi="Verdana"/>
                <w:sz w:val="20"/>
                <w:szCs w:val="20"/>
              </w:rPr>
              <w:t>.</w:t>
            </w:r>
            <w:r w:rsidRPr="002E585A">
              <w:rPr>
                <w:rFonts w:ascii="Verdana" w:hAnsi="Verdana"/>
                <w:sz w:val="20"/>
                <w:szCs w:val="20"/>
              </w:rPr>
              <w:t>7 €</w:t>
            </w:r>
          </w:p>
        </w:tc>
        <w:tc>
          <w:tcPr>
            <w:tcW w:w="1417" w:type="dxa"/>
            <w:tcBorders>
              <w:top w:val="nil"/>
              <w:left w:val="nil"/>
              <w:bottom w:val="single" w:sz="4" w:space="0" w:color="auto"/>
              <w:right w:val="nil"/>
            </w:tcBorders>
            <w:vAlign w:val="center"/>
          </w:tcPr>
          <w:p w14:paraId="695874DE" w14:textId="3F4AE544" w:rsidR="009A40F3" w:rsidRPr="002E585A" w:rsidRDefault="00FF7B45" w:rsidP="009A40F3">
            <w:pPr>
              <w:jc w:val="center"/>
              <w:rPr>
                <w:rFonts w:ascii="Verdana" w:hAnsi="Verdana"/>
                <w:sz w:val="20"/>
                <w:szCs w:val="20"/>
              </w:rPr>
            </w:pPr>
            <w:r w:rsidRPr="002E585A">
              <w:rPr>
                <w:rFonts w:ascii="Verdana" w:hAnsi="Verdana"/>
                <w:sz w:val="20"/>
                <w:szCs w:val="20"/>
              </w:rPr>
              <w:t>26</w:t>
            </w:r>
            <w:r w:rsidR="009A7668">
              <w:rPr>
                <w:rFonts w:ascii="Verdana" w:hAnsi="Verdana"/>
                <w:sz w:val="20"/>
                <w:szCs w:val="20"/>
              </w:rPr>
              <w:t xml:space="preserve"> </w:t>
            </w:r>
            <w:r w:rsidRPr="002E585A">
              <w:rPr>
                <w:rFonts w:ascii="Verdana" w:hAnsi="Verdana"/>
                <w:sz w:val="20"/>
                <w:szCs w:val="20"/>
              </w:rPr>
              <w:t>546</w:t>
            </w:r>
            <w:r w:rsidR="00FA5A7F">
              <w:rPr>
                <w:rFonts w:ascii="Verdana" w:hAnsi="Verdana"/>
                <w:sz w:val="20"/>
                <w:szCs w:val="20"/>
              </w:rPr>
              <w:t>.</w:t>
            </w:r>
            <w:r w:rsidRPr="002E585A">
              <w:rPr>
                <w:rFonts w:ascii="Verdana" w:hAnsi="Verdana"/>
                <w:sz w:val="20"/>
                <w:szCs w:val="20"/>
              </w:rPr>
              <w:t>8</w:t>
            </w:r>
            <w:r w:rsidR="009A40F3" w:rsidRPr="002E585A">
              <w:rPr>
                <w:rFonts w:ascii="Verdana" w:hAnsi="Verdana"/>
                <w:sz w:val="20"/>
                <w:szCs w:val="20"/>
              </w:rPr>
              <w:t xml:space="preserve"> €</w:t>
            </w:r>
          </w:p>
        </w:tc>
      </w:tr>
    </w:tbl>
    <w:p w14:paraId="6667A25B" w14:textId="77777777" w:rsidR="00870F95" w:rsidRDefault="00870F95" w:rsidP="00F229D6"/>
    <w:p w14:paraId="2368E596" w14:textId="77777777" w:rsidR="00566CAE" w:rsidRDefault="00566CAE" w:rsidP="00F229D6"/>
    <w:p w14:paraId="1DBC2A9B" w14:textId="77777777" w:rsidR="005E7CD6" w:rsidRDefault="005E7CD6">
      <w:pPr>
        <w:rPr>
          <w:rFonts w:ascii="Verdana" w:eastAsia="Yu Gothic Light" w:hAnsi="Verdana" w:cs="Times New Roman"/>
          <w:b/>
          <w:i/>
          <w:sz w:val="24"/>
          <w:szCs w:val="24"/>
          <w:lang w:val="en"/>
        </w:rPr>
      </w:pPr>
      <w:r>
        <w:rPr>
          <w:rFonts w:ascii="Verdana" w:eastAsia="Yu Gothic Light" w:hAnsi="Verdana" w:cs="Times New Roman"/>
          <w:b/>
          <w:i/>
          <w:sz w:val="24"/>
          <w:szCs w:val="24"/>
          <w:lang w:val="en"/>
        </w:rPr>
        <w:br w:type="page"/>
      </w:r>
    </w:p>
    <w:p w14:paraId="7E7714A5" w14:textId="057CBF1B" w:rsidR="006D612C" w:rsidRPr="006D612C" w:rsidRDefault="006D612C" w:rsidP="006D612C">
      <w:pPr>
        <w:rPr>
          <w:rFonts w:ascii="Verdana" w:eastAsia="Yu Gothic Light" w:hAnsi="Verdana" w:cs="Times New Roman"/>
          <w:b/>
          <w:i/>
          <w:sz w:val="24"/>
          <w:szCs w:val="24"/>
          <w:lang w:val="it-IT"/>
        </w:rPr>
      </w:pPr>
      <w:r w:rsidRPr="006D612C">
        <w:rPr>
          <w:rFonts w:ascii="Verdana" w:eastAsia="Yu Gothic Light" w:hAnsi="Verdana" w:cs="Times New Roman"/>
          <w:b/>
          <w:i/>
          <w:sz w:val="24"/>
          <w:szCs w:val="24"/>
          <w:lang w:val="en"/>
        </w:rPr>
        <w:lastRenderedPageBreak/>
        <w:t>Organizational Chart</w:t>
      </w:r>
    </w:p>
    <w:p w14:paraId="2914233E" w14:textId="77777777" w:rsidR="001B47E1" w:rsidRDefault="001B47E1" w:rsidP="00B2103D"/>
    <w:p w14:paraId="1E22142B" w14:textId="45A9F67B" w:rsidR="001B47E1" w:rsidRPr="006D612C" w:rsidRDefault="006D612C" w:rsidP="001B47E1">
      <w:pPr>
        <w:pStyle w:val="Normaleevidenziato"/>
        <w:rPr>
          <w:rFonts w:ascii="Verdana" w:eastAsia="Calibri" w:hAnsi="Verdana" w:cs="Arial"/>
          <w:b w:val="0"/>
          <w:sz w:val="20"/>
          <w:szCs w:val="20"/>
          <w:lang w:val="en-GB"/>
        </w:rPr>
      </w:pPr>
      <w:r w:rsidRPr="006D612C">
        <w:rPr>
          <w:rFonts w:ascii="Verdana" w:eastAsia="Calibri" w:hAnsi="Verdana" w:cs="Arial"/>
          <w:b w:val="0"/>
          <w:sz w:val="20"/>
          <w:szCs w:val="20"/>
          <w:lang w:val="en-GB"/>
        </w:rPr>
        <w:t>The organizational chart for Thermocast for the year 2025 is presented below</w:t>
      </w:r>
      <w:r w:rsidR="001B47E1" w:rsidRPr="006D612C">
        <w:rPr>
          <w:rFonts w:ascii="Verdana" w:eastAsia="Calibri" w:hAnsi="Verdana" w:cs="Arial"/>
          <w:b w:val="0"/>
          <w:sz w:val="20"/>
          <w:szCs w:val="20"/>
          <w:lang w:val="en-GB"/>
        </w:rPr>
        <w:t>.</w:t>
      </w:r>
      <w:r w:rsidR="00D054DE" w:rsidRPr="006D612C">
        <w:rPr>
          <w:rFonts w:ascii="Verdana" w:eastAsia="Calibri" w:hAnsi="Verdana" w:cs="Arial"/>
          <w:b w:val="0"/>
          <w:sz w:val="20"/>
          <w:szCs w:val="20"/>
          <w:lang w:val="en-GB"/>
        </w:rPr>
        <w:t xml:space="preserve"> </w:t>
      </w:r>
    </w:p>
    <w:p w14:paraId="557E56EE" w14:textId="77777777" w:rsidR="00BA1A70" w:rsidRPr="006D612C" w:rsidRDefault="00BA1A70" w:rsidP="001B47E1">
      <w:pPr>
        <w:pStyle w:val="Normaleevidenziato"/>
        <w:rPr>
          <w:rFonts w:ascii="Verdana" w:eastAsia="Calibri" w:hAnsi="Verdana" w:cs="Arial"/>
          <w:b w:val="0"/>
          <w:sz w:val="20"/>
          <w:szCs w:val="20"/>
          <w:lang w:val="en-GB"/>
        </w:rPr>
      </w:pPr>
    </w:p>
    <w:p w14:paraId="2A0B7367" w14:textId="2965E902" w:rsidR="00155EBA" w:rsidRPr="006D612C" w:rsidRDefault="006A5BBD" w:rsidP="00675BB9">
      <w:pPr>
        <w:pBdr>
          <w:top w:val="nil"/>
          <w:left w:val="nil"/>
          <w:bottom w:val="nil"/>
          <w:right w:val="nil"/>
          <w:between w:val="nil"/>
        </w:pBdr>
        <w:spacing w:after="140"/>
        <w:rPr>
          <w:lang w:val="en-GB"/>
        </w:rPr>
      </w:pPr>
      <w:r>
        <w:rPr>
          <w:noProof/>
        </w:rPr>
        <mc:AlternateContent>
          <mc:Choice Requires="wps">
            <w:drawing>
              <wp:anchor distT="45720" distB="45720" distL="114300" distR="114300" simplePos="0" relativeHeight="251670579" behindDoc="0" locked="0" layoutInCell="1" allowOverlap="1" wp14:anchorId="38A9DAB2" wp14:editId="30C3CC10">
                <wp:simplePos x="0" y="0"/>
                <wp:positionH relativeFrom="column">
                  <wp:posOffset>5653151</wp:posOffset>
                </wp:positionH>
                <wp:positionV relativeFrom="paragraph">
                  <wp:posOffset>3565017</wp:posOffset>
                </wp:positionV>
                <wp:extent cx="328930" cy="274320"/>
                <wp:effectExtent l="0" t="0" r="13970" b="11430"/>
                <wp:wrapSquare wrapText="bothSides"/>
                <wp:docPr id="51618586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8930" cy="274320"/>
                        </a:xfrm>
                        <a:prstGeom prst="rect">
                          <a:avLst/>
                        </a:prstGeom>
                        <a:solidFill>
                          <a:srgbClr val="FFFFFF"/>
                        </a:solidFill>
                        <a:ln w="9525">
                          <a:solidFill>
                            <a:schemeClr val="bg1"/>
                          </a:solidFill>
                          <a:miter lim="800000"/>
                          <a:headEnd/>
                          <a:tailEnd/>
                        </a:ln>
                      </wps:spPr>
                      <wps:txbx>
                        <w:txbxContent>
                          <w:p w14:paraId="3838282A" w14:textId="03D80F9C" w:rsidR="006A5BBD" w:rsidRDefault="006A5BBD"/>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8A9DAB2" id="_x0000_s1038" type="#_x0000_t202" style="position:absolute;margin-left:445.15pt;margin-top:280.7pt;width:25.9pt;height:21.6pt;z-index:251670579;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xlzoGgIAACUEAAAOAAAAZHJzL2Uyb0RvYy54bWysk92O2yAQhe8r9R0Q940TJ+kmVpzVNttU&#10;lbY/0rYPgAHbqJihQGJvn74DzmbT9K6qLxB44DDzzWFzO3SaHKXzCkxJZ5MpJdJwEMo0Jf3+bf9m&#10;RYkPzAimwciSPklPb7evX216W8gcWtBCOoIixhe9LWkbgi2yzPNWdsxPwEqDwRpcxwIuXZMJx3pU&#10;73SWT6dvsx6csA649B7/3o9Buk36dS15+FLXXgaiS4q5hTS6NFZxzLYbVjSO2VbxUxrsH7LomDJ4&#10;6VnqngVGDk79JdUp7sBDHSYcugzqWnGZasBqZtOrah5bZmWqBeF4e8bk/58s/3x8tF8dCcM7GLCB&#10;qQhvH4D/8MTArmWmkXfOQd9KJvDiWUSW9dYXp6MRtS98FKn6TyCwyewQIAkNtesiFayToDo24OkM&#10;XQ6BcPw5z1frOUY4hvKbxTxPTclY8XzYOh8+SOhInJTUYU+TODs++BCTYcXzlniXB63EXmmdFq6p&#10;dtqRI8P+79OX8r/apg3pS7pe5sux/j8kohXlWaRqRgJXCp0K6GOtupKupvEbnRWhvTciuSwwpcc5&#10;ZqzNiWIENyIMQzUQJRBxHg9HqhWIJ+TqYPQtvjOctOB+UdKjZ0vqfx6Yk5TojwZ7s54tFtHkabFY&#10;3iBK4i4j1WWEGY5SJQ2UjNNdSA8jcjNwhz2sVeL7kskpZ/Riwn56N9Hsl+u06+V1b38DAAD//wMA&#10;UEsDBBQABgAIAAAAIQAebLJ44QAAAAsBAAAPAAAAZHJzL2Rvd25yZXYueG1sTI/BTsMwEETvSPyD&#10;tUjcqJ0SrCZkUyEQvSHUgNoenXhJImI7it028PWYExxX8zTztljPZmAnmnzvLEKyEMDINk73tkV4&#10;f3u+WQHzQVmtBmcJ4Ys8rMvLi0Ll2p3tlk5VaFkssT5XCF0IY865bzoyyi/cSDZmH24yKsRzarme&#10;1DmWm4EvhZDcqN7GhU6N9NhR81kdDYJvhNy9ptVuX/MNfWdaPx02L4jXV/PDPbBAc/iD4Vc/qkMZ&#10;nWp3tNqzAWGViduIItzJJAUWiSxdJsBqBClSCbws+P8fyh8AAAD//wMAUEsBAi0AFAAGAAgAAAAh&#10;ALaDOJL+AAAA4QEAABMAAAAAAAAAAAAAAAAAAAAAAFtDb250ZW50X1R5cGVzXS54bWxQSwECLQAU&#10;AAYACAAAACEAOP0h/9YAAACUAQAACwAAAAAAAAAAAAAAAAAvAQAAX3JlbHMvLnJlbHNQSwECLQAU&#10;AAYACAAAACEAp8Zc6BoCAAAlBAAADgAAAAAAAAAAAAAAAAAuAgAAZHJzL2Uyb0RvYy54bWxQSwEC&#10;LQAUAAYACAAAACEAHmyyeOEAAAALAQAADwAAAAAAAAAAAAAAAAB0BAAAZHJzL2Rvd25yZXYueG1s&#10;UEsFBgAAAAAEAAQA8wAAAIIFAAAAAA==&#10;" strokecolor="white [3212]">
                <v:textbox>
                  <w:txbxContent>
                    <w:p w14:paraId="3838282A" w14:textId="03D80F9C" w:rsidR="006A5BBD" w:rsidRDefault="006A5BBD"/>
                  </w:txbxContent>
                </v:textbox>
                <w10:wrap type="square"/>
              </v:shape>
            </w:pict>
          </mc:Fallback>
        </mc:AlternateContent>
      </w:r>
    </w:p>
    <w:p w14:paraId="77B79CFB" w14:textId="45A8BAC8" w:rsidR="00F229D6" w:rsidRPr="006D612C" w:rsidRDefault="00EC1E2B" w:rsidP="00675BB9">
      <w:pPr>
        <w:pBdr>
          <w:top w:val="nil"/>
          <w:left w:val="nil"/>
          <w:bottom w:val="nil"/>
          <w:right w:val="nil"/>
          <w:between w:val="nil"/>
        </w:pBdr>
        <w:spacing w:after="140"/>
        <w:rPr>
          <w:lang w:val="en-GB"/>
        </w:rPr>
      </w:pPr>
      <w:r>
        <w:rPr>
          <w:noProof/>
        </w:rPr>
        <w:drawing>
          <wp:anchor distT="0" distB="0" distL="114300" distR="114300" simplePos="0" relativeHeight="251671603" behindDoc="0" locked="0" layoutInCell="1" allowOverlap="1" wp14:anchorId="2B1A9587" wp14:editId="39D17939">
            <wp:simplePos x="0" y="0"/>
            <wp:positionH relativeFrom="column">
              <wp:posOffset>-2540</wp:posOffset>
            </wp:positionH>
            <wp:positionV relativeFrom="paragraph">
              <wp:posOffset>236855</wp:posOffset>
            </wp:positionV>
            <wp:extent cx="6483350" cy="1606550"/>
            <wp:effectExtent l="0" t="0" r="0" b="0"/>
            <wp:wrapThrough wrapText="bothSides">
              <wp:wrapPolygon edited="0">
                <wp:start x="15740" y="0"/>
                <wp:lineTo x="6664" y="256"/>
                <wp:lineTo x="6664" y="6659"/>
                <wp:lineTo x="7997" y="8196"/>
                <wp:lineTo x="9964" y="8196"/>
                <wp:lineTo x="3364" y="10757"/>
                <wp:lineTo x="2221" y="11526"/>
                <wp:lineTo x="127" y="13319"/>
                <wp:lineTo x="0" y="13575"/>
                <wp:lineTo x="0" y="21002"/>
                <wp:lineTo x="9774" y="21258"/>
                <wp:lineTo x="20310" y="21258"/>
                <wp:lineTo x="20436" y="14087"/>
                <wp:lineTo x="20056" y="13319"/>
                <wp:lineTo x="18152" y="11526"/>
                <wp:lineTo x="10282" y="8196"/>
                <wp:lineTo x="21515" y="7172"/>
                <wp:lineTo x="21515" y="0"/>
                <wp:lineTo x="15740" y="0"/>
              </wp:wrapPolygon>
            </wp:wrapThrough>
            <wp:docPr id="144095220" name="Immagin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6483350" cy="1606550"/>
                    </a:xfrm>
                    <a:prstGeom prst="rect">
                      <a:avLst/>
                    </a:prstGeom>
                    <a:noFill/>
                  </pic:spPr>
                </pic:pic>
              </a:graphicData>
            </a:graphic>
            <wp14:sizeRelH relativeFrom="page">
              <wp14:pctWidth>0</wp14:pctWidth>
            </wp14:sizeRelH>
            <wp14:sizeRelV relativeFrom="page">
              <wp14:pctHeight>0</wp14:pctHeight>
            </wp14:sizeRelV>
          </wp:anchor>
        </w:drawing>
      </w:r>
    </w:p>
    <w:p w14:paraId="61ADF786" w14:textId="77777777" w:rsidR="004B31FD" w:rsidRPr="006D612C" w:rsidRDefault="004B31FD" w:rsidP="00675BB9">
      <w:pPr>
        <w:pBdr>
          <w:top w:val="nil"/>
          <w:left w:val="nil"/>
          <w:bottom w:val="nil"/>
          <w:right w:val="nil"/>
          <w:between w:val="nil"/>
        </w:pBdr>
        <w:spacing w:after="140"/>
        <w:rPr>
          <w:lang w:val="en-GB"/>
        </w:rPr>
      </w:pPr>
    </w:p>
    <w:p w14:paraId="43CA6013" w14:textId="77777777" w:rsidR="004B31FD" w:rsidRPr="006D612C" w:rsidRDefault="004B31FD" w:rsidP="00675BB9">
      <w:pPr>
        <w:pBdr>
          <w:top w:val="nil"/>
          <w:left w:val="nil"/>
          <w:bottom w:val="nil"/>
          <w:right w:val="nil"/>
          <w:between w:val="nil"/>
        </w:pBdr>
        <w:spacing w:after="140"/>
        <w:rPr>
          <w:lang w:val="en-GB"/>
        </w:rPr>
      </w:pPr>
    </w:p>
    <w:p w14:paraId="5AD321FE" w14:textId="77777777" w:rsidR="004B31FD" w:rsidRPr="006D612C" w:rsidRDefault="004B31FD" w:rsidP="00675BB9">
      <w:pPr>
        <w:pBdr>
          <w:top w:val="nil"/>
          <w:left w:val="nil"/>
          <w:bottom w:val="nil"/>
          <w:right w:val="nil"/>
          <w:between w:val="nil"/>
        </w:pBdr>
        <w:spacing w:after="140"/>
        <w:rPr>
          <w:lang w:val="en-GB"/>
        </w:rPr>
      </w:pPr>
    </w:p>
    <w:p w14:paraId="695216AC" w14:textId="77777777" w:rsidR="00EC1E2B" w:rsidRPr="006D612C" w:rsidRDefault="00EC1E2B" w:rsidP="00675BB9">
      <w:pPr>
        <w:pBdr>
          <w:top w:val="nil"/>
          <w:left w:val="nil"/>
          <w:bottom w:val="nil"/>
          <w:right w:val="nil"/>
          <w:between w:val="nil"/>
        </w:pBdr>
        <w:spacing w:after="140"/>
        <w:rPr>
          <w:lang w:val="en-GB"/>
        </w:rPr>
      </w:pPr>
    </w:p>
    <w:p w14:paraId="676EFECA" w14:textId="77777777" w:rsidR="00EC1E2B" w:rsidRPr="006D612C" w:rsidRDefault="00EC1E2B" w:rsidP="00675BB9">
      <w:pPr>
        <w:pBdr>
          <w:top w:val="nil"/>
          <w:left w:val="nil"/>
          <w:bottom w:val="nil"/>
          <w:right w:val="nil"/>
          <w:between w:val="nil"/>
        </w:pBdr>
        <w:spacing w:after="140"/>
        <w:rPr>
          <w:lang w:val="en-GB"/>
        </w:rPr>
      </w:pPr>
    </w:p>
    <w:p w14:paraId="1A25878F" w14:textId="77777777" w:rsidR="00EC1E2B" w:rsidRPr="006D612C" w:rsidRDefault="00EC1E2B" w:rsidP="00675BB9">
      <w:pPr>
        <w:pBdr>
          <w:top w:val="nil"/>
          <w:left w:val="nil"/>
          <w:bottom w:val="nil"/>
          <w:right w:val="nil"/>
          <w:between w:val="nil"/>
        </w:pBdr>
        <w:spacing w:after="140"/>
        <w:rPr>
          <w:lang w:val="en-GB"/>
        </w:rPr>
      </w:pPr>
    </w:p>
    <w:p w14:paraId="50304A2E" w14:textId="50544FC7" w:rsidR="00102EB1" w:rsidRPr="00F6304C" w:rsidRDefault="00F229D6" w:rsidP="00102EB1">
      <w:pPr>
        <w:keepNext/>
        <w:keepLines/>
        <w:spacing w:before="120" w:line="240" w:lineRule="auto"/>
        <w:contextualSpacing/>
        <w:outlineLvl w:val="1"/>
        <w:rPr>
          <w:rFonts w:ascii="Verdana" w:eastAsia="Yu Gothic Light" w:hAnsi="Verdana" w:cs="Times New Roman"/>
          <w:b/>
          <w:bCs/>
          <w:sz w:val="28"/>
          <w:szCs w:val="28"/>
          <w:lang w:val="en-GB"/>
        </w:rPr>
      </w:pPr>
      <w:bookmarkStart w:id="7" w:name="_Toc229467766"/>
      <w:bookmarkStart w:id="8" w:name="_Toc237963596"/>
      <w:r>
        <w:rPr>
          <w:noProof/>
        </w:rPr>
        <mc:AlternateContent>
          <mc:Choice Requires="wps">
            <w:drawing>
              <wp:anchor distT="0" distB="0" distL="114300" distR="114300" simplePos="0" relativeHeight="251658256" behindDoc="0" locked="0" layoutInCell="1" allowOverlap="1" wp14:anchorId="3C67251A" wp14:editId="5735822A">
                <wp:simplePos x="0" y="0"/>
                <wp:positionH relativeFrom="margin">
                  <wp:posOffset>4688840</wp:posOffset>
                </wp:positionH>
                <wp:positionV relativeFrom="paragraph">
                  <wp:posOffset>483</wp:posOffset>
                </wp:positionV>
                <wp:extent cx="1428115" cy="252000"/>
                <wp:effectExtent l="0" t="0" r="19685" b="15240"/>
                <wp:wrapSquare wrapText="bothSides"/>
                <wp:docPr id="1309321770"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8115" cy="252000"/>
                        </a:xfrm>
                        <a:prstGeom prst="rect">
                          <a:avLst/>
                        </a:prstGeom>
                        <a:solidFill>
                          <a:srgbClr val="FFFFFF"/>
                        </a:solidFill>
                        <a:ln w="9525">
                          <a:solidFill>
                            <a:srgbClr val="000000"/>
                          </a:solidFill>
                          <a:miter lim="800000"/>
                          <a:headEnd/>
                          <a:tailEnd/>
                        </a:ln>
                      </wps:spPr>
                      <wps:txbx>
                        <w:txbxContent>
                          <w:p w14:paraId="5A3D1BA0" w14:textId="4236537E" w:rsidR="00421287" w:rsidRPr="00786407" w:rsidRDefault="00421287" w:rsidP="00745C0F">
                            <w:pPr>
                              <w:jc w:val="center"/>
                              <w:rPr>
                                <w:rFonts w:ascii="Verdana" w:hAnsi="Verdana"/>
                                <w:b/>
                                <w:bCs/>
                                <w:sz w:val="20"/>
                                <w:szCs w:val="20"/>
                              </w:rPr>
                            </w:pPr>
                            <w:r w:rsidRPr="00786407">
                              <w:rPr>
                                <w:rFonts w:ascii="Verdana" w:hAnsi="Verdana"/>
                                <w:b/>
                                <w:bCs/>
                                <w:sz w:val="20"/>
                                <w:szCs w:val="20"/>
                              </w:rPr>
                              <w:t>VSME B</w:t>
                            </w:r>
                            <w:r w:rsidR="00EA649B">
                              <w:rPr>
                                <w:rFonts w:ascii="Verdana" w:hAnsi="Verdana"/>
                                <w:b/>
                                <w:bCs/>
                                <w:sz w:val="20"/>
                                <w:szCs w:val="20"/>
                              </w:rPr>
                              <w:t>2</w:t>
                            </w:r>
                            <w:r w:rsidRPr="00786407">
                              <w:rPr>
                                <w:rFonts w:ascii="Verdana" w:hAnsi="Verdana"/>
                                <w:b/>
                                <w:bCs/>
                                <w:sz w:val="20"/>
                                <w:szCs w:val="20"/>
                              </w:rPr>
                              <w:t>–C</w:t>
                            </w:r>
                            <w:r w:rsidR="00EA649B">
                              <w:rPr>
                                <w:rFonts w:ascii="Verdana" w:hAnsi="Verdana"/>
                                <w:b/>
                                <w:bCs/>
                                <w:sz w:val="20"/>
                                <w:szCs w:val="20"/>
                              </w:rPr>
                              <w:t>2</w:t>
                            </w:r>
                            <w:r w:rsidRPr="00786407">
                              <w:rPr>
                                <w:rFonts w:ascii="Verdana" w:hAnsi="Verdana"/>
                                <w:b/>
                                <w:bCs/>
                                <w:sz w:val="20"/>
                                <w:szCs w:val="20"/>
                              </w:rPr>
                              <w:t>–</w:t>
                            </w:r>
                            <w:r>
                              <w:rPr>
                                <w:rFonts w:ascii="Verdana" w:hAnsi="Verdana"/>
                                <w:b/>
                                <w:bCs/>
                                <w:sz w:val="20"/>
                                <w:szCs w:val="20"/>
                              </w:rPr>
                              <w:t>C</w:t>
                            </w:r>
                            <w:r w:rsidR="00EA649B">
                              <w:rPr>
                                <w:rFonts w:ascii="Verdana" w:hAnsi="Verdana"/>
                                <w:b/>
                                <w:bCs/>
                                <w:sz w:val="20"/>
                                <w:szCs w:val="20"/>
                              </w:rPr>
                              <w:t>9</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3C67251A" id="_x0000_s1039" type="#_x0000_t202" style="position:absolute;margin-left:369.2pt;margin-top:.05pt;width:112.45pt;height:19.8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RTQRFwIAACkEAAAOAAAAZHJzL2Uyb0RvYy54bWysU9tu2zAMfR+wfxD0vjjOki014hRdugwD&#10;ugvQ7QNkWY6FyaJGKbG7ry8lp0nWYS/D/CCIJnV4eEiurofOsINCr8GWPJ9MOVNWQq3truTfv21f&#10;LTnzQdhaGLCq5A/K8+v1yxer3hVqBi2YWiEjEOuL3pW8DcEVWeZlqzrhJ+CUJWcD2IlAJu6yGkVP&#10;6J3JZtPpm6wHrB2CVN7T39vRydcJv2mUDF+axqvATMmJW0gnprOKZ7ZeiWKHwrVaHmmIf2DRCW0p&#10;6QnqVgTB9qj/gOq0RPDQhImELoOm0VKlGqiafPqsmvtWOJVqIXG8O8nk/x+s/Hy4d1+RheEdDNTA&#10;VIR3dyB/eGZh0wq7UzeI0LdK1JQ4j5JlvfPF8WmU2hc+glT9J6ipyWIfIAENDXZRFaqTETo14OEk&#10;uhoCkzHlfLbM8wVnknyzBTU1dSUTxdNrhz58UNCxeCk5UlMTujjc+RDZiOIpJCbzYHS91cYkA3fV&#10;xiA7CBqAbfpSAc/CjGV9ya8Ws8UowF8hiN2Z4G+ZOh1oko3uSr48BYkiyvbe1mnOgtBmvBNlY486&#10;RulGEcNQDUzXpMnrSDLqWkH9QMoijJNLm0aXFvAXZz1Nbcn9z71AxZn5aKk7V/l8Hsc8GfPF2xkZ&#10;eOmpLj3CSoIquQzI2WhsQlqOKJ2FG+pjo5PEZy5H1jSPSfnj7sSBv7RT1HnD148AAAD//wMAUEsD&#10;BBQABgAIAAAAIQDRqj/52gAAAAcBAAAPAAAAZHJzL2Rvd25yZXYueG1sTI7BTsMwEETvSPyDtUjc&#10;qANBJQ1xqqiIY5EoiPPWdpOAvbZsNw1/j3uix9EbzbxmPVvDJh3i6EjA/aIApkk6NVIv4PPj9a4C&#10;FhOSQuNIC/jVEdbt9VWDtXInetfTLvUsj1CsUcCQkq85j3LQFuPCeU2ZHVywmHIMPVcBT3ncGv5Q&#10;FEtucaT8MKDXm0HLn93RCth2203xFibb+a/Dt0Ev5YuPQtzezN0zsKTn9F+Gs35WhzY77d2RVGRG&#10;wFNZPebqGbCMV8uyBLYXUK4q4G3DL/3bPwAAAP//AwBQSwECLQAUAAYACAAAACEAtoM4kv4AAADh&#10;AQAAEwAAAAAAAAAAAAAAAAAAAAAAW0NvbnRlbnRfVHlwZXNdLnhtbFBLAQItABQABgAIAAAAIQA4&#10;/SH/1gAAAJQBAAALAAAAAAAAAAAAAAAAAC8BAABfcmVscy8ucmVsc1BLAQItABQABgAIAAAAIQBv&#10;RTQRFwIAACkEAAAOAAAAAAAAAAAAAAAAAC4CAABkcnMvZTJvRG9jLnhtbFBLAQItABQABgAIAAAA&#10;IQDRqj/52gAAAAcBAAAPAAAAAAAAAAAAAAAAAHEEAABkcnMvZG93bnJldi54bWxQSwUGAAAAAAQA&#10;BADzAAAAeAUAAAAA&#10;">
                <v:textbox>
                  <w:txbxContent>
                    <w:p w14:paraId="5A3D1BA0" w14:textId="4236537E" w:rsidR="00421287" w:rsidRPr="00786407" w:rsidRDefault="00421287" w:rsidP="00745C0F">
                      <w:pPr>
                        <w:jc w:val="center"/>
                        <w:rPr>
                          <w:rFonts w:ascii="Verdana" w:hAnsi="Verdana"/>
                          <w:b/>
                          <w:bCs/>
                          <w:sz w:val="20"/>
                          <w:szCs w:val="20"/>
                        </w:rPr>
                      </w:pPr>
                      <w:r w:rsidRPr="00786407">
                        <w:rPr>
                          <w:rFonts w:ascii="Verdana" w:hAnsi="Verdana"/>
                          <w:b/>
                          <w:bCs/>
                          <w:sz w:val="20"/>
                          <w:szCs w:val="20"/>
                        </w:rPr>
                        <w:t>VSME B</w:t>
                      </w:r>
                      <w:r w:rsidR="00EA649B">
                        <w:rPr>
                          <w:rFonts w:ascii="Verdana" w:hAnsi="Verdana"/>
                          <w:b/>
                          <w:bCs/>
                          <w:sz w:val="20"/>
                          <w:szCs w:val="20"/>
                        </w:rPr>
                        <w:t>2</w:t>
                      </w:r>
                      <w:r w:rsidRPr="00786407">
                        <w:rPr>
                          <w:rFonts w:ascii="Verdana" w:hAnsi="Verdana"/>
                          <w:b/>
                          <w:bCs/>
                          <w:sz w:val="20"/>
                          <w:szCs w:val="20"/>
                        </w:rPr>
                        <w:t>–C</w:t>
                      </w:r>
                      <w:r w:rsidR="00EA649B">
                        <w:rPr>
                          <w:rFonts w:ascii="Verdana" w:hAnsi="Verdana"/>
                          <w:b/>
                          <w:bCs/>
                          <w:sz w:val="20"/>
                          <w:szCs w:val="20"/>
                        </w:rPr>
                        <w:t>2</w:t>
                      </w:r>
                      <w:r w:rsidRPr="00786407">
                        <w:rPr>
                          <w:rFonts w:ascii="Verdana" w:hAnsi="Verdana"/>
                          <w:b/>
                          <w:bCs/>
                          <w:sz w:val="20"/>
                          <w:szCs w:val="20"/>
                        </w:rPr>
                        <w:t>–</w:t>
                      </w:r>
                      <w:r>
                        <w:rPr>
                          <w:rFonts w:ascii="Verdana" w:hAnsi="Verdana"/>
                          <w:b/>
                          <w:bCs/>
                          <w:sz w:val="20"/>
                          <w:szCs w:val="20"/>
                        </w:rPr>
                        <w:t>C</w:t>
                      </w:r>
                      <w:r w:rsidR="00EA649B">
                        <w:rPr>
                          <w:rFonts w:ascii="Verdana" w:hAnsi="Verdana"/>
                          <w:b/>
                          <w:bCs/>
                          <w:sz w:val="20"/>
                          <w:szCs w:val="20"/>
                        </w:rPr>
                        <w:t>9</w:t>
                      </w:r>
                    </w:p>
                  </w:txbxContent>
                </v:textbox>
                <w10:wrap type="square" anchorx="margin"/>
              </v:shape>
            </w:pict>
          </mc:Fallback>
        </mc:AlternateContent>
      </w:r>
      <w:r w:rsidR="0054747F" w:rsidRPr="00F6304C">
        <w:rPr>
          <w:rFonts w:ascii="Verdana" w:eastAsia="Yu Gothic Light" w:hAnsi="Verdana" w:cs="Times New Roman"/>
          <w:b/>
          <w:bCs/>
          <w:caps/>
          <w:sz w:val="28"/>
          <w:szCs w:val="28"/>
          <w:lang w:val="en-GB"/>
        </w:rPr>
        <w:t>1.2 G</w:t>
      </w:r>
      <w:r w:rsidR="004337F5" w:rsidRPr="00F6304C">
        <w:rPr>
          <w:rFonts w:ascii="Verdana" w:eastAsia="Yu Gothic Light" w:hAnsi="Verdana" w:cs="Times New Roman"/>
          <w:b/>
          <w:bCs/>
          <w:sz w:val="28"/>
          <w:szCs w:val="28"/>
          <w:lang w:val="en-GB"/>
        </w:rPr>
        <w:t>overn</w:t>
      </w:r>
      <w:r w:rsidR="006D612C" w:rsidRPr="00F6304C">
        <w:rPr>
          <w:rFonts w:ascii="Verdana" w:eastAsia="Yu Gothic Light" w:hAnsi="Verdana" w:cs="Times New Roman"/>
          <w:b/>
          <w:bCs/>
          <w:sz w:val="28"/>
          <w:szCs w:val="28"/>
          <w:lang w:val="en-GB"/>
        </w:rPr>
        <w:t>ance</w:t>
      </w:r>
      <w:bookmarkEnd w:id="7"/>
      <w:bookmarkEnd w:id="8"/>
    </w:p>
    <w:p w14:paraId="7C36479A" w14:textId="54090D85" w:rsidR="00102EB1" w:rsidRPr="00F6304C" w:rsidRDefault="00F6304C" w:rsidP="00102EB1">
      <w:pPr>
        <w:keepNext/>
        <w:keepLines/>
        <w:spacing w:before="120" w:after="120" w:line="240" w:lineRule="auto"/>
        <w:outlineLvl w:val="2"/>
        <w:rPr>
          <w:rFonts w:ascii="Verdana" w:eastAsia="Yu Gothic Light" w:hAnsi="Verdana" w:cs="Times New Roman"/>
          <w:b/>
          <w:i/>
          <w:sz w:val="24"/>
          <w:szCs w:val="24"/>
          <w:lang w:val="en-GB"/>
        </w:rPr>
      </w:pPr>
      <w:r w:rsidRPr="00F6304C">
        <w:rPr>
          <w:rFonts w:ascii="Verdana" w:eastAsia="Yu Gothic Light" w:hAnsi="Verdana" w:cs="Times New Roman"/>
          <w:b/>
          <w:i/>
          <w:sz w:val="24"/>
          <w:szCs w:val="24"/>
          <w:lang w:val="en-GB"/>
        </w:rPr>
        <w:t>Bodies and their composition</w:t>
      </w:r>
    </w:p>
    <w:p w14:paraId="3C664279" w14:textId="5FBF6FA3" w:rsidR="00691E5D" w:rsidRPr="00F6304C" w:rsidRDefault="00F6304C" w:rsidP="0056047E">
      <w:pPr>
        <w:spacing w:after="120" w:line="240" w:lineRule="auto"/>
        <w:jc w:val="both"/>
        <w:rPr>
          <w:rFonts w:ascii="Verdana" w:eastAsia="Times New Roman" w:hAnsi="Verdana" w:cs="Times New Roman"/>
          <w:sz w:val="20"/>
          <w:szCs w:val="20"/>
          <w:lang w:val="en-GB" w:eastAsia="en-US"/>
        </w:rPr>
      </w:pPr>
      <w:r w:rsidRPr="00F6304C">
        <w:rPr>
          <w:rFonts w:ascii="Verdana" w:eastAsia="Times New Roman" w:hAnsi="Verdana" w:cs="Times New Roman"/>
          <w:sz w:val="20"/>
          <w:szCs w:val="20"/>
          <w:lang w:val="en-GB" w:eastAsia="en-US"/>
        </w:rPr>
        <w:t>Thermocast adopts a traditional corporate governance system.</w:t>
      </w:r>
      <w:r w:rsidR="0046351D" w:rsidRPr="00F6304C">
        <w:rPr>
          <w:rFonts w:ascii="Verdana" w:eastAsia="Times New Roman" w:hAnsi="Verdana" w:cs="Times New Roman"/>
          <w:sz w:val="20"/>
          <w:szCs w:val="20"/>
          <w:lang w:val="en-GB" w:eastAsia="en-US"/>
        </w:rPr>
        <w:t xml:space="preserve"> </w:t>
      </w:r>
    </w:p>
    <w:p w14:paraId="5CD58200" w14:textId="612AA9E0" w:rsidR="0067629C" w:rsidRPr="00F6304C" w:rsidRDefault="00E10C85" w:rsidP="0056047E">
      <w:pPr>
        <w:spacing w:after="120" w:line="240" w:lineRule="auto"/>
        <w:rPr>
          <w:rFonts w:ascii="Verdana" w:eastAsia="Times New Roman" w:hAnsi="Verdana" w:cs="Times New Roman"/>
          <w:sz w:val="20"/>
          <w:szCs w:val="20"/>
          <w:lang w:val="en-GB" w:eastAsia="en-US"/>
        </w:rPr>
      </w:pPr>
      <w:r>
        <w:rPr>
          <w:rFonts w:ascii="Verdana" w:eastAsia="Times New Roman" w:hAnsi="Verdana" w:cs="Times New Roman"/>
          <w:noProof/>
          <w:sz w:val="20"/>
          <w:szCs w:val="20"/>
          <w:lang w:val="it-IT" w:eastAsia="en-US"/>
        </w:rPr>
        <mc:AlternateContent>
          <mc:Choice Requires="wpg">
            <w:drawing>
              <wp:anchor distT="0" distB="0" distL="114300" distR="114300" simplePos="0" relativeHeight="251657215" behindDoc="1" locked="0" layoutInCell="1" allowOverlap="1" wp14:anchorId="20D470B9" wp14:editId="786BBBDC">
                <wp:simplePos x="0" y="0"/>
                <wp:positionH relativeFrom="column">
                  <wp:posOffset>3944754</wp:posOffset>
                </wp:positionH>
                <wp:positionV relativeFrom="paragraph">
                  <wp:posOffset>238235</wp:posOffset>
                </wp:positionV>
                <wp:extent cx="1804670" cy="724535"/>
                <wp:effectExtent l="57150" t="57150" r="119380" b="113665"/>
                <wp:wrapNone/>
                <wp:docPr id="2130847736" name="Gruppo 35"/>
                <wp:cNvGraphicFramePr/>
                <a:graphic xmlns:a="http://schemas.openxmlformats.org/drawingml/2006/main">
                  <a:graphicData uri="http://schemas.microsoft.com/office/word/2010/wordprocessingGroup">
                    <wpg:wgp>
                      <wpg:cNvGrpSpPr/>
                      <wpg:grpSpPr>
                        <a:xfrm>
                          <a:off x="0" y="0"/>
                          <a:ext cx="1804670" cy="724535"/>
                          <a:chOff x="0" y="0"/>
                          <a:chExt cx="1788175" cy="724535"/>
                        </a:xfrm>
                      </wpg:grpSpPr>
                      <wpg:grpSp>
                        <wpg:cNvPr id="1659723904" name="Gruppo 34"/>
                        <wpg:cNvGrpSpPr/>
                        <wpg:grpSpPr>
                          <a:xfrm>
                            <a:off x="0" y="0"/>
                            <a:ext cx="1788175" cy="724535"/>
                            <a:chOff x="0" y="0"/>
                            <a:chExt cx="1788175" cy="724535"/>
                          </a:xfrm>
                        </wpg:grpSpPr>
                        <wpg:grpSp>
                          <wpg:cNvPr id="690866897" name="Gruppo 33"/>
                          <wpg:cNvGrpSpPr/>
                          <wpg:grpSpPr>
                            <a:xfrm>
                              <a:off x="0" y="0"/>
                              <a:ext cx="1788175" cy="724535"/>
                              <a:chOff x="0" y="0"/>
                              <a:chExt cx="1788175" cy="724535"/>
                            </a:xfrm>
                          </wpg:grpSpPr>
                          <wpg:grpSp>
                            <wpg:cNvPr id="548675626" name="Gruppo 32"/>
                            <wpg:cNvGrpSpPr/>
                            <wpg:grpSpPr>
                              <a:xfrm>
                                <a:off x="0" y="0"/>
                                <a:ext cx="1788175" cy="724535"/>
                                <a:chOff x="0" y="0"/>
                                <a:chExt cx="1788175" cy="724535"/>
                              </a:xfrm>
                            </wpg:grpSpPr>
                            <wps:wsp>
                              <wps:cNvPr id="1931216204"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330151813"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2114799069" name="Text 22"/>
                              <wps:cNvSpPr/>
                              <wps:spPr>
                                <a:xfrm>
                                  <a:off x="592845" y="3442"/>
                                  <a:ext cx="1140246" cy="170762"/>
                                </a:xfrm>
                                <a:prstGeom prst="rect">
                                  <a:avLst/>
                                </a:prstGeom>
                                <a:noFill/>
                                <a:ln/>
                              </wps:spPr>
                              <wps:txbx>
                                <w:txbxContent>
                                  <w:p w14:paraId="3753BEFB" w14:textId="7928DC88" w:rsidR="00546B8A" w:rsidRPr="0027543A" w:rsidRDefault="00E64A00" w:rsidP="00546B8A">
                                    <w:pPr>
                                      <w:rPr>
                                        <w:rFonts w:ascii="Calibri" w:eastAsia="Calibri" w:hAnsi="Calibri" w:cs="Calibri"/>
                                        <w:b/>
                                        <w:bCs/>
                                        <w:color w:val="5F5E5A"/>
                                        <w:kern w:val="24"/>
                                        <w:sz w:val="24"/>
                                        <w:szCs w:val="24"/>
                                        <w:lang w:val="en-US"/>
                                      </w:rPr>
                                    </w:pPr>
                                    <w:r>
                                      <w:rPr>
                                        <w:rFonts w:ascii="Calibri" w:eastAsia="Calibri" w:hAnsi="Calibri" w:cs="Calibri"/>
                                        <w:b/>
                                        <w:bCs/>
                                        <w:color w:val="5F5E5A"/>
                                        <w:kern w:val="24"/>
                                        <w:sz w:val="24"/>
                                        <w:szCs w:val="24"/>
                                        <w:lang w:val="en-US"/>
                                      </w:rPr>
                                      <w:t>BOARD</w:t>
                                    </w:r>
                                  </w:p>
                                </w:txbxContent>
                              </wps:txbx>
                              <wps:bodyPr wrap="square" lIns="0" tIns="0" rIns="0" bIns="0" rtlCol="0" anchor="ctr">
                                <a:noAutofit/>
                              </wps:bodyPr>
                            </wps:wsp>
                          </wpg:grpSp>
                          <wps:wsp>
                            <wps:cNvPr id="197862750"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22399208" name="Text 21"/>
                          <wps:cNvSpPr/>
                          <wps:spPr>
                            <a:xfrm>
                              <a:off x="708522" y="174204"/>
                              <a:ext cx="992032" cy="261620"/>
                            </a:xfrm>
                            <a:prstGeom prst="rect">
                              <a:avLst/>
                            </a:prstGeom>
                            <a:noFill/>
                            <a:ln/>
                          </wps:spPr>
                          <wps:txbx>
                            <w:txbxContent>
                              <w:p w14:paraId="2D2A5E43" w14:textId="1C6CFC28" w:rsidR="00546B8A" w:rsidRDefault="00546B8A" w:rsidP="00546B8A">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w:t>
                                </w:r>
                                <w:r w:rsidR="00E64A00">
                                  <w:rPr>
                                    <w:rFonts w:ascii="Calibri" w:eastAsia="Calibri" w:hAnsi="Calibri" w:cs="Calibri"/>
                                    <w:b/>
                                    <w:bCs/>
                                    <w:color w:val="1E2233"/>
                                    <w:kern w:val="24"/>
                                    <w:sz w:val="32"/>
                                    <w:szCs w:val="32"/>
                                    <w:lang w:val="en-US"/>
                                  </w:rPr>
                                  <w:t>ex</w:t>
                                </w:r>
                                <w:r>
                                  <w:rPr>
                                    <w:rFonts w:ascii="Calibri" w:eastAsia="Calibri" w:hAnsi="Calibri" w:cs="Calibri"/>
                                    <w:b/>
                                    <w:bCs/>
                                    <w:color w:val="1E2233"/>
                                    <w:kern w:val="24"/>
                                    <w:sz w:val="32"/>
                                    <w:szCs w:val="32"/>
                                    <w:lang w:val="en-US"/>
                                  </w:rPr>
                                  <w:t xml:space="preserve"> = 0</w:t>
                                </w:r>
                              </w:p>
                            </w:txbxContent>
                          </wps:txbx>
                          <wps:bodyPr wrap="square" lIns="0" tIns="0" rIns="0" bIns="0" rtlCol="0" anchor="ctr">
                            <a:noAutofit/>
                          </wps:bodyPr>
                        </wps:wsp>
                        <wps:wsp>
                          <wps:cNvPr id="1486232281" name="Text 22"/>
                          <wps:cNvSpPr/>
                          <wps:spPr>
                            <a:xfrm>
                              <a:off x="620387" y="438609"/>
                              <a:ext cx="1140236" cy="170762"/>
                            </a:xfrm>
                            <a:prstGeom prst="rect">
                              <a:avLst/>
                            </a:prstGeom>
                            <a:noFill/>
                            <a:ln/>
                          </wps:spPr>
                          <wps:txbx>
                            <w:txbxContent>
                              <w:p w14:paraId="42E9EA73" w14:textId="0310910F" w:rsidR="00095EDA" w:rsidRPr="00095EDA" w:rsidRDefault="00732A25" w:rsidP="00095ED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wps:txbx>
                          <wps:bodyPr wrap="square" lIns="0" tIns="0" rIns="0" bIns="0" rtlCol="0" anchor="ctr">
                            <a:noAutofit/>
                          </wps:bodyPr>
                        </wps:wsp>
                      </wpg:grpSp>
                      <pic:pic xmlns:pic="http://schemas.openxmlformats.org/drawingml/2006/picture">
                        <pic:nvPicPr>
                          <pic:cNvPr id="1454328327"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anchor>
            </w:drawing>
          </mc:Choice>
          <mc:Fallback>
            <w:pict>
              <v:group w14:anchorId="20D470B9" id="Gruppo 35" o:spid="_x0000_s1040" style="position:absolute;margin-left:310.6pt;margin-top:18.75pt;width:142.1pt;height:57.05pt;z-index:-251659265;mso-width-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c1astKAUAACYUAAAOAAAAZHJzL2Uyb0RvYy54bWzcWFtP4zgUfl9p/0OU&#10;96GJnWtFGSEKCGm0i4ZZ7bObuE12EttruxT+/Z7jJC0tBTqMpquZogY7sU/O9ftOffrxoW28e65N&#10;LcXED08C3+OikGUtFhP/ry9XHzLfM5aJkjVS8In/yI3/8ez3305XasyJrGRTcu2BEGHGKzXxK2vV&#10;eDQyRcVbZk6k4gIezqVumYWpXoxKzVYgvW1GJAiS0UrqUmlZcGPg7rR76J85+fM5L+yf87nh1msm&#10;Puhm3VW76wyvo7NTNl5opqq66NVg79CiZbWAl65FTZll3lLXz0S1daGlkXN7Ush2JOfzuuDOBrAm&#10;DHasudZyqZwti/FqodZuAtfu+OndYos/7q+1ulO3GjyxUgvwhZuhLQ9z3eJ/0NJ7cC57XLuMP1iv&#10;gJthFkRJCp4t4FlKopjGnU+LChz/bFtRXQ4b0ywL03h342h47WhLmfWkUxK0vtVeXcL7kzhPCc2D&#10;yPcEayHDrvVSKenRCPXAfd9t4n5N2fhIJiZ5kCVJlqe7FtJfxcI4ypI0TkiyayH56SwEFDObQjXf&#10;V6h3FVPc1b/BLB5SPqchCROySXm3zguzzltu7bqizdhAcR9czvtzfV2VbKy0sddcth4OJj4glCg/&#10;A8w69GP3n4x1MFj21cjKf3xv3jYAqves8VKSuqwFgf1aGA0icaORTV1e1U3jJnoxu2i0Bzsn/pX7&#10;oImwZWtZI7zVxE9oHDgltp6ZpyKmdBpepPtEoApTZqruVU5Cv6wRqAl3VNIbJ5eW67uqXHmzZqk/&#10;M4ShIEwCQMGyRqeQOOomQDQkDfDje6xZAEPOGt/T0v5d28pFDQH1maluR3efNapinVYoaNC9s8q5&#10;Yq2Nmz1RFBB0CD6OZrJ8dCjv7kOWnp2quhjDt+cVGD1L17f5F3bZpeZ+L6Q9SEbL9Nel+gAUqJit&#10;Z3VT20dH5+ALVErc39YFZi1ONplPaRDGYRbSASduWrbgHkxLbgpwttLcdR+8PFFigc4aBHTiINfq&#10;4pMsvhpPyIuKiQU/NwqyFyLoXLu9fITTLV1mTa2G7MRxbzW8eoeQ9ziuI/upLJYtF7brXjRvwAFS&#10;mKpWBjJjzNsZh3zSN6VTCDLdam6LCnNkDmWBpdaXwPDAablRDHV+oeTDPCEUGjKgakKjFBgFREFy&#10;95RMgwjotGNkktEsclT+Su1vlX2n1aaWnVqdIm4IeiEfHwEgSRiCcXmQ5EOefEETSc8mB+JjnBP0&#10;ADqLRpHbu3EVvCEgEfAVtj1hGqSJW/BeX7GxkJhWLhyNQFduF699mD10/U7f1gz17K2gd5345t8l&#10;wyJsbgRwDja6w0APg9kw0La5kF07zERRSUjewmqHQkKeL62c1y7FNqDRq+MwY9OXHSmaYZ5mCUkB&#10;3HtK6dkux+RFHQEf3ma7kMZJH80wjZA7na+H1I/iBP66cNIsjt5Kfd5A8Rvk5p7IMGQHM9n55cXl&#10;XhrqmCxEznCiX6ayqxdlvE5lO3m1hxSOHmAC7XtOAsClroHvitXB38HhTYMshvrGYt0XXpRP4TFW&#10;K0mwd3JoP/zW2ARu6GpeRbZvqFaHoJtCOnq14qt/fEMK7TuhhGThdgi/DW8hKDSD3zgQoohmSeDq&#10;ewdx6f+BuMkANF2xHD2GTwsSyR2+P03HFkZxRKGXIOsfr79yy4YIA4ddFk4hlK6F7TjmR3VwQBPJ&#10;Do3RJE4TIErEuX7cEdNwlDO0Zwfh3N4OzmUjHEY5vusPzvC06+nc9Qub472z/wAAAP//AwBQSwME&#10;CgAAAAAAAAAhAOqIU97cEwAA3BMAABQAAABkcnMvbWVkaWEvaW1hZ2UxLnBuZ4lQTkcNChoKAAAA&#10;DUlIRFIAAAEAAAABAAgGAAAAXHKoZgAAAAlwSFlzAAALEwAACxMBAJqcGAAAE45JREFUeJztnQew&#10;VtURx/80QcGC2LANKmCwa3BQUWOBKEZGMPYSnyVqRFFjIWoUYy9gisGIqJEoCkbHxJpYsIAVNIpg&#10;R8WGiNhAQXh6MzvuGx+P74Pvffd+d/fc8//N7Iyj8h5n95y9p2wBCCGEEEIIIYQQQgghhBBCCCGE&#10;EEIIIYQQQgghhBBCCCGEEEIIiYmWAA4AcCOACQAmO5FnANwF4EQA7a2VREgR6QTgaQCJc5kBYCtr&#10;ZRFSJFoAeNLB4q5UZgJY01pphBSFXzpY1M2V4dZKI6QojHawoJsr062VRkhReMTBgm6uLLJWGiFF&#10;4Q4HC7oaIYRkQJ2DxUwHQIgRbQE872BBcwdAiBEbAfjIwaLmEYAQI7oD+NDBwq5UCCEROwFCSMRO&#10;gBASsRMghETsBAghETsBQkgObAzgUwcLng6AEKNIwe8cLHg6AEK4+MEjACERf/npAAiJfPGLEEIi&#10;Xfx0AIREvPjpAAiJePHTARAS8eKnAyAk4sVPB0BIxIufDoCQiBd/NA6gFYA1APQAsCOAPgD6Adhf&#10;pZ/+ux31/1lD/wypDcsD2ADATwD8FMAuAPZUW+yttthe/5uU2Wrn1BB1gS/+wjmAdXUxD9FGDU8A&#10;eA9AfRWKqdceao8DuEl/pkzSdawHGVCTzE0AHAHgIgBjADylLamqmaifAHgRwD0ArgBwuPa3W85o&#10;fHUFWPzBO4AtAZwC4J85p1t+AGAcgJMBbG6tBCesAOAXAC4E8CCAL3KyxULtfjtMf/+KOYy1riCL&#10;Pwmx9HJ/ANfrIkycyPsARun21eqLZIE0lzwGwN0AvnFgh4ZuN7LTOEOPGVlTV6DFn4TSdXU33YZ/&#10;7kBhy5LPtDf8Lvp3LxryhT1WO+GGsBAm6/Ft7QzGXhfImJsjbllNDfemAyVVK28AOFP7xoeOXMiN&#10;BPCVA71We1SQo+LuVTrmugIufhF3dANwDYCvHSgnK5GxjADQFWEhC2UggEkOdJilvAbgaABtIl/8&#10;Im7ool+Yam7sQxGZRLdrjTjvC7+/bp+TAssMvchtF+niFzFnLb3UW+RAGXluR0fqJZo39tbntiQi&#10;eRfAwSWOBt4X//cZ/AzTG/3fBXymzEK+1NtqDy8HG+gbexKxPAFg60AW/wS9l0nbi9CEnfQcZq1E&#10;LzINwA6GjvhcR8941lKvz5reF3+HRtWG0ziB3INFrslo61I0kQl3teooL7bTlwrrsVNQ1eJHBk4g&#10;NyQsdCqNvUyDvKZbu1qH6Z4d2b1LURd/GicgH+JcqCvYs16t5VsAv61RIJHkMox3MEYKMlv81ToB&#10;ycuoKe01KYfGrk4H4yowenO//C/THoVc/NU4gdtQQ9bnlj8T40/RLMes6K07DOtJTUHmi785TkCe&#10;ordAjdhUE2Ro5OwCViR3PiuOp22CmJvVLP7GTmB6mZ+7AMAhqBFSyGGOA+UVTaSxZK8M7cSjGQq7&#10;+BvoCOBifen5VlPmR+uFfE3oE3lgT61lHoC9MryfYSwGXMrEnOoaZMr+eq6wVl7RRXS8X0Y224b3&#10;ASjilz935MvPi6X8JskCrZGQBUMcTHoKwl38PbntN5nAX2UUMCTFT5/jIjR3QkFu+yW//WNOHrNJ&#10;84ne9qZFKiHPpx3Bxd8MpMTSO5w05l8OeerpnIETuIC2hIX9gtz2t9Yti/Xkp/ygg6ebUd1mabX6&#10;36ZOkeecCnLbDy3BzMXnSweXZmDXgQ7GEYtMDHXxS8UYpvP6TCeWpihpecjBWIouE0Lc9kNj0mc7&#10;UCCltA7maA5G2mYrnothhC4TQ/3yt9Za8NYKpCy7rJXYKg1jqWfUYp4F++WH1u8LcfHN0lZVUm1n&#10;kG6Te2tfuQ1VttLGoP30/7la/8wsB3//akQq3aYtzb6oRuW2XtI05z9oIc4+GkvSQ22xscY3SP3+&#10;AwD8XvsKTg68gMmEkBd/94Bqxi3Qmm6DAWyWsqhGC/0Zg7Vg5rcBFRtN+zQ4JqO/yzvqUAdockoa&#10;OmguxJWB5THMDHnxI5AKMs/q13vVGuqhk/6OZx2Md1lya8qxbp7isvcrbY+2c43bo/XShishZJ/2&#10;RaDs50B55UQm6H26pc8bOTI84EAHS5O0+QL/bubvkwvicwCsjHxpryXU0pbITmpc+TltrEbutHMc&#10;HDK+UQ13S+S8+pgDfZSSV1P2HNi1wt8zV++IOjiYr4MdN5E9BYFxugOllTpPHQpfyDb3MKd5ESel&#10;HNe0Zfz8uwCsB19Ix6V/OIxX+TyDe5Dc6KDJJokjGWuwvWwOq2jvv8SRvJdyFzBoKW3Q94Vv+jp0&#10;yucjEM52oKwGma917ELhBH2NSJzIMSnGslKJku6TtJVYCEjvyUcc2CBptAuQD4Vrlnf09f84h0YZ&#10;tWBbR3EEb6UMDmr8JPh3bScWElLz4CoHdkhUzoNzjneU6io1B0Klm6NL1DT3Jv30Zwyr8bNerTnT&#10;yb3AnJxbwDULMfDrDpQ0TbdvodO5gou0vPRZ7eJtrXcBReAoJ07gKDiljwPlvJ9BUosn1tEe9NZ6&#10;lWc9Uv5iM8lRpAybS8Y5qH8vceFFo5uDO4G00YFF4jIHTkByIFyxmnG8uySL7ILisrtxqu2CGodK&#10;h0SLKiIds5Zr4Qzry79zUXz+EPCTYNHoaFzXcnYGqduFSfp5RLvXFh15knrUUM9S8Ycs3spukaE9&#10;5M7NTfhkvZESvgkosCQLuhqW4ZbJvrq1Apwx3NABjIQT6gyVIEUfYmOoob4Ptx68M1YE8IGRLT7x&#10;svO1KgP1RoCRZVllrpVr31xrkcg+sjgHGjpk6dFofi61KqoQ89foSMPLJxdfHWevAi8Z2eM068Fv&#10;ZTTwt73dguZMG8Nb6E2tB++Qg4xsca/1wH9jNPCQMvxqmTloofvjrAfukFZGYfBfWn8IbzYY9FwH&#10;FWS8XEDNM9D/aOuBO+V0I4csNRjNeMVgwDdZDtgZtxjo/2XrQTtueltvYA+pKGVCW6NAiLQFK4vE&#10;Hgb6X5iyUlCR+Y+BPS63Guw2BoOVFwfeQi9+9rQoZLmF1aRzzq8NbCFOJ5qbzzutBusYi8QUKflO&#10;lmQjoxT4aFp+nWg1WMecbGAHufAipcn7efY7q5eAvxlMPG49fcRiSFcdUprRBvYwKa9+T86DrI80&#10;9LeS0OC8b5/l2EFKM8TAAWwHA57OeZBvWgwyEN426FVPSjMgljuZN2ILe3TMAwatw0hpehg4gGNh&#10;wCex5j87ZJRBzwVSviFKFL0Dv8p5kFJbnpTmjznb4gsaoiwtDcqHnwUD8m5hFUxvtAjqBUpVIlKe&#10;uTnb4wIYkHeV2jMsBhkIZ+RsC7E9Kc/MnO1xJQzIuzZdjOW/KuXcnG0hTT9JefIOz74UBnya8yCl&#10;IQMpzRU520IugEl5FsVwPM67ZRWjz/xEZUq4KynfITvJWc6GAXk3rpTWY6Q0t+dsi6k0RFnWiyVH&#10;ZlLOg3zBYpCBkHdRymesB+y8jVuSs0hmbu48mPMg5wXeY76W787fxJKDHgAnGDiAvhYDHWkw0CK1&#10;/s6KLgZ2kDsHUpo/x5Ile5bBQA+wGKhzDjGww5nWg3bMJAN7SIHYKDqi8MuzJNcb2IEVgUqzikFq&#10;tjzHm9DTYOJJBiJZnOkxtqRyygADWzxrNdhVDQYr0s1qwA6xSD0V6Wg9cKdcZ2AL2QGaMcNgwCaJ&#10;D065xED/UnyElK7MZFGhWWpCmjHOYMAShcbnwB+e/ywc8K2WE84x+xvYQmRXy0GfajRoCbaInb5G&#10;uh9sPXCnPGBgi0XWbfK2N5qEEoQUO+ONdC+Xv2TJysx5FwFJ9MnRlLYGhUEapBfiZQcjnUvEIduC&#10;LckdRvb4ExzwqNHgYy4SatGDTuRh64E7ZHOD4jgNshcccIrR4EX2RnzsY6hvdmbycxSbD2AFRBqL&#10;3iDTNf86FlYwqMPQIHLGZS7G4hxmOPddJWT9z1ARJuWQIqn801gmWw/eGasZ1P5rLNKJ2A1DDRXx&#10;nVU6ZM7sZhBn3lhYk/FHWgD4l6EtFgLoBEdsYqiMhkYVa6G4rA1glrGOJeyY2FRhTprI/R4N8YSx&#10;UiZoOGbRkDuOJ411+5i1EhzRV7/AlvaQqEN3HGqsFJG7rXql14hWAO50oFfWYfiBngYdsZImMttr&#10;l+y2Bv0CS8moguQKtDDK9W8qM1MG/3RFMeju4BiW6EWwWy53oCCRmwG0QbjILuYGB3oUuSjFOHpo&#10;m6y+BQj2+dCBLRZ6f4rt4uB81PiipD3Co71RYkkpWaBlrqvl0kZBKxLAFCKSePalA1sk+mFzj0Wx&#10;0KWVEu8W2DbzRQd6a5C/pkxXfq/Jc+1Q/fehHMEk8/FbB3ZINBDLpPhnc1nfMEGolMilzcHwz75G&#10;BSXKiXy1100xnn5lfu74AJ5sVzKqdZEsRaT5SzBc7UBhTeUWpxOvsxbZSJzJVSnHdfdSfrZcFv/K&#10;6WXtAKNCK8lSRHZPmyKwwJW8m1VUIl8AOMnJU2FrLefk5XzZtAnLminvgiqJWnzU0cTeSDNME4dy&#10;PQLkAgeKKydvATjaKLd9OY3jtqjmW6lIu/G8XoPk6zYWwGawoasuMC9n/aSJzNG8g+Bop2W8E8cy&#10;Q5tcrJODPuQ8PaTJxZhHeSWlY1ylyl3N9xpf3z+HHVpLvd2/1Ti/IqlAjkXAWNWta67Ua5mxI1Ne&#10;fDVFntCOAvCQYdGI5i7Cn6Uc8zkZ5XZcpQUvswrvFqfSW58mvTvhpFET1lBeTcoyxoEimyuvaxei&#10;4wDsUuHlYWedsPJnrg1g91NKbswghiHraNBv1IEO1ZDkLSuoAbGc3i3sqy3s7tOApCQgqS9KA5Y1&#10;tX1RErjM0y/TW5obP1n/+WP9b0ngMiuDs+bZOe5UPtPiKFPVFlO0Z8FnAWzrkxxeYVyxl1HVVEpl&#10;OpDjyc9T2ngVXXzUOTKp9usy4ScNwzk53C4O6TBUlDyQ0OVzABuigEhyzlMOFExZsrlk2sSpDTVy&#10;kLpFah2EELVaNRs4C3eNXeZklF22tKg/CirWgUTQFp7dHQddxCQLMnjyg5Zmtx5LEWRiEc/95Tic&#10;l4Lml34HZmDHDnrzbr14QpepAFZFZGQRMEKpTgenZ2RDSRemDZBKB+97L/IRS+2AWOQvGdlu50Ci&#10;Gz3Lp7FXW27ppO5dLDIioxTclTQIyno8Ics8ANtlYIvgaaFdTq0NUnQZlmH+/S0OxhOyfAZgx4xs&#10;URgudGCYosplGdqpzsF4QpaPQintZcF5fB3IdLJ9p+nOWbFFQfIeLFOt18/QHoVEup5wkqWfbJL9&#10;NjBDu8gzFc/91dvjOQCrZ2iPQrOVYRvsIshbGZfaaqn1EqzHFaqMiqyNfSaIt3zcgfFCkwdrFFRy&#10;mIO2WCHuwg6tgS2ioZWW0WLo8LIn23zVleisVnRx0Kg0FJnmqOBp8GwN4GUHRvUqL+RYVLON9qdj&#10;fYfStvheK0Jxy58xUhvuyoJUe8lKFgG42Ki68Q7Ouhh5kCl83689PRz1zrOUh7VppSWeexvkKfMA&#10;nG/kiKNlYKTPUq9qiTVvjWDGRJobMDansvKkBG01s22mg4mQR9bYSc7bnm+mPexicAT/BdDLWuHk&#10;x/sBKcf9poOJUYsv/pGBbS+L6gjkgu8envP90kojCZ9xMFmyqBAzMPDGEN314na2A32mPeNLMM8m&#10;1golzbssvCSgLjAi72hSlCycoh3VpNjlY4E9Hz6rO0tJfyaB0lI79kjdgQ8dTKpSZ/vrtD6fx3bZ&#10;tQgmOkm7/Sx0oP/GIs7pee0mVMjS3OSH8+mp+pT4tcEk+1p/t/wdYt9Srqy1CW8C8JrR7uA9fcE4&#10;osIWcKRA9DaYcPI7SWk6AthT+wDeqz0aF2T4dX9X+wRKg9CDmJpLtjdwAPI7SeW00Hf2HbWatNQ3&#10;OFeLnFwD4AZ9cbhNa0yO1Luf07R4yR4ANo6p5DapHDoAQiKGDoCQiKEDICRi6AAIiRg6AEIihg6A&#10;kIihAyAkYugACIkYOgBCIoYOgJCIoQMgJGLoAAiJGDoAQiKGDoCQiKEDICRi6AAIiRg6AEIihg6A&#10;kIihAyAkYugACIkYOgBCAmN5rQw7JcOS0SHJfAAvAThDdUFINHQC8IKDRehFJqtOCImC+x0sOm8i&#10;3WoJKTw9HSw2r7KNtXEIqTVDHCw0ryL3AYQUmmEOFppXEd0QUmiGO1hoXkV0Q0ihoQOgAyARQwdA&#10;B0Aihg6ADoBEDB0AHQCJGDoAOgASMXQAdAAkYugA6ABIxNAB0AGQiKEDoAMgEUMHQAdAIoYOgA6A&#10;RAwdAB0AiRg6ADoAEjF0AHQAJGLoAOgASMTQAdABkIi50EHhDa8iuiGk0BzkYKF5lQOsjUNIrekA&#10;YJaDxeZNZgJoz+lHYmAfAPUOFp0XEV30tzYKIXnSD8AMB4vPWt4FsAenHomRNgB2BTBI+wVUKyMM&#10;Fu6IlH/nQTp20QEhJAXsDkxIxNABEBIxdACERAwdACERQwdASMTQARASMXQAhEQMHQAhEUMHQEjE&#10;0AEQEjF0AIREDB0AIRFDB0BIxNABEBIxdACERMy2BvUA5HcSQhywFoDvc1z88rvWtB40IeRHns7R&#10;ATxJxRPii50ALMph8S8E0Nt6sISQJZG6+vNquPjnAtiPiifEL2sDGArgPgCTM5J7AZwHoLP14Agh&#10;hBBCCCGEEEIIIYQQQgghhBBCCCGEEEIIIYQQQgghhBBCCCLi/+p6mXBFy3o+AAAAAElFTkSuQmCC&#10;UEsDBAoAAAAAAAAAIQDRpZ93AwcAAAMHAAAUAAAAZHJzL21lZGlhL2ltYWdlMi5wbmeJUE5HDQoa&#10;CgAAAA1JSERSAAAAWAAAAFgIAwAAAEZLwAYAAAABc1JHQgCuzhzpAAAABGdBTUEAALGPC/xhBQAA&#10;AfJQTFRF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udemCAAAAKZ0&#10;Uk5TACv/hM39iNXufYGDHTEWKjQjAUi2+Eeh6cRlhQ+trIf7LgS/vontG89XWSk8yP4CxssYNgPz&#10;kS+9+vUcpqWqPuVeOpxiWHkznksgj0CKcPTi/PEI8tMiw132W9DWC/loaQkwzJWYyhXgBg7ssxLv&#10;ENcK9z9CXPARSd6pqKOf0pZsbQVPOZK1UgyOyRqi3OdBPSdrLSx4OJRquKtmr0zFDRNE60NWVb7u&#10;HSwAAAAJcEhZcwAAIdUAACHVAQSctJ0AAAPoSURBVFhH7Zf5W1VFHMbHQcxUEJSruISIgCk3sEIL&#10;KAWX0HLhQkpUuGRFRlrua2hWgku5UGlquZT/p8+ZOfNd3nsuxkV+6PF+fuB5eN933jv3zjkz5xhT&#10;oMAUqyhCP2+m6uJi9PNmmi626OcPTBntCfDSZBWb6ZNU/LLsfY7FM1Tv8yueqXuTi2eVlMxCTVM6&#10;u6x8jhSKoDereG5FKlipinnoRpTPrwyJ4gULY3ERFQbUmMWvoF21WAWMWVINialLk+arimuWoRlR&#10;WyMidehG1C/Xv++r7i8PWqFcwcqQaChGK4m0ec1a2xgGNa3CAPO6X6Y3UE/kTX93p+Le5tUYkKxu&#10;dqE1qCfwlkvOfDvunYNLArT4ObeinkV5XBigCygXlf7zUUbaoPcdDGTzrguuRVmD810HfntdR0dd&#10;O4jrXbTR/5PasHHTe7ABWxtd0Qq61yLaO4PcqbpbnbY5at0SEu/rK78p6DEfSHOrdLZKZ5uTrN0u&#10;E8t3iESXdIwxGba6e7TV8yF7LU7ZuUsnTC8nrLxJjfmIjZS/XgXNfex+jKbnE058qox6NvqV4ehn&#10;tx69mN2UoPvYwSP3KD1mL/toxezjRKmQy0jNCFXAS/AZWjFdlKgV6n5SPxeq4AsKfIlWzAAl5Jfi&#10;1RGiggJ96AQoITtagqZ/eUF8t4ULLoGvqPgAi7R5d8uopDskcj7oRTu752sWaT6DMioZDImc3+kb&#10;Kj7IIs34kIxKDoVEzhnz3fcti7TF5/wFaRWq0Ql8R8WHWTxCooxKKBDOsSwSO/jwOCpUwTEK+GMk&#10;G3GwCLWDxCNCFfB0jqMVU0WJE1ImVS4pc5J9tAJ0YdlTUuYZJY5kN8c3Mqcp0ai23TM8tFfqngXs&#10;nkXPM5cT8NFs2HPaMeZ7YTphAybSIjFbW7y/WTukLXE62P1OydTvU4nzIuHPW+aA8GzmAhs/iNPQ&#10;2ouR9KO1Vkz6J/U+Ez22KX6Wrm28NNxvzMjwJV7siMsu6m/vK3uvGtN09Jp6brC/YK8xv6pAIu0u&#10;eB1lQQYfK6IT85kPvsV+E9BT1NzA1ogGTCE3XSzrTUJwCzs9o5jT/OZCbSgLfsfGQOkYT8jVAy5y&#10;EXXBMPYJ6ARCaGep1dcJUz2iq4A/MO9Jc2IkeZFvy5ZEtuMQa+/oRDp70n/Cg2QyozvlmCG/aIpd&#10;d2Wie0vC1ZsDHoVO4HD63vyK3vtL/sJXg7F5dnGeFIqJQrExq7LvquhA+Rtz4+UBVgYeYHKcHMTC&#10;wENMjpNCMfH/K+7BwsB/OiHG4tHjwQhudP8+/gdz+cLF6EyQQjExacW0eeZ8J8+Tf0PxE3QKvCg8&#10;BXpUeNyXzeVKAAAAAElFTkSuQmCCUEsDBBQABgAIAAAAIQDhgAbc4QAAAAoBAAAPAAAAZHJzL2Rv&#10;d25yZXYueG1sTI9BS8NAEIXvgv9hGcGb3WxqosZsSinqqQi2gnibJtMkNLsbstsk/feOJz0O7+O9&#10;b/LVbDox0uBbZzWoRQSCbOmq1tYaPvevd48gfEBbYecsabiQh1VxfZVjVrnJftC4C7XgEusz1NCE&#10;0GdS+rIhg37herKcHd1gMPA51LIacOJy08k4ilJpsLW80GBPm4bK0+5sNLxNOK2X6mXcno6by/c+&#10;ef/aKtL69mZeP4MINIc/GH71WR0Kdjq4s6286DSksYoZ1bB8SEAw8BQl9yAOTCYqBVnk8v8LxQ8A&#10;AAD//wMAUEsDBBQABgAIAAAAIQAubPAAxQAAAKUBAAAZAAAAZHJzL19yZWxzL2Uyb0RvYy54bWwu&#10;cmVsc7yQwYrCMBCG7wv7DmHu27Q9LLKY9iKCV3EfYEimabCZhCSKvr2BZUFB8OZxZvi//2PW48Uv&#10;4kwpu8AKuqYFQayDcWwV/B62XysQuSAbXAKTgitlGIfPj/WeFiw1lGcXs6gUzgrmUuKPlFnP5DE3&#10;IRLXyxSSx1LHZGVEfURLsm/bb5nuGTA8MMXOKEg704M4XGNtfs0O0+Q0bYI+eeLypEI6X7srEJOl&#10;osCTcfi37JvIFuRzh+49Dt2/g3x47nADAAD//wMAUEsBAi0AFAAGAAgAAAAhALGCZ7YKAQAAEwIA&#10;ABMAAAAAAAAAAAAAAAAAAAAAAFtDb250ZW50X1R5cGVzXS54bWxQSwECLQAUAAYACAAAACEAOP0h&#10;/9YAAACUAQAACwAAAAAAAAAAAAAAAAA7AQAAX3JlbHMvLnJlbHNQSwECLQAUAAYACAAAACEAnNWr&#10;LSgFAAAmFAAADgAAAAAAAAAAAAAAAAA6AgAAZHJzL2Uyb0RvYy54bWxQSwECLQAKAAAAAAAAACEA&#10;6ohT3twTAADcEwAAFAAAAAAAAAAAAAAAAACOBwAAZHJzL21lZGlhL2ltYWdlMS5wbmdQSwECLQAK&#10;AAAAAAAAACEA0aWfdwMHAAADBwAAFAAAAAAAAAAAAAAAAACcGwAAZHJzL21lZGlhL2ltYWdlMi5w&#10;bmdQSwECLQAUAAYACAAAACEA4YAG3OEAAAAKAQAADwAAAAAAAAAAAAAAAADRIgAAZHJzL2Rvd25y&#10;ZXYueG1sUEsBAi0AFAAGAAgAAAAhAC5s8ADFAAAApQEAABkAAAAAAAAAAAAAAAAA3yMAAGRycy9f&#10;cmVscy9lMm9Eb2MueG1sLnJlbHNQSwUGAAAAAAcABwC+AQAA2yQAAAAA&#10;">
                <v:group id="Gruppo 34" o:spid="_x0000_s1041"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cqPUyQAAAOMAAAAPAAAAZHJzL2Rvd25yZXYueG1sRE9La8JA&#10;EL4L/Q/LFHrTTbRaTbOKiC09SKEqlN6G7OSB2dmQXZP477sFocf53pNuBlOLjlpXWVYQTyIQxJnV&#10;FRcKzqe38RKE88gaa8uk4EYONuuHUYqJtj1/UXf0hQgh7BJUUHrfJFK6rCSDbmIb4sDltjXow9kW&#10;UrfYh3BTy2kULaTBikNDiQ3tSsoux6tR8N5jv53F++5wyXe3n9P88/sQk1JPj8P2FYSnwf+L7+4P&#10;HeYv5quX6WwVPcPfTwEAuf4FAAD//wMAUEsBAi0AFAAGAAgAAAAhANvh9svuAAAAhQEAABMAAAAA&#10;AAAAAAAAAAAAAAAAAFtDb250ZW50X1R5cGVzXS54bWxQSwECLQAUAAYACAAAACEAWvQsW78AAAAV&#10;AQAACwAAAAAAAAAAAAAAAAAfAQAAX3JlbHMvLnJlbHNQSwECLQAUAAYACAAAACEAy3Kj1MkAAADj&#10;AAAADwAAAAAAAAAAAAAAAAAHAgAAZHJzL2Rvd25yZXYueG1sUEsFBgAAAAADAAMAtwAAAP0CAAAA&#10;AA==&#10;">
                  <v:group id="Gruppo 33" o:spid="_x0000_s1042"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lMRFywAAAOIAAAAPAAAAZHJzL2Rvd25yZXYueG1sRI9Ba8JA&#10;FITvhf6H5RV6azZpaRpTVxGp4kEEtSDeHtlnEsy+DdltEv99Vyj0OMzMN8x0PppG9NS52rKCJIpB&#10;EBdW11wq+D6uXjIQziNrbCyTghs5mM8eH6aYazvwnvqDL0WAsMtRQeV9m0vpiooMusi2xMG72M6g&#10;D7Irpe5wCHDTyNc4TqXBmsNChS0tKyquhx+jYD3gsHhLvvrt9bK8nY/vu9M2IaWen8bFJwhPo/8P&#10;/7U3WkE6ibM0zSYfcL8U7oCc/QIAAP//AwBQSwECLQAUAAYACAAAACEA2+H2y+4AAACFAQAAEwAA&#10;AAAAAAAAAAAAAAAAAAAAW0NvbnRlbnRfVHlwZXNdLnhtbFBLAQItABQABgAIAAAAIQBa9CxbvwAA&#10;ABUBAAALAAAAAAAAAAAAAAAAAB8BAABfcmVscy8ucmVsc1BLAQItABQABgAIAAAAIQDelMRFywAA&#10;AOIAAAAPAAAAAAAAAAAAAAAAAAcCAABkcnMvZG93bnJldi54bWxQSwUGAAAAAAMAAwC3AAAA/wIA&#10;AAAA&#10;">
                    <v:group id="Gruppo 32" o:spid="_x0000_s104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QtGDywAAAOIAAAAPAAAAZHJzL2Rvd25yZXYueG1sRI9Ba8JA&#10;FITvQv/D8gre6ibWpJK6ikhbPIhQLZTeHtlnEsy+Ddk1if/eFQoeh5n5hlmsBlOLjlpXWVYQTyIQ&#10;xLnVFRcKfo6fL3MQziNrrC2Tgis5WC2fRgvMtO35m7qDL0SAsMtQQel9k0np8pIMuoltiIN3sq1B&#10;H2RbSN1iH+CmltMoSqXBisNCiQ1tSsrPh4tR8NVjv36NP7rd+bS5/h2T/e8uJqXGz8P6HYSnwT/C&#10;/+2tVpDM5ulbkk5TuF8Kd0AubwAAAP//AwBQSwECLQAUAAYACAAAACEA2+H2y+4AAACFAQAAEwAA&#10;AAAAAAAAAAAAAAAAAAAAW0NvbnRlbnRfVHlwZXNdLnhtbFBLAQItABQABgAIAAAAIQBa9CxbvwAA&#10;ABUBAAALAAAAAAAAAAAAAAAAAB8BAABfcmVscy8ucmVsc1BLAQItABQABgAIAAAAIQAVQtGDywAA&#10;AOIAAAAPAAAAAAAAAAAAAAAAAAcCAABkcnMvZG93bnJldi54bWxQSwUGAAAAAAMAAwC3AAAA/wIA&#10;AAAA&#10;">
                      <v:roundrect id="Shape 18" o:spid="_x0000_s1044"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AAaxwAAAOMAAAAPAAAAZHJzL2Rvd25yZXYueG1sRE9fS8Mw&#10;EH8X/A7hBN9c2iqdq8uGCoLifNh070dzbYrNpSSx7b69EYQ93u//rbez7cVIPnSOFeSLDARx7XTH&#10;rYKvz5ebexAhImvsHZOCEwXYbi4v1lhpN/GexkNsRQrhUKECE+NQSRlqQxbDwg3EiWuctxjT6Vup&#10;PU4p3PayyLJSWuw4NRgc6NlQ/X34sQrG3e5j2i/fy6Z4OjVv3VKaox+Vur6aHx9ARJrjWfzvftVp&#10;/uo2L/KyyO7g76cEgNz8AgAA//8DAFBLAQItABQABgAIAAAAIQDb4fbL7gAAAIUBAAATAAAAAAAA&#10;AAAAAAAAAAAAAABbQ29udGVudF9UeXBlc10ueG1sUEsBAi0AFAAGAAgAAAAhAFr0LFu/AAAAFQEA&#10;AAsAAAAAAAAAAAAAAAAAHwEAAF9yZWxzLy5yZWxzUEsBAi0AFAAGAAgAAAAhAEiYABrHAAAA4wAA&#10;AA8AAAAAAAAAAAAAAAAABwIAAGRycy9kb3ducmV2LnhtbFBLBQYAAAAAAwADALcAAAD7AgAAAAA=&#10;" strokecolor="#d3d1c7" strokeweight=".5pt">
                        <v:shadow on="t" color="black" opacity="4587f" origin="-.5,.5" offset=".49892mm,.49892mm"/>
                      </v:round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mage 3" o:spid="_x0000_s1045"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aHLDygAAAOIAAAAPAAAAZHJzL2Rvd25yZXYueG1sRI9RS8NA&#10;EITfBf/DsYIvxV5isITYa5FAiigKbf0BS26bpOb2Ym5t47/3BKGPw8x8wyzXk+vVicbQeTaQzhNQ&#10;xLW3HTcGPvbVXQ4qCLLF3jMZ+KEA69X11RIL68+8pdNOGhUhHAo00IoMhdahbslhmPuBOHoHPzqU&#10;KMdG2xHPEe56fZ8kC+2w47jQ4kBlS/Xn7tsZ+HqXmZTDZnas9m8lbjeL1yp/Meb2Znp6BCU0ySX8&#10;3362BrIsSR/SPM3g71K8A3r1CwAA//8DAFBLAQItABQABgAIAAAAIQDb4fbL7gAAAIUBAAATAAAA&#10;AAAAAAAAAAAAAAAAAABbQ29udGVudF9UeXBlc10ueG1sUEsBAi0AFAAGAAgAAAAhAFr0LFu/AAAA&#10;FQEAAAsAAAAAAAAAAAAAAAAAHwEAAF9yZWxzLy5yZWxzUEsBAi0AFAAGAAgAAAAhAHlocsPKAAAA&#10;4gAAAA8AAAAAAAAAAAAAAAAABwIAAGRycy9kb3ducmV2LnhtbFBLBQYAAAAAAwADALcAAAD+AgAA&#10;AAA=&#10;">
                        <v:imagedata r:id="rId21" o:title="preencoded"/>
                      </v:shape>
                      <v:rect id="Text 22" o:spid="_x0000_s1046"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VTARywAAAOMAAAAPAAAAZHJzL2Rvd25yZXYueG1sRI9BawIx&#10;FITvBf9DeEIvpWZXijZbo4i2rrei9eLtsXlml25elk2q23/fFAo9DjPzDbNYDa4VV+pD41lDPslA&#10;EFfeNGw1nD7eHp9BhIhssPVMGr4pwGo5ultgYfyND3Q9RisShEOBGuoYu0LKUNXkMEx8R5y8i+8d&#10;xiR7K02PtwR3rZxm2Uw6bDgt1NjRpqbq8/jlNMy36wd6P/tLfFU7VdpDuVO21Pp+PKxfQEQa4n/4&#10;r703GqZ5/jRXKpsp+P2U/oBc/gAAAP//AwBQSwECLQAUAAYACAAAACEA2+H2y+4AAACFAQAAEwAA&#10;AAAAAAAAAAAAAAAAAAAAW0NvbnRlbnRfVHlwZXNdLnhtbFBLAQItABQABgAIAAAAIQBa9CxbvwAA&#10;ABUBAAALAAAAAAAAAAAAAAAAAB8BAABfcmVscy8ucmVsc1BLAQItABQABgAIAAAAIQDmVTARywAA&#10;AOMAAAAPAAAAAAAAAAAAAAAAAAcCAABkcnMvZG93bnJldi54bWxQSwUGAAAAAAMAAwC3AAAA/wIA&#10;AAAA&#10;" filled="f" stroked="f">
                        <v:textbox inset="0,0,0,0">
                          <w:txbxContent>
                            <w:p w14:paraId="3753BEFB" w14:textId="7928DC88" w:rsidR="00546B8A" w:rsidRPr="0027543A" w:rsidRDefault="00E64A00" w:rsidP="00546B8A">
                              <w:pPr>
                                <w:rPr>
                                  <w:rFonts w:ascii="Calibri" w:eastAsia="Calibri" w:hAnsi="Calibri" w:cs="Calibri"/>
                                  <w:b/>
                                  <w:bCs/>
                                  <w:color w:val="5F5E5A"/>
                                  <w:kern w:val="24"/>
                                  <w:sz w:val="24"/>
                                  <w:szCs w:val="24"/>
                                  <w:lang w:val="en-US"/>
                                </w:rPr>
                              </w:pPr>
                              <w:r>
                                <w:rPr>
                                  <w:rFonts w:ascii="Calibri" w:eastAsia="Calibri" w:hAnsi="Calibri" w:cs="Calibri"/>
                                  <w:b/>
                                  <w:bCs/>
                                  <w:color w:val="5F5E5A"/>
                                  <w:kern w:val="24"/>
                                  <w:sz w:val="24"/>
                                  <w:szCs w:val="24"/>
                                  <w:lang w:val="en-US"/>
                                </w:rPr>
                                <w:t>BOARD</w:t>
                              </w:r>
                            </w:p>
                          </w:txbxContent>
                        </v:textbox>
                      </v:rect>
                    </v:group>
                    <v:oval id="Shape 19" o:spid="_x0000_s1047"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J23GxwAAAOIAAAAPAAAAZHJzL2Rvd25yZXYueG1sRE/NTsJA&#10;EL6b8A6bIfHSyFYSoVQWAgaN0YMRfICxO3YL3dmmu0J9e+dg4vHL979cD75VZ+pjE9jA7SQHRVwF&#10;23Bt4OPweFOAignZYhuYDPxQhPVqdLXE0oYLv9N5n2olIRxLNOBS6kqtY+XIY5yEjli4r9B7TAL7&#10;WtseLxLuWz3N85n22LA0OOzowVF12n97A2+7F2eLkD3Fz6PLTrTLttvXzJjr8bC5B5VoSP/iP/ez&#10;lfmLeTGbzu/khFwSDHr1CwAA//8DAFBLAQItABQABgAIAAAAIQDb4fbL7gAAAIUBAAATAAAAAAAA&#10;AAAAAAAAAAAAAABbQ29udGVudF9UeXBlc10ueG1sUEsBAi0AFAAGAAgAAAAhAFr0LFu/AAAAFQEA&#10;AAsAAAAAAAAAAAAAAAAAHwEAAF9yZWxzLy5yZWxzUEsBAi0AFAAGAAgAAAAhABYnbcbHAAAA4gAA&#10;AA8AAAAAAAAAAAAAAAAABwIAAGRycy9kb3ducmV2LnhtbFBLBQYAAAAAAwADALcAAAD7AgAAAAA=&#10;" fillcolor="#faece7" strokecolor="#faece7" strokeweight="1pt"/>
                  </v:group>
                  <v:rect id="Text 21" o:spid="_x0000_s1048" style="position:absolute;left:7085;top:1742;width:9920;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RLVsxgAAAOEAAAAPAAAAZHJzL2Rvd25yZXYueG1sRE/JbsIw&#10;EL1X4h+sQeqlKg6pVOoUg1AXwg2xXHobxYMTEY+j2IX07/EBqcent8+Xg2vFhfrQeNYwnWQgiCtv&#10;GrYajofv5zcQISIbbD2Thj8KsFyMHuZYGH/lHV320YoUwqFADXWMXSFlqGpyGCa+I07cyfcOY4K9&#10;labHawp3rcyz7FU6bDg11NjRR03Vef/rNMw+V0+0/fGn+KXWqrS7cq1sqfXjeFi9g4g0xH/x3b0x&#10;GvL8Rak8S5PTo/QG5OIGAAD//wMAUEsBAi0AFAAGAAgAAAAhANvh9svuAAAAhQEAABMAAAAAAAAA&#10;AAAAAAAAAAAAAFtDb250ZW50X1R5cGVzXS54bWxQSwECLQAUAAYACAAAACEAWvQsW78AAAAVAQAA&#10;CwAAAAAAAAAAAAAAAAAfAQAAX3JlbHMvLnJlbHNQSwECLQAUAAYACAAAACEAbkS1bMYAAADhAAAA&#10;DwAAAAAAAAAAAAAAAAAHAgAAZHJzL2Rvd25yZXYueG1sUEsFBgAAAAADAAMAtwAAAPoCAAAAAA==&#10;" filled="f" stroked="f">
                    <v:textbox inset="0,0,0,0">
                      <w:txbxContent>
                        <w:p w14:paraId="2D2A5E43" w14:textId="1C6CFC28" w:rsidR="00546B8A" w:rsidRDefault="00546B8A" w:rsidP="00546B8A">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w:t>
                          </w:r>
                          <w:r w:rsidR="00E64A00">
                            <w:rPr>
                              <w:rFonts w:ascii="Calibri" w:eastAsia="Calibri" w:hAnsi="Calibri" w:cs="Calibri"/>
                              <w:b/>
                              <w:bCs/>
                              <w:color w:val="1E2233"/>
                              <w:kern w:val="24"/>
                              <w:sz w:val="32"/>
                              <w:szCs w:val="32"/>
                              <w:lang w:val="en-US"/>
                            </w:rPr>
                            <w:t>ex</w:t>
                          </w:r>
                          <w:r>
                            <w:rPr>
                              <w:rFonts w:ascii="Calibri" w:eastAsia="Calibri" w:hAnsi="Calibri" w:cs="Calibri"/>
                              <w:b/>
                              <w:bCs/>
                              <w:color w:val="1E2233"/>
                              <w:kern w:val="24"/>
                              <w:sz w:val="32"/>
                              <w:szCs w:val="32"/>
                              <w:lang w:val="en-US"/>
                            </w:rPr>
                            <w:t xml:space="preserve"> = 0</w:t>
                          </w:r>
                        </w:p>
                      </w:txbxContent>
                    </v:textbox>
                  </v:rect>
                  <v:rect id="Text 22" o:spid="_x0000_s1049"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v15ZyQAAAOMAAAAPAAAAZHJzL2Rvd25yZXYueG1sRE/NTsJA&#10;EL6b+A6bMeFiZEsl2FYWQgCpNwN68TbpDtuG7mzTXaC+PWti4nG+/5kvB9uKC/W+caxgMk5AEFdO&#10;N2wUfH2+PWUgfEDW2DomBT/kYbm4v5tjod2V93Q5BCNiCPsCFdQhdIWUvqrJoh+7jjhyR9dbDPHs&#10;jdQ9XmO4bWWaJDNpseHYUGNH65qq0+FsFbxsVo/08e2OYZvv8tLsy11uSqVGD8PqFUSgIfyL/9zv&#10;Os6fZrP0OU2zCfz+FAGQixsAAAD//wMAUEsBAi0AFAAGAAgAAAAhANvh9svuAAAAhQEAABMAAAAA&#10;AAAAAAAAAAAAAAAAAFtDb250ZW50X1R5cGVzXS54bWxQSwECLQAUAAYACAAAACEAWvQsW78AAAAV&#10;AQAACwAAAAAAAAAAAAAAAAAfAQAAX3JlbHMvLnJlbHNQSwECLQAUAAYACAAAACEA+b9eWckAAADj&#10;AAAADwAAAAAAAAAAAAAAAAAHAgAAZHJzL2Rvd25yZXYueG1sUEsFBgAAAAADAAMAtwAAAP0CAAAA&#10;AA==&#10;" filled="f" stroked="f">
                    <v:textbox inset="0,0,0,0">
                      <w:txbxContent>
                        <w:p w14:paraId="42E9EA73" w14:textId="0310910F" w:rsidR="00095EDA" w:rsidRPr="00095EDA" w:rsidRDefault="00732A25" w:rsidP="00095ED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v:textbox>
                  </v:rect>
                </v:group>
                <v:shape id="Image 3" o:spid="_x0000_s1050"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5/ZVxwAAAOMAAAAPAAAAZHJzL2Rvd25yZXYueG1sRE9La8JA&#10;EL4L/odlhN50Y6JWYlaRlkJpT9WWXsfs5KHZ2ZDdmvjvuwWhx/nek+0G04grda62rGA+i0AQ51bX&#10;XCr4PL5M1yCcR9bYWCYFN3Kw245HGaba9vxB14MvRQhhl6KCyvs2ldLlFRl0M9sSB66wnUEfzq6U&#10;usM+hJtGxlG0kgZrDg0VtvRUUX45/BgFyS1HnH/1z1i/n89v9C3LU1Mo9TAZ9hsQngb/L767X3WY&#10;v1guknidxI/w91MAQG5/AQAA//8DAFBLAQItABQABgAIAAAAIQDb4fbL7gAAAIUBAAATAAAAAAAA&#10;AAAAAAAAAAAAAABbQ29udGVudF9UeXBlc10ueG1sUEsBAi0AFAAGAAgAAAAhAFr0LFu/AAAAFQEA&#10;AAsAAAAAAAAAAAAAAAAAHwEAAF9yZWxzLy5yZWxzUEsBAi0AFAAGAAgAAAAhAN/n9lXHAAAA4wAA&#10;AA8AAAAAAAAAAAAAAAAABwIAAGRycy9kb3ducmV2LnhtbFBLBQYAAAAAAwADALcAAAD7AgAAAAA=&#10;">
                  <v:imagedata r:id="rId22" o:title="preencoded"/>
                </v:shape>
              </v:group>
            </w:pict>
          </mc:Fallback>
        </mc:AlternateContent>
      </w:r>
      <w:r w:rsidR="00F6304C" w:rsidRPr="00F6304C">
        <w:rPr>
          <w:lang w:val="en-GB"/>
        </w:rPr>
        <w:t xml:space="preserve"> </w:t>
      </w:r>
      <w:r w:rsidR="00F6304C" w:rsidRPr="00F6304C">
        <w:rPr>
          <w:rFonts w:ascii="Verdana" w:eastAsia="Times New Roman" w:hAnsi="Verdana" w:cs="Times New Roman"/>
          <w:sz w:val="20"/>
          <w:szCs w:val="20"/>
          <w:lang w:val="en-GB" w:eastAsia="en-US"/>
        </w:rPr>
        <w:t>The administrative body consists of a Sole Director, identified as Francesco Raffaelli.</w:t>
      </w:r>
      <w:r w:rsidR="00E63AF1" w:rsidRPr="00F6304C">
        <w:rPr>
          <w:rFonts w:ascii="Verdana" w:eastAsia="Times New Roman" w:hAnsi="Verdana" w:cs="Times New Roman"/>
          <w:sz w:val="20"/>
          <w:szCs w:val="20"/>
          <w:lang w:val="en-GB" w:eastAsia="en-US"/>
        </w:rPr>
        <w:t xml:space="preserve"> </w:t>
      </w:r>
      <w:r w:rsidRPr="00F6304C">
        <w:rPr>
          <w:rFonts w:ascii="Verdana" w:eastAsia="Times New Roman" w:hAnsi="Verdana" w:cs="Times New Roman"/>
          <w:sz w:val="20"/>
          <w:szCs w:val="20"/>
          <w:lang w:val="en-GB" w:eastAsia="en-US"/>
        </w:rPr>
        <w:t xml:space="preserve">                                                                                                  </w:t>
      </w:r>
      <w:r>
        <w:rPr>
          <w:rStyle w:val="Rimandonotaapidipagina"/>
          <w:rFonts w:ascii="Verdana" w:eastAsia="Times New Roman" w:hAnsi="Verdana" w:cs="Times New Roman"/>
          <w:sz w:val="20"/>
          <w:szCs w:val="20"/>
          <w:lang w:eastAsia="en-US"/>
        </w:rPr>
        <w:footnoteReference w:id="2"/>
      </w:r>
    </w:p>
    <w:p w14:paraId="5E0BFE57" w14:textId="609C3672" w:rsidR="0067629C" w:rsidRPr="00F6304C" w:rsidRDefault="0067629C" w:rsidP="004A404F">
      <w:pPr>
        <w:spacing w:after="120" w:line="240" w:lineRule="auto"/>
        <w:jc w:val="both"/>
        <w:rPr>
          <w:rFonts w:ascii="Verdana" w:eastAsia="Times New Roman" w:hAnsi="Verdana" w:cs="Times New Roman"/>
          <w:sz w:val="20"/>
          <w:szCs w:val="20"/>
          <w:lang w:val="en-GB" w:eastAsia="en-US"/>
        </w:rPr>
      </w:pPr>
    </w:p>
    <w:p w14:paraId="418606C2" w14:textId="1545F490" w:rsidR="0067629C" w:rsidRPr="00F6304C" w:rsidRDefault="00732A25" w:rsidP="00732A25">
      <w:pPr>
        <w:tabs>
          <w:tab w:val="left" w:pos="7436"/>
        </w:tabs>
        <w:spacing w:after="120" w:line="240" w:lineRule="auto"/>
        <w:jc w:val="both"/>
        <w:rPr>
          <w:rFonts w:ascii="Verdana" w:eastAsia="Times New Roman" w:hAnsi="Verdana" w:cs="Times New Roman"/>
          <w:sz w:val="20"/>
          <w:szCs w:val="20"/>
          <w:lang w:val="en-GB" w:eastAsia="en-US"/>
        </w:rPr>
      </w:pPr>
      <w:r>
        <w:rPr>
          <w:rFonts w:ascii="Verdana" w:eastAsia="Times New Roman" w:hAnsi="Verdana" w:cs="Times New Roman"/>
          <w:sz w:val="20"/>
          <w:szCs w:val="20"/>
          <w:lang w:val="en-GB" w:eastAsia="en-US"/>
        </w:rPr>
        <w:tab/>
      </w:r>
    </w:p>
    <w:p w14:paraId="1EF499DD" w14:textId="77777777" w:rsidR="00E10C85" w:rsidRPr="00F6304C" w:rsidRDefault="00E10C85" w:rsidP="004A404F">
      <w:pPr>
        <w:spacing w:after="120" w:line="240" w:lineRule="auto"/>
        <w:jc w:val="both"/>
        <w:rPr>
          <w:rFonts w:ascii="Verdana" w:eastAsia="Times New Roman" w:hAnsi="Verdana" w:cs="Times New Roman"/>
          <w:sz w:val="20"/>
          <w:szCs w:val="20"/>
          <w:lang w:val="en-GB" w:eastAsia="en-US"/>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4535"/>
        <w:gridCol w:w="2128"/>
        <w:gridCol w:w="283"/>
        <w:gridCol w:w="1560"/>
      </w:tblGrid>
      <w:tr w:rsidR="0067629C" w:rsidRPr="00CF027D" w14:paraId="30C14CD3" w14:textId="77777777" w:rsidTr="002E386D">
        <w:trPr>
          <w:trHeight w:val="366"/>
          <w:jc w:val="center"/>
        </w:trPr>
        <w:tc>
          <w:tcPr>
            <w:tcW w:w="8506" w:type="dxa"/>
            <w:gridSpan w:val="4"/>
            <w:tcBorders>
              <w:bottom w:val="single" w:sz="4" w:space="0" w:color="000000"/>
            </w:tcBorders>
            <w:vAlign w:val="center"/>
          </w:tcPr>
          <w:p w14:paraId="7AD74D66" w14:textId="54669AFB" w:rsidR="0067629C" w:rsidRPr="00CF027D" w:rsidRDefault="00CF027D" w:rsidP="002E386D">
            <w:pPr>
              <w:jc w:val="center"/>
              <w:rPr>
                <w:rFonts w:ascii="Verdana" w:eastAsia="Verdana" w:hAnsi="Verdana" w:cs="Verdana"/>
                <w:i/>
                <w:iCs/>
                <w:sz w:val="20"/>
                <w:szCs w:val="20"/>
                <w:lang w:val="en-GB"/>
              </w:rPr>
            </w:pPr>
            <w:r w:rsidRPr="00CF027D">
              <w:rPr>
                <w:rFonts w:ascii="Verdana" w:eastAsia="Verdana" w:hAnsi="Verdana" w:cs="Verdana"/>
                <w:i/>
                <w:iCs/>
                <w:sz w:val="20"/>
                <w:szCs w:val="20"/>
                <w:lang w:val="en-GB"/>
              </w:rPr>
              <w:t>EXECUTIVE POWER AND INDEPENDENCE OF THE ADMINISTRATIVE BODY</w:t>
            </w:r>
          </w:p>
        </w:tc>
      </w:tr>
      <w:tr w:rsidR="0067629C" w:rsidRPr="002E585A" w14:paraId="6F9AAA9C" w14:textId="77777777" w:rsidTr="006A4CFE">
        <w:trPr>
          <w:trHeight w:val="414"/>
          <w:jc w:val="center"/>
        </w:trPr>
        <w:tc>
          <w:tcPr>
            <w:tcW w:w="4535" w:type="dxa"/>
            <w:tcBorders>
              <w:bottom w:val="single" w:sz="4" w:space="0" w:color="auto"/>
            </w:tcBorders>
            <w:vAlign w:val="center"/>
          </w:tcPr>
          <w:p w14:paraId="02ACFD6B" w14:textId="47B6F323" w:rsidR="0067629C" w:rsidRPr="002E585A" w:rsidRDefault="0067629C" w:rsidP="002E386D">
            <w:pPr>
              <w:jc w:val="center"/>
              <w:rPr>
                <w:rFonts w:ascii="Verdana" w:eastAsia="Verdana" w:hAnsi="Verdana" w:cs="Verdana"/>
                <w:i/>
                <w:iCs/>
                <w:sz w:val="20"/>
                <w:szCs w:val="20"/>
              </w:rPr>
            </w:pPr>
            <w:r w:rsidRPr="002E585A">
              <w:rPr>
                <w:rFonts w:ascii="Verdana" w:eastAsia="Verdana" w:hAnsi="Verdana" w:cs="Verdana"/>
                <w:i/>
                <w:iCs/>
                <w:sz w:val="20"/>
                <w:szCs w:val="20"/>
              </w:rPr>
              <w:t>R</w:t>
            </w:r>
            <w:r w:rsidR="00CF027D">
              <w:rPr>
                <w:rFonts w:ascii="Verdana" w:eastAsia="Verdana" w:hAnsi="Verdana" w:cs="Verdana"/>
                <w:i/>
                <w:iCs/>
                <w:sz w:val="20"/>
                <w:szCs w:val="20"/>
              </w:rPr>
              <w:t>ole</w:t>
            </w:r>
          </w:p>
        </w:tc>
        <w:tc>
          <w:tcPr>
            <w:tcW w:w="2128" w:type="dxa"/>
            <w:tcBorders>
              <w:bottom w:val="single" w:sz="4" w:space="0" w:color="auto"/>
            </w:tcBorders>
            <w:vAlign w:val="center"/>
          </w:tcPr>
          <w:p w14:paraId="41829F47" w14:textId="63653B9F" w:rsidR="0067629C" w:rsidRPr="002E585A" w:rsidRDefault="006A4CFE" w:rsidP="002E386D">
            <w:pPr>
              <w:jc w:val="center"/>
              <w:rPr>
                <w:rFonts w:ascii="Verdana" w:eastAsia="Verdana" w:hAnsi="Verdana" w:cs="Verdana"/>
                <w:i/>
                <w:iCs/>
                <w:sz w:val="20"/>
                <w:szCs w:val="20"/>
              </w:rPr>
            </w:pPr>
            <w:r>
              <w:rPr>
                <w:rFonts w:ascii="Verdana" w:eastAsia="Verdana" w:hAnsi="Verdana" w:cs="Verdana"/>
                <w:i/>
                <w:iCs/>
                <w:sz w:val="20"/>
                <w:szCs w:val="20"/>
              </w:rPr>
              <w:t>E</w:t>
            </w:r>
            <w:r w:rsidR="00CF027D">
              <w:rPr>
                <w:rFonts w:ascii="Verdana" w:eastAsia="Verdana" w:hAnsi="Verdana" w:cs="Verdana"/>
                <w:i/>
                <w:iCs/>
                <w:sz w:val="20"/>
                <w:szCs w:val="20"/>
              </w:rPr>
              <w:t>xecutive</w:t>
            </w:r>
          </w:p>
        </w:tc>
        <w:tc>
          <w:tcPr>
            <w:tcW w:w="1843" w:type="dxa"/>
            <w:gridSpan w:val="2"/>
            <w:tcBorders>
              <w:bottom w:val="single" w:sz="4" w:space="0" w:color="auto"/>
            </w:tcBorders>
            <w:vAlign w:val="center"/>
          </w:tcPr>
          <w:p w14:paraId="4B25437B" w14:textId="33273576" w:rsidR="0067629C" w:rsidRPr="002E585A" w:rsidRDefault="006A4CFE" w:rsidP="002E386D">
            <w:pPr>
              <w:jc w:val="center"/>
              <w:rPr>
                <w:rFonts w:ascii="Verdana" w:eastAsia="Verdana" w:hAnsi="Verdana" w:cs="Verdana"/>
                <w:i/>
                <w:iCs/>
                <w:sz w:val="20"/>
                <w:szCs w:val="20"/>
              </w:rPr>
            </w:pPr>
            <w:r>
              <w:rPr>
                <w:rFonts w:ascii="Verdana" w:eastAsia="Verdana" w:hAnsi="Verdana" w:cs="Verdana"/>
                <w:i/>
                <w:iCs/>
                <w:sz w:val="20"/>
                <w:szCs w:val="20"/>
              </w:rPr>
              <w:t>Ind</w:t>
            </w:r>
            <w:r w:rsidR="00FC7177">
              <w:rPr>
                <w:rFonts w:ascii="Verdana" w:eastAsia="Verdana" w:hAnsi="Verdana" w:cs="Verdana"/>
                <w:i/>
                <w:iCs/>
                <w:sz w:val="20"/>
                <w:szCs w:val="20"/>
              </w:rPr>
              <w:t>e</w:t>
            </w:r>
            <w:r>
              <w:rPr>
                <w:rFonts w:ascii="Verdana" w:eastAsia="Verdana" w:hAnsi="Verdana" w:cs="Verdana"/>
                <w:i/>
                <w:iCs/>
                <w:sz w:val="20"/>
                <w:szCs w:val="20"/>
              </w:rPr>
              <w:t>penden</w:t>
            </w:r>
            <w:r w:rsidR="00CF027D">
              <w:rPr>
                <w:rFonts w:ascii="Verdana" w:eastAsia="Verdana" w:hAnsi="Verdana" w:cs="Verdana"/>
                <w:i/>
                <w:iCs/>
                <w:sz w:val="20"/>
                <w:szCs w:val="20"/>
              </w:rPr>
              <w:t>t</w:t>
            </w:r>
          </w:p>
        </w:tc>
      </w:tr>
      <w:tr w:rsidR="0067629C" w:rsidRPr="002E585A" w14:paraId="6908CB7D" w14:textId="77777777" w:rsidTr="006A4CFE">
        <w:trPr>
          <w:trHeight w:val="437"/>
          <w:jc w:val="center"/>
        </w:trPr>
        <w:tc>
          <w:tcPr>
            <w:tcW w:w="4535" w:type="dxa"/>
            <w:tcBorders>
              <w:top w:val="single" w:sz="4" w:space="0" w:color="auto"/>
              <w:left w:val="nil"/>
              <w:bottom w:val="single" w:sz="4" w:space="0" w:color="auto"/>
              <w:right w:val="nil"/>
            </w:tcBorders>
            <w:vAlign w:val="center"/>
          </w:tcPr>
          <w:p w14:paraId="1B901637" w14:textId="40EB6F98" w:rsidR="0067629C" w:rsidRPr="002E585A" w:rsidRDefault="00FC32F8" w:rsidP="002E386D">
            <w:pPr>
              <w:rPr>
                <w:rFonts w:ascii="Verdana" w:eastAsia="Verdana" w:hAnsi="Verdana" w:cs="Verdana"/>
                <w:sz w:val="20"/>
                <w:szCs w:val="20"/>
              </w:rPr>
            </w:pPr>
            <w:r>
              <w:rPr>
                <w:rFonts w:ascii="Verdana" w:eastAsia="Verdana" w:hAnsi="Verdana" w:cs="Verdana"/>
                <w:sz w:val="20"/>
                <w:szCs w:val="20"/>
              </w:rPr>
              <w:t>AD</w:t>
            </w:r>
          </w:p>
        </w:tc>
        <w:tc>
          <w:tcPr>
            <w:tcW w:w="2411" w:type="dxa"/>
            <w:gridSpan w:val="2"/>
            <w:tcBorders>
              <w:top w:val="single" w:sz="4" w:space="0" w:color="auto"/>
              <w:left w:val="nil"/>
              <w:bottom w:val="single" w:sz="4" w:space="0" w:color="auto"/>
              <w:right w:val="nil"/>
            </w:tcBorders>
            <w:vAlign w:val="center"/>
          </w:tcPr>
          <w:p w14:paraId="01B0F30F" w14:textId="77777777" w:rsidR="0067629C" w:rsidRPr="002E585A" w:rsidRDefault="0067629C" w:rsidP="002E386D">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60" w:type="dxa"/>
            <w:tcBorders>
              <w:top w:val="single" w:sz="4" w:space="0" w:color="auto"/>
              <w:left w:val="nil"/>
              <w:bottom w:val="single" w:sz="4" w:space="0" w:color="auto"/>
              <w:right w:val="nil"/>
            </w:tcBorders>
            <w:vAlign w:val="center"/>
          </w:tcPr>
          <w:p w14:paraId="7C6926F7" w14:textId="77777777" w:rsidR="0067629C" w:rsidRPr="002E585A" w:rsidRDefault="0067629C" w:rsidP="002E386D">
            <w:pPr>
              <w:ind w:right="227"/>
              <w:jc w:val="center"/>
              <w:rPr>
                <w:rFonts w:ascii="Verdana" w:eastAsia="Verdana" w:hAnsi="Verdana" w:cs="Verdana"/>
                <w:sz w:val="20"/>
                <w:szCs w:val="20"/>
              </w:rPr>
            </w:pPr>
          </w:p>
        </w:tc>
      </w:tr>
    </w:tbl>
    <w:p w14:paraId="3457B91B" w14:textId="77777777" w:rsidR="00E10C85" w:rsidRDefault="00E10C85" w:rsidP="004A404F">
      <w:pPr>
        <w:spacing w:after="120" w:line="240" w:lineRule="auto"/>
        <w:jc w:val="both"/>
        <w:rPr>
          <w:rFonts w:ascii="Verdana" w:eastAsia="Times New Roman" w:hAnsi="Verdana" w:cs="Times New Roman"/>
          <w:sz w:val="20"/>
          <w:szCs w:val="20"/>
          <w:lang w:eastAsia="en-US"/>
        </w:rPr>
      </w:pPr>
    </w:p>
    <w:p w14:paraId="15CBE496" w14:textId="42415BEE" w:rsidR="00AE35CE" w:rsidRPr="00B06D21" w:rsidRDefault="00B06D21" w:rsidP="0056047E">
      <w:pPr>
        <w:pBdr>
          <w:top w:val="nil"/>
          <w:left w:val="nil"/>
          <w:bottom w:val="nil"/>
          <w:right w:val="nil"/>
          <w:between w:val="nil"/>
        </w:pBdr>
        <w:spacing w:before="240" w:after="240" w:line="240" w:lineRule="auto"/>
        <w:jc w:val="both"/>
        <w:rPr>
          <w:rFonts w:ascii="Verdana" w:eastAsia="Times New Roman" w:hAnsi="Verdana" w:cs="Times New Roman"/>
          <w:sz w:val="20"/>
          <w:szCs w:val="20"/>
          <w:lang w:val="en-GB"/>
        </w:rPr>
      </w:pPr>
      <w:r w:rsidRPr="00B06D21">
        <w:rPr>
          <w:rFonts w:ascii="Verdana" w:eastAsia="Times New Roman" w:hAnsi="Verdana" w:cs="Times New Roman"/>
          <w:sz w:val="20"/>
          <w:szCs w:val="20"/>
          <w:lang w:val="en-GB"/>
        </w:rPr>
        <w:t>In 2025, Thermocast established a committee with sustainability functions, known as the ESG Steering Committee (ESG SC), composed of the following four members:</w:t>
      </w:r>
    </w:p>
    <w:p w14:paraId="473D9743" w14:textId="77777777" w:rsidR="004A42D9" w:rsidRPr="00B06D21" w:rsidRDefault="004A42D9" w:rsidP="004A42D9">
      <w:pPr>
        <w:pBdr>
          <w:top w:val="nil"/>
          <w:left w:val="nil"/>
          <w:bottom w:val="nil"/>
          <w:right w:val="nil"/>
          <w:between w:val="nil"/>
        </w:pBdr>
        <w:spacing w:before="240" w:after="240" w:line="240" w:lineRule="auto"/>
        <w:contextualSpacing/>
        <w:jc w:val="both"/>
        <w:rPr>
          <w:rFonts w:ascii="Verdana" w:eastAsia="Times New Roman" w:hAnsi="Verdana" w:cs="Times New Roman"/>
          <w:sz w:val="20"/>
          <w:szCs w:val="20"/>
          <w:lang w:val="en-GB"/>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5103"/>
        <w:gridCol w:w="1844"/>
        <w:gridCol w:w="1559"/>
      </w:tblGrid>
      <w:tr w:rsidR="00AE35CE" w:rsidRPr="00FC32F8" w14:paraId="06875B3E" w14:textId="77777777" w:rsidTr="005E7F33">
        <w:trPr>
          <w:trHeight w:val="366"/>
          <w:jc w:val="center"/>
        </w:trPr>
        <w:tc>
          <w:tcPr>
            <w:tcW w:w="8506" w:type="dxa"/>
            <w:gridSpan w:val="3"/>
            <w:tcBorders>
              <w:bottom w:val="single" w:sz="4" w:space="0" w:color="000000"/>
            </w:tcBorders>
            <w:vAlign w:val="center"/>
          </w:tcPr>
          <w:p w14:paraId="3F1E3FEE" w14:textId="29B3003B" w:rsidR="00AE35CE" w:rsidRPr="00FC32F8" w:rsidRDefault="00FC32F8">
            <w:pPr>
              <w:jc w:val="center"/>
              <w:rPr>
                <w:rFonts w:ascii="Verdana" w:eastAsia="Verdana" w:hAnsi="Verdana" w:cs="Verdana"/>
                <w:i/>
                <w:iCs/>
                <w:sz w:val="20"/>
                <w:szCs w:val="20"/>
                <w:lang w:val="en-GB"/>
              </w:rPr>
            </w:pPr>
            <w:r w:rsidRPr="00FC32F8">
              <w:rPr>
                <w:rFonts w:ascii="Verdana" w:eastAsia="Verdana" w:hAnsi="Verdana" w:cs="Verdana"/>
                <w:i/>
                <w:iCs/>
                <w:sz w:val="20"/>
                <w:szCs w:val="20"/>
                <w:lang w:val="en-GB"/>
              </w:rPr>
              <w:t>COMPOSITION BY ESG STEERING COMMITTEE TYPE</w:t>
            </w:r>
          </w:p>
        </w:tc>
      </w:tr>
      <w:tr w:rsidR="00AE35CE" w:rsidRPr="002E585A" w14:paraId="0C682D28" w14:textId="77777777" w:rsidTr="004A404F">
        <w:trPr>
          <w:trHeight w:val="414"/>
          <w:jc w:val="center"/>
        </w:trPr>
        <w:tc>
          <w:tcPr>
            <w:tcW w:w="5103" w:type="dxa"/>
            <w:tcBorders>
              <w:bottom w:val="single" w:sz="4" w:space="0" w:color="auto"/>
            </w:tcBorders>
            <w:vAlign w:val="center"/>
          </w:tcPr>
          <w:p w14:paraId="11C3FB78" w14:textId="49842D94" w:rsidR="00AE35CE" w:rsidRPr="002E585A" w:rsidRDefault="00AE35CE">
            <w:pPr>
              <w:jc w:val="center"/>
              <w:rPr>
                <w:rFonts w:ascii="Verdana" w:eastAsia="Verdana" w:hAnsi="Verdana" w:cs="Verdana"/>
                <w:i/>
                <w:iCs/>
                <w:sz w:val="20"/>
                <w:szCs w:val="20"/>
              </w:rPr>
            </w:pPr>
            <w:r w:rsidRPr="002E585A">
              <w:rPr>
                <w:rFonts w:ascii="Verdana" w:eastAsia="Verdana" w:hAnsi="Verdana" w:cs="Verdana"/>
                <w:i/>
                <w:iCs/>
                <w:sz w:val="20"/>
                <w:szCs w:val="20"/>
              </w:rPr>
              <w:t>R</w:t>
            </w:r>
            <w:r w:rsidR="00FC32F8">
              <w:rPr>
                <w:rFonts w:ascii="Verdana" w:eastAsia="Verdana" w:hAnsi="Verdana" w:cs="Verdana"/>
                <w:i/>
                <w:iCs/>
                <w:sz w:val="20"/>
                <w:szCs w:val="20"/>
              </w:rPr>
              <w:t>ole</w:t>
            </w:r>
          </w:p>
        </w:tc>
        <w:tc>
          <w:tcPr>
            <w:tcW w:w="1844" w:type="dxa"/>
            <w:tcBorders>
              <w:bottom w:val="single" w:sz="4" w:space="0" w:color="auto"/>
            </w:tcBorders>
            <w:vAlign w:val="center"/>
          </w:tcPr>
          <w:p w14:paraId="2692E8F0" w14:textId="3EDBD83F" w:rsidR="00AE35CE" w:rsidRPr="002E585A" w:rsidRDefault="00FC32F8">
            <w:pPr>
              <w:jc w:val="center"/>
              <w:rPr>
                <w:rFonts w:ascii="Verdana" w:eastAsia="Verdana" w:hAnsi="Verdana" w:cs="Verdana"/>
                <w:i/>
                <w:iCs/>
                <w:sz w:val="20"/>
                <w:szCs w:val="20"/>
              </w:rPr>
            </w:pPr>
            <w:r>
              <w:rPr>
                <w:rFonts w:ascii="Verdana" w:eastAsia="Verdana" w:hAnsi="Verdana" w:cs="Verdana"/>
                <w:i/>
                <w:iCs/>
                <w:sz w:val="20"/>
                <w:szCs w:val="20"/>
              </w:rPr>
              <w:t xml:space="preserve">Men </w:t>
            </w:r>
          </w:p>
        </w:tc>
        <w:tc>
          <w:tcPr>
            <w:tcW w:w="1559" w:type="dxa"/>
            <w:tcBorders>
              <w:bottom w:val="single" w:sz="4" w:space="0" w:color="auto"/>
            </w:tcBorders>
            <w:vAlign w:val="center"/>
          </w:tcPr>
          <w:p w14:paraId="6CFEF775" w14:textId="63813BFF" w:rsidR="00AE35CE" w:rsidRPr="002E585A" w:rsidRDefault="00FC32F8">
            <w:pPr>
              <w:jc w:val="center"/>
              <w:rPr>
                <w:rFonts w:ascii="Verdana" w:eastAsia="Verdana" w:hAnsi="Verdana" w:cs="Verdana"/>
                <w:i/>
                <w:iCs/>
                <w:sz w:val="20"/>
                <w:szCs w:val="20"/>
              </w:rPr>
            </w:pPr>
            <w:r>
              <w:rPr>
                <w:rFonts w:ascii="Verdana" w:eastAsia="Verdana" w:hAnsi="Verdana" w:cs="Verdana"/>
                <w:i/>
                <w:iCs/>
                <w:sz w:val="20"/>
                <w:szCs w:val="20"/>
              </w:rPr>
              <w:t xml:space="preserve">Women </w:t>
            </w:r>
          </w:p>
        </w:tc>
      </w:tr>
      <w:tr w:rsidR="00AE35CE" w:rsidRPr="002E585A" w14:paraId="394CCEE1" w14:textId="77777777" w:rsidTr="004A404F">
        <w:trPr>
          <w:trHeight w:val="437"/>
          <w:jc w:val="center"/>
        </w:trPr>
        <w:tc>
          <w:tcPr>
            <w:tcW w:w="5103" w:type="dxa"/>
            <w:tcBorders>
              <w:top w:val="single" w:sz="4" w:space="0" w:color="auto"/>
              <w:left w:val="nil"/>
              <w:bottom w:val="nil"/>
              <w:right w:val="nil"/>
            </w:tcBorders>
            <w:vAlign w:val="center"/>
          </w:tcPr>
          <w:p w14:paraId="13990F81" w14:textId="3D97BBEF" w:rsidR="00AE35CE" w:rsidRPr="002E585A" w:rsidRDefault="00FC32F8">
            <w:pPr>
              <w:rPr>
                <w:rFonts w:ascii="Verdana" w:eastAsia="Verdana" w:hAnsi="Verdana" w:cs="Verdana"/>
                <w:sz w:val="20"/>
                <w:szCs w:val="20"/>
              </w:rPr>
            </w:pPr>
            <w:r>
              <w:rPr>
                <w:rFonts w:ascii="Verdana" w:eastAsia="Verdana" w:hAnsi="Verdana" w:cs="Verdana"/>
                <w:sz w:val="20"/>
                <w:szCs w:val="20"/>
              </w:rPr>
              <w:t>AD</w:t>
            </w:r>
          </w:p>
        </w:tc>
        <w:tc>
          <w:tcPr>
            <w:tcW w:w="1844" w:type="dxa"/>
            <w:tcBorders>
              <w:top w:val="single" w:sz="4" w:space="0" w:color="auto"/>
              <w:left w:val="nil"/>
              <w:bottom w:val="nil"/>
              <w:right w:val="nil"/>
            </w:tcBorders>
            <w:vAlign w:val="center"/>
          </w:tcPr>
          <w:p w14:paraId="71F495A3" w14:textId="6448E454"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single" w:sz="4" w:space="0" w:color="auto"/>
              <w:left w:val="nil"/>
              <w:bottom w:val="nil"/>
              <w:right w:val="nil"/>
            </w:tcBorders>
            <w:vAlign w:val="center"/>
          </w:tcPr>
          <w:p w14:paraId="4F1D7CE2" w14:textId="77777777" w:rsidR="00AE35CE" w:rsidRPr="002E585A" w:rsidRDefault="00AE35CE" w:rsidP="004A404F">
            <w:pPr>
              <w:ind w:right="227"/>
              <w:jc w:val="center"/>
              <w:rPr>
                <w:rFonts w:ascii="Verdana" w:eastAsia="Verdana" w:hAnsi="Verdana" w:cs="Verdana"/>
                <w:sz w:val="20"/>
                <w:szCs w:val="20"/>
              </w:rPr>
            </w:pPr>
          </w:p>
        </w:tc>
      </w:tr>
      <w:tr w:rsidR="00AE35CE" w:rsidRPr="002E585A" w14:paraId="21311154" w14:textId="77777777" w:rsidTr="004A404F">
        <w:trPr>
          <w:trHeight w:val="437"/>
          <w:jc w:val="center"/>
        </w:trPr>
        <w:tc>
          <w:tcPr>
            <w:tcW w:w="5103" w:type="dxa"/>
            <w:tcBorders>
              <w:top w:val="nil"/>
              <w:left w:val="nil"/>
              <w:bottom w:val="nil"/>
              <w:right w:val="nil"/>
            </w:tcBorders>
            <w:vAlign w:val="center"/>
          </w:tcPr>
          <w:p w14:paraId="52A97357" w14:textId="44948650" w:rsidR="00AE35CE" w:rsidRPr="002E585A" w:rsidRDefault="00AE35CE">
            <w:pPr>
              <w:rPr>
                <w:rFonts w:ascii="Verdana" w:eastAsia="Verdana" w:hAnsi="Verdana" w:cs="Verdana"/>
                <w:sz w:val="20"/>
                <w:szCs w:val="20"/>
              </w:rPr>
            </w:pPr>
            <w:r w:rsidRPr="002E585A">
              <w:rPr>
                <w:rFonts w:ascii="Verdana" w:eastAsia="Verdana" w:hAnsi="Verdana" w:cs="Verdana"/>
                <w:sz w:val="20"/>
                <w:szCs w:val="20"/>
              </w:rPr>
              <w:t>QHSE</w:t>
            </w:r>
            <w:r w:rsidR="00FC32F8">
              <w:rPr>
                <w:rFonts w:ascii="Verdana" w:eastAsia="Verdana" w:hAnsi="Verdana" w:cs="Verdana"/>
                <w:sz w:val="20"/>
                <w:szCs w:val="20"/>
              </w:rPr>
              <w:t xml:space="preserve"> Manager</w:t>
            </w:r>
          </w:p>
        </w:tc>
        <w:tc>
          <w:tcPr>
            <w:tcW w:w="1844" w:type="dxa"/>
            <w:tcBorders>
              <w:top w:val="nil"/>
              <w:left w:val="nil"/>
              <w:bottom w:val="nil"/>
              <w:right w:val="nil"/>
            </w:tcBorders>
            <w:vAlign w:val="center"/>
          </w:tcPr>
          <w:p w14:paraId="49BAB622" w14:textId="77777777" w:rsidR="00AE35CE" w:rsidRPr="002E585A" w:rsidRDefault="00AE35CE" w:rsidP="004A404F">
            <w:pPr>
              <w:ind w:right="227"/>
              <w:jc w:val="center"/>
              <w:rPr>
                <w:rFonts w:ascii="Verdana" w:eastAsia="Verdana" w:hAnsi="Verdana" w:cs="Verdana"/>
                <w:sz w:val="20"/>
                <w:szCs w:val="20"/>
              </w:rPr>
            </w:pPr>
          </w:p>
        </w:tc>
        <w:tc>
          <w:tcPr>
            <w:tcW w:w="1559" w:type="dxa"/>
            <w:tcBorders>
              <w:top w:val="nil"/>
              <w:left w:val="nil"/>
              <w:bottom w:val="nil"/>
              <w:right w:val="nil"/>
            </w:tcBorders>
            <w:vAlign w:val="center"/>
          </w:tcPr>
          <w:p w14:paraId="1AEA14EA" w14:textId="77777777"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r>
      <w:tr w:rsidR="00AE35CE" w:rsidRPr="002E585A" w14:paraId="6F6C4557" w14:textId="77777777" w:rsidTr="004A404F">
        <w:trPr>
          <w:trHeight w:val="437"/>
          <w:jc w:val="center"/>
        </w:trPr>
        <w:tc>
          <w:tcPr>
            <w:tcW w:w="5103" w:type="dxa"/>
            <w:tcBorders>
              <w:top w:val="nil"/>
              <w:left w:val="nil"/>
              <w:bottom w:val="nil"/>
              <w:right w:val="nil"/>
            </w:tcBorders>
            <w:vAlign w:val="center"/>
          </w:tcPr>
          <w:p w14:paraId="72727F75" w14:textId="31D1BC0E" w:rsidR="00AE35CE" w:rsidRPr="002E585A" w:rsidRDefault="00FC32F8">
            <w:pPr>
              <w:rPr>
                <w:rFonts w:ascii="Verdana" w:eastAsia="Verdana" w:hAnsi="Verdana" w:cs="Verdana"/>
                <w:sz w:val="20"/>
                <w:szCs w:val="20"/>
              </w:rPr>
            </w:pPr>
            <w:r>
              <w:rPr>
                <w:rFonts w:ascii="Verdana" w:eastAsia="Verdana" w:hAnsi="Verdana" w:cs="Verdana"/>
                <w:sz w:val="20"/>
                <w:szCs w:val="20"/>
              </w:rPr>
              <w:t>Plant Manager</w:t>
            </w:r>
          </w:p>
        </w:tc>
        <w:tc>
          <w:tcPr>
            <w:tcW w:w="1844" w:type="dxa"/>
            <w:tcBorders>
              <w:top w:val="nil"/>
              <w:left w:val="nil"/>
              <w:bottom w:val="nil"/>
              <w:right w:val="nil"/>
            </w:tcBorders>
            <w:vAlign w:val="center"/>
          </w:tcPr>
          <w:p w14:paraId="2D909155" w14:textId="318F189A"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left w:val="nil"/>
              <w:bottom w:val="nil"/>
              <w:right w:val="nil"/>
            </w:tcBorders>
            <w:vAlign w:val="center"/>
          </w:tcPr>
          <w:p w14:paraId="1E243E07" w14:textId="77777777" w:rsidR="00AE35CE" w:rsidRPr="002E585A" w:rsidRDefault="00AE35CE" w:rsidP="004A404F">
            <w:pPr>
              <w:ind w:right="227"/>
              <w:jc w:val="center"/>
              <w:rPr>
                <w:rFonts w:ascii="Verdana" w:eastAsia="Verdana" w:hAnsi="Verdana" w:cs="Verdana"/>
                <w:sz w:val="20"/>
                <w:szCs w:val="20"/>
              </w:rPr>
            </w:pPr>
          </w:p>
        </w:tc>
      </w:tr>
      <w:tr w:rsidR="00AE35CE" w:rsidRPr="002E585A" w14:paraId="15A4535A" w14:textId="77777777" w:rsidTr="004A404F">
        <w:trPr>
          <w:trHeight w:val="437"/>
          <w:jc w:val="center"/>
        </w:trPr>
        <w:tc>
          <w:tcPr>
            <w:tcW w:w="5103" w:type="dxa"/>
            <w:tcBorders>
              <w:top w:val="nil"/>
              <w:bottom w:val="single" w:sz="4" w:space="0" w:color="auto"/>
            </w:tcBorders>
            <w:vAlign w:val="center"/>
          </w:tcPr>
          <w:p w14:paraId="27AD20A7" w14:textId="03015285" w:rsidR="00AE35CE" w:rsidRPr="002E585A" w:rsidRDefault="00FC32F8">
            <w:pPr>
              <w:rPr>
                <w:rFonts w:ascii="Verdana" w:eastAsia="Verdana" w:hAnsi="Verdana" w:cs="Verdana"/>
                <w:sz w:val="20"/>
                <w:szCs w:val="20"/>
              </w:rPr>
            </w:pPr>
            <w:proofErr w:type="spellStart"/>
            <w:r>
              <w:rPr>
                <w:rFonts w:ascii="Verdana" w:eastAsia="Verdana" w:hAnsi="Verdana" w:cs="Verdana"/>
                <w:sz w:val="20"/>
                <w:szCs w:val="20"/>
              </w:rPr>
              <w:t>External</w:t>
            </w:r>
            <w:proofErr w:type="spellEnd"/>
            <w:r>
              <w:rPr>
                <w:rFonts w:ascii="Verdana" w:eastAsia="Verdana" w:hAnsi="Verdana" w:cs="Verdana"/>
                <w:sz w:val="20"/>
                <w:szCs w:val="20"/>
              </w:rPr>
              <w:t xml:space="preserve"> ESG Advisor</w:t>
            </w:r>
          </w:p>
        </w:tc>
        <w:tc>
          <w:tcPr>
            <w:tcW w:w="1844" w:type="dxa"/>
            <w:tcBorders>
              <w:top w:val="nil"/>
              <w:bottom w:val="single" w:sz="4" w:space="0" w:color="auto"/>
            </w:tcBorders>
            <w:vAlign w:val="center"/>
          </w:tcPr>
          <w:p w14:paraId="37CA7EDC" w14:textId="77777777" w:rsidR="00AE35CE" w:rsidRPr="002E585A" w:rsidRDefault="00AE35CE" w:rsidP="004A404F">
            <w:pPr>
              <w:ind w:right="227"/>
              <w:jc w:val="center"/>
              <w:rPr>
                <w:rFonts w:ascii="Verdana" w:eastAsia="Verdana" w:hAnsi="Verdana" w:cs="Verdana"/>
                <w:sz w:val="20"/>
                <w:szCs w:val="20"/>
              </w:rPr>
            </w:pPr>
          </w:p>
        </w:tc>
        <w:tc>
          <w:tcPr>
            <w:tcW w:w="1559" w:type="dxa"/>
            <w:tcBorders>
              <w:top w:val="nil"/>
              <w:bottom w:val="single" w:sz="4" w:space="0" w:color="auto"/>
            </w:tcBorders>
            <w:vAlign w:val="center"/>
          </w:tcPr>
          <w:p w14:paraId="6E718FBE" w14:textId="2A07F58D" w:rsidR="00AE35CE" w:rsidRPr="002E585A" w:rsidRDefault="00AE35CE" w:rsidP="004A404F">
            <w:pPr>
              <w:ind w:right="227"/>
              <w:jc w:val="center"/>
              <w:rPr>
                <w:rFonts w:ascii="Verdana" w:eastAsia="Verdana" w:hAnsi="Verdana" w:cs="Verdana"/>
                <w:sz w:val="20"/>
                <w:szCs w:val="20"/>
              </w:rPr>
            </w:pPr>
            <w:r w:rsidRPr="002E585A">
              <w:rPr>
                <w:rFonts w:ascii="Verdana" w:eastAsia="Verdana" w:hAnsi="Verdana" w:cs="Verdana"/>
                <w:sz w:val="20"/>
                <w:szCs w:val="20"/>
              </w:rPr>
              <w:t>X</w:t>
            </w:r>
          </w:p>
        </w:tc>
      </w:tr>
    </w:tbl>
    <w:p w14:paraId="3D458B23" w14:textId="7CF4CBFE" w:rsidR="0054747F" w:rsidRPr="002E585A" w:rsidRDefault="00E10C85" w:rsidP="0054747F">
      <w:pPr>
        <w:pBdr>
          <w:top w:val="nil"/>
          <w:left w:val="nil"/>
          <w:bottom w:val="nil"/>
          <w:right w:val="nil"/>
          <w:between w:val="nil"/>
        </w:pBdr>
        <w:spacing w:after="140"/>
        <w:rPr>
          <w:rFonts w:ascii="Verdana" w:eastAsia="Times New Roman" w:hAnsi="Verdana" w:cs="Times New Roman"/>
          <w:sz w:val="20"/>
          <w:szCs w:val="20"/>
        </w:rPr>
      </w:pPr>
      <w:r>
        <w:rPr>
          <w:rFonts w:ascii="Verdana" w:eastAsia="Times New Roman" w:hAnsi="Verdana" w:cs="Times New Roman"/>
          <w:noProof/>
          <w:sz w:val="20"/>
          <w:szCs w:val="20"/>
          <w:lang w:val="it-IT" w:eastAsia="en-US"/>
        </w:rPr>
        <mc:AlternateContent>
          <mc:Choice Requires="wpg">
            <w:drawing>
              <wp:anchor distT="0" distB="0" distL="114300" distR="114300" simplePos="0" relativeHeight="251658290" behindDoc="1" locked="0" layoutInCell="1" allowOverlap="1" wp14:anchorId="4ACE97E8" wp14:editId="63BA84DF">
                <wp:simplePos x="0" y="0"/>
                <wp:positionH relativeFrom="column">
                  <wp:posOffset>4186610</wp:posOffset>
                </wp:positionH>
                <wp:positionV relativeFrom="paragraph">
                  <wp:posOffset>234177</wp:posOffset>
                </wp:positionV>
                <wp:extent cx="1787525" cy="724535"/>
                <wp:effectExtent l="57150" t="57150" r="117475" b="113665"/>
                <wp:wrapTight wrapText="bothSides">
                  <wp:wrapPolygon edited="0">
                    <wp:start x="0" y="-1704"/>
                    <wp:lineTo x="-691" y="-568"/>
                    <wp:lineTo x="-691" y="21013"/>
                    <wp:lineTo x="0" y="24421"/>
                    <wp:lineTo x="22099" y="24421"/>
                    <wp:lineTo x="22789" y="18174"/>
                    <wp:lineTo x="22789" y="8519"/>
                    <wp:lineTo x="22099" y="0"/>
                    <wp:lineTo x="22099" y="-1704"/>
                    <wp:lineTo x="0" y="-1704"/>
                  </wp:wrapPolygon>
                </wp:wrapTight>
                <wp:docPr id="1402741471" name="Gruppo 35"/>
                <wp:cNvGraphicFramePr/>
                <a:graphic xmlns:a="http://schemas.openxmlformats.org/drawingml/2006/main">
                  <a:graphicData uri="http://schemas.microsoft.com/office/word/2010/wordprocessingGroup">
                    <wpg:wgp>
                      <wpg:cNvGrpSpPr/>
                      <wpg:grpSpPr>
                        <a:xfrm>
                          <a:off x="0" y="0"/>
                          <a:ext cx="1787525" cy="724535"/>
                          <a:chOff x="0" y="0"/>
                          <a:chExt cx="1788175" cy="724535"/>
                        </a:xfrm>
                      </wpg:grpSpPr>
                      <wpg:grpSp>
                        <wpg:cNvPr id="1914680181" name="Gruppo 34"/>
                        <wpg:cNvGrpSpPr/>
                        <wpg:grpSpPr>
                          <a:xfrm>
                            <a:off x="0" y="0"/>
                            <a:ext cx="1788175" cy="724535"/>
                            <a:chOff x="0" y="0"/>
                            <a:chExt cx="1788175" cy="724535"/>
                          </a:xfrm>
                        </wpg:grpSpPr>
                        <wpg:grpSp>
                          <wpg:cNvPr id="1490632554" name="Gruppo 33"/>
                          <wpg:cNvGrpSpPr/>
                          <wpg:grpSpPr>
                            <a:xfrm>
                              <a:off x="0" y="0"/>
                              <a:ext cx="1788175" cy="724535"/>
                              <a:chOff x="0" y="0"/>
                              <a:chExt cx="1788175" cy="724535"/>
                            </a:xfrm>
                          </wpg:grpSpPr>
                          <wpg:grpSp>
                            <wpg:cNvPr id="1843925724" name="Gruppo 32"/>
                            <wpg:cNvGrpSpPr/>
                            <wpg:grpSpPr>
                              <a:xfrm>
                                <a:off x="0" y="0"/>
                                <a:ext cx="1788175" cy="724535"/>
                                <a:chOff x="0" y="0"/>
                                <a:chExt cx="1788175" cy="724535"/>
                              </a:xfrm>
                            </wpg:grpSpPr>
                            <wps:wsp>
                              <wps:cNvPr id="1401444620"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79327761"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935907190" name="Text 22"/>
                              <wps:cNvSpPr/>
                              <wps:spPr>
                                <a:xfrm>
                                  <a:off x="592845" y="3442"/>
                                  <a:ext cx="1140246" cy="170762"/>
                                </a:xfrm>
                                <a:prstGeom prst="rect">
                                  <a:avLst/>
                                </a:prstGeom>
                                <a:noFill/>
                                <a:ln/>
                              </wps:spPr>
                              <wps:txbx>
                                <w:txbxContent>
                                  <w:p w14:paraId="48755E1D" w14:textId="2DD93125" w:rsidR="00A70585" w:rsidRPr="00E10C85" w:rsidRDefault="005B2D4A" w:rsidP="00A70585">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 xml:space="preserve">Steering </w:t>
                                    </w:r>
                                    <w:proofErr w:type="spellStart"/>
                                    <w:r>
                                      <w:rPr>
                                        <w:rFonts w:ascii="Calibri" w:eastAsia="Calibri" w:hAnsi="Calibri" w:cs="Calibri"/>
                                        <w:b/>
                                        <w:bCs/>
                                        <w:color w:val="5F5E5A"/>
                                        <w:kern w:val="24"/>
                                        <w:lang w:val="en-US"/>
                                      </w:rPr>
                                      <w:t>comittee</w:t>
                                    </w:r>
                                    <w:proofErr w:type="spellEnd"/>
                                  </w:p>
                                </w:txbxContent>
                              </wps:txbx>
                              <wps:bodyPr wrap="square" lIns="0" tIns="0" rIns="0" bIns="0" rtlCol="0" anchor="ctr">
                                <a:noAutofit/>
                              </wps:bodyPr>
                            </wps:wsp>
                          </wpg:grpSp>
                          <wps:wsp>
                            <wps:cNvPr id="1022128940"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1328472627" name="Text 21"/>
                          <wps:cNvSpPr/>
                          <wps:spPr>
                            <a:xfrm>
                              <a:off x="708523" y="174204"/>
                              <a:ext cx="1024570" cy="261620"/>
                            </a:xfrm>
                            <a:prstGeom prst="rect">
                              <a:avLst/>
                            </a:prstGeom>
                            <a:noFill/>
                            <a:ln/>
                          </wps:spPr>
                          <wps:txbx>
                            <w:txbxContent>
                              <w:p w14:paraId="290E5B2A" w14:textId="493F9D68" w:rsidR="00A70585" w:rsidRDefault="00A70585" w:rsidP="00A70585">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w:t>
                                </w:r>
                                <w:r w:rsidR="00E64A00">
                                  <w:rPr>
                                    <w:rFonts w:ascii="Calibri" w:eastAsia="Calibri" w:hAnsi="Calibri" w:cs="Calibri"/>
                                    <w:b/>
                                    <w:bCs/>
                                    <w:color w:val="1E2233"/>
                                    <w:kern w:val="24"/>
                                    <w:sz w:val="32"/>
                                    <w:szCs w:val="32"/>
                                    <w:lang w:val="en-US"/>
                                  </w:rPr>
                                  <w:t>ex</w:t>
                                </w:r>
                                <w:r>
                                  <w:rPr>
                                    <w:rFonts w:ascii="Calibri" w:eastAsia="Calibri" w:hAnsi="Calibri" w:cs="Calibri"/>
                                    <w:b/>
                                    <w:bCs/>
                                    <w:color w:val="1E2233"/>
                                    <w:kern w:val="24"/>
                                    <w:sz w:val="32"/>
                                    <w:szCs w:val="32"/>
                                    <w:lang w:val="en-US"/>
                                  </w:rPr>
                                  <w:t xml:space="preserve"> = </w:t>
                                </w:r>
                                <w:r w:rsidR="000471E4">
                                  <w:rPr>
                                    <w:rFonts w:ascii="Calibri" w:eastAsia="Calibri" w:hAnsi="Calibri" w:cs="Calibri"/>
                                    <w:b/>
                                    <w:bCs/>
                                    <w:color w:val="1E2233"/>
                                    <w:kern w:val="24"/>
                                    <w:sz w:val="32"/>
                                    <w:szCs w:val="32"/>
                                    <w:lang w:val="en-US"/>
                                  </w:rPr>
                                  <w:t>1</w:t>
                                </w:r>
                              </w:p>
                            </w:txbxContent>
                          </wps:txbx>
                          <wps:bodyPr wrap="square" lIns="0" tIns="0" rIns="0" bIns="0" rtlCol="0" anchor="ctr">
                            <a:noAutofit/>
                          </wps:bodyPr>
                        </wps:wsp>
                        <wps:wsp>
                          <wps:cNvPr id="1293212006" name="Text 22"/>
                          <wps:cNvSpPr/>
                          <wps:spPr>
                            <a:xfrm>
                              <a:off x="620387" y="438609"/>
                              <a:ext cx="1140236" cy="170762"/>
                            </a:xfrm>
                            <a:prstGeom prst="rect">
                              <a:avLst/>
                            </a:prstGeom>
                            <a:noFill/>
                            <a:ln/>
                          </wps:spPr>
                          <wps:txbx>
                            <w:txbxContent>
                              <w:p w14:paraId="7DF28E8F" w14:textId="0A06382D" w:rsidR="00A70585" w:rsidRPr="00095EDA" w:rsidRDefault="00E64A00" w:rsidP="00A70585">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wps:txbx>
                          <wps:bodyPr wrap="square" lIns="0" tIns="0" rIns="0" bIns="0" rtlCol="0" anchor="ctr">
                            <a:noAutofit/>
                          </wps:bodyPr>
                        </wps:wsp>
                      </wpg:grpSp>
                      <pic:pic xmlns:pic="http://schemas.openxmlformats.org/drawingml/2006/picture">
                        <pic:nvPicPr>
                          <pic:cNvPr id="1083693139"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4ACE97E8" id="_x0000_s1051" style="position:absolute;margin-left:329.65pt;margin-top:18.45pt;width:140.75pt;height:57.05pt;z-index:-251658190;mso-width-relative:margin;mso-height-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IJfWHwUAACoUAAAOAAAAZHJzL2Uyb0RvYy54bWzcWFtv2zYUfh+w/yDo&#10;vbFI6o44RRAnQYBiC5oOe6YlytIqiRxJx86/3yF1ix3n2jVF68AOKZFH5/p9Rzz+uG1q55ZJVfF2&#10;7qIjz3VYm/G8aldz968vFx9i11Gatjmtecvm7h1T7seT33873oiUYV7yOmfSASGtSjdi7pZai3Q2&#10;U1nJGqqOuGAt3Cy4bKiGqVzNckk3IL2pZ9jzwtmGy1xInjGl4Oqiu+meWPlFwTL9Z1Eopp167oJu&#10;2v5K+7s0v7OTY5quJBVllfVq0Ddo0dCqhYeOohZUU2ctqweimiqTXPFCH2W8mfGiqDJmbQBrkLdn&#10;zaXka2FtWaWblRjdBK7d89ObxWZ/3F5KcSOuJXhiI1bgCzsztmwL2Zj/oKWztS67G13GttrJ4CKK&#10;4ijAgetkcC/CfkCCzqdZCY5/sC0rz6eNMYoebJwNj53tKDNOOiVB62vpVDk8P0F+GHsoRq7T0gYy&#10;7FKuheAO8Y0eZt//YOIhTWn6Xib6iRcSHAT+vonklzEx9kmCA8iffRPxT2ci4JiaSlV9W6nelFQw&#10;iwDK5PGQ9L6HfN8PMSBal/R2nYPizlt27VjTKlVQ3q8o6EPZPtYlTYVU+pLxxjGDuQsY1eafAWgt&#10;/tHbT0pbIMx71Wj+j+sUTQ2wektrJ8KRTVsQ2K+F0SDSbFS8rvKLqq7tRK6WZ7V0YOfcvbAfYyJs&#10;2VlWt85m7oYk8KwSO/fUfRELskBn0SERRoUFVWX3KCuhX1a3RhNmyaQ3jq81kzdlvnGW9Vp+pgaI&#10;PBR6EI+8Mk7Bgd9NgGpw5JmP69B6BRy5rF1Hcv13pUsbNQOpD0y1O7rrtBYl7bQyggbdO6usK0Zt&#10;7OyeooChQ/DNaMnzO4vz9jpk6cmxqLIUvj2zwOhBuj7PwLBLryVzeyHNi2Q0VH5diw9AgoLqalnV&#10;lb6zhA6+MEq1t9dVZrLWTKbMjxKCoygcwf6qoSvmEHA7Uxn4Wkhm2w+WH4l2ZXw17O+kQapV2See&#10;fVVOy89K2q7YqRKQvBBA69nd5TMz3VFlWVdiSE4z7o2GR+8x8gG/dWy/4Nm6Ya3u2hfJarCft6qs&#10;hILESFmzZJBO8iq3CkGia8l0VpoUKaAqTKX1FTDcsFpOihmdH6l4lISYQEcGXI2JHyW2EiC3e04m&#10;no/CnpJxTGLfcvkTpb9T9Z1WUylbtTpF7BD0MoT8DviYkCDxIpSM8PjFWIh7LnkhOgYJNg4wviK+&#10;b/dOnkLI97Afdm0PirwotAve6iqattxkFbiQpnVrPLlbunq73Hb9jg3ZVM3OBnrXuav+XVNTgvVV&#10;C4wDduthIIfBchhIXZ/xrh2mbVZyyN1MS4tBLT9da15UNsOmh/TqWMSY+rJ3CibyMEY4Tvwxmj3Z&#10;JaZgjZIAD8+THSJB2IcTRT72bHs4BdQPQvjr4kniwH8u9VkNxa8MNfc8tp/9ewy1w0IXp+dn5wdZ&#10;qCMyZCjDin6cyR6X8TST7SXWAU54/wgTqLQIhzga2pmuXi0AvjjAkRcHGJgA6vVQgCGN/CCCHDIv&#10;KjhEpnnqYja85gzINfQ1T4LbKyp2bMo6X797xRoPfv+WFAMzI/NGvhvD12EuBIXEkAUQIp/EoWdL&#10;fCpSi7rkR6DuiDU/KIb3a9LwO3x/mp4NeTEJE4JIMqTGr9y1YUAYOPDScBIhZNVqAzLfr4kDpgj3&#10;mIyEQRT2ONePvwHnDjZxNhvhQMq+b/SHZ+bE6/7c9gzTEd/JfwAAAP//AwBQSwMECgAAAAAAAAAh&#10;AOqIU97cEwAA3BMAABQAAABkcnMvbWVkaWEvaW1hZ2UxLnBuZ4lQTkcNChoKAAAADUlIRFIAAAEA&#10;AAABAAgGAAAAXHKoZgAAAAlwSFlzAAALEwAACxMBAJqcGAAAE45JREFUeJztnQewVtURx/80QcGC&#10;2LANKmCwa3BQUWOBKEZGMPYSnyVqRFFjIWoUYy9gisGIqJEoCkbHxJpYsIAVNIpgR8WGiNhAQXh6&#10;MzvuGx+P74Pvffd+d/fc8//N7Iyj8h5n95y9p2wBCCGEEEIIIYQQQgghhBBCCCGEEEIIIYQQQggh&#10;hBBCCCGEEEIIiYmWAA4AcCOACQAmO5FnANwF4EQA7a2VREgR6QTgaQCJc5kBYCtrZRFSJFoAeNLB&#10;4q5UZgJY01pphBSFXzpY1M2V4dZKI6QojHawoJsr062VRkhReMTBgm6uLLJWGiFF4Q4HC7oaIYRk&#10;QJ2DxUwHQIgRbQE872BBcwdAiBEbAfjIwaLmEYAQI7oD+NDBwq5UCCEROwFCSMROgBASsRMghETs&#10;BAghETsBQkgObAzgUwcLng6AEKNIwe8cLHg6AEK4+MEjACERf/npAAiJfPGLEEIiXfx0AIREvPjp&#10;AAiJePHTARAS8eKnAyAk4sVPB0BIxIufDoCQiBd/NA6gFYA1APQAsCOAPgD6AdhfpZ/+ux31/1lD&#10;/wypDcsD2ADATwD8FMAuAPZUW+yttthe/5uU2Wrn1BB1gS/+wjmAdXUxD9FGDU8AeA9AfRWKqdce&#10;ao8DuEl/pkzSdawHGVCTzE0AHAHgIgBjADylLamqmaifAHgRwD0ArgBwuPa3W85ofHUFWPzBO4At&#10;AZwC4J85p1t+AGAcgJMBbG6tBCesAOAXAC4E8CCAL3KyxULtfjtMf/+KOYy1riCLPwmx9HJ/ANfr&#10;IkycyPsARun21eqLZIE0lzwGwN0AvnFgh4ZuN7LTOEOPGVlTV6DFn4TSdXU33YZ/7kBhy5LPtDf8&#10;Lvp3LxryhT1WO+GGsBAm6/Ft7QzGXhfImJsjbllNDfemAyVVK28AOFP7xoeOXMiNBPCVA71We1SQ&#10;o+LuVTrmugIufhF3dANwDYCvHSgnK5GxjADQFWEhC2UggEkOdJilvAbgaABtIl/8Im7ool+Yam7s&#10;QxGZRLdrjTjvC7+/bp+TAssMvchtF+niFzFnLb3UW+RAGXluR0fqJZo39tbntiQieRfAwSWOBt4X&#10;//cZ/AzTG/3fBXymzEK+1NtqDy8HG+gbexKxPAFg60AW/wS9l0nbi9CEnfQcZq1ELzINwA6Gjvhc&#10;R8941lKvz5reF3+HRtWG0ziB3INFrslo61I0kQl3teooL7bTlwrrsVNQ1eJHBk4gNyQsdCqNvUyD&#10;vKZbu1qH6Z4d2b1LURd/GicgH+JcqCvYs16t5VsAv61RIJHkMox3MEYKMlv81ToBycuoKe01KYfG&#10;rk4H4yowenO//C/THoVc/NU4gdtQQ9bnlj8T40/RLMes6K07DOtJTUHmi785TkCeordAjdhUE2Ro&#10;5OwCViR3PiuOp22CmJvVLP7GTmB6mZ+7AMAhqBFSyGGOA+UVTaSxZK8M7cSjGQq7+BvoCOBifen5&#10;VlPmR+uFfE3oE3lgT61lHoC9MryfYSwGXMrEnOoaZMr+eq6wVl7RRXS8X0Y224b3ASjilz935MvP&#10;i6X8JskCrZGQBUMcTHoKwl38PbntN5nAX2UUMCTFT5/jIjR3QkFu+yW//WNOHrNJ84ne9qZFKiHP&#10;px3Bxd8MpMTSO5w05l8OeerpnIETuIC2hIX9gtz2t9Yti/Xkp/ygg6ebUd1mabX636ZOkeecCnLb&#10;Dy3BzMXnSweXZmDXgQ7GEYtMDHXxS8UYpvP6TCeWpihpecjBWIouE0Lc9kNj0mc7UCCltA7maA5G&#10;2mYrnothhC4TQ/3yt9Za8NYKpCy7rJXYKg1jqWfUYp4F++WH1u8LcfHN0lZVUm1nkG6Te2tfuQ1V&#10;ttLGoP30/7la/8wsB3//akQq3aYtzb6oRuW2XtI05z9oIc4+GkvSQ22xscY3SP3+AwD8XvsKTg68&#10;gMmEkBd/94Bqxi3Qmm6DAWyWsqhGC/0Zg7Vg5rcBFRtN+zQ4JqO/yzvqUAdockoaOmguxJWB5THM&#10;DHnxI5AKMs/q13vVGuqhk/6OZx2Md1lya8qxbp7isvcrbY+2c43bo/XShishZJ/2RaDs50B55UQm&#10;6H26pc8bOTI84EAHS5O0+QL/bubvkwvicwCsjHxpryXU0pbITmpc+TltrEbutHMcHDK+UQ13S+S8&#10;+pgDfZSSV1P2HNi1wt8zV++IOjiYr4MdN5E9BYFxugOllTpPHQpfyDb3MKd5ESelHNe0Zfz8uwCs&#10;B19Ix6V/OIxX+TyDe5Dc6KDJJokjGWuwvWwOq2jvv8SRvJdyFzBoKW3Q94Vv+jp0yucjEM52oKwG&#10;ma917ELhBH2NSJzIMSnGslKJku6TtJVYCEjvyUcc2CBptAuQD4Vrlnf09f84h0YZtWBbR3EEb6UM&#10;Dmr8JPh3bScWElLz4CoHdkhUzoNzjneU6io1B0Klm6NL1DT3Jv30Zwyr8bNerTnTyb3AnJxbwDUL&#10;MfDrDpQ0TbdvodO5gou0vPRZ7eJtrXcBReAoJ07gKDiljwPlvJ9BUosn1tEe9NZ6lWc9Uv5iM8lR&#10;pAybS8Y5qH8vceFFo5uDO4G00YFF4jIHTkByIFyxmnG8uySL7ILisrtxqu2CGodKh0SLKiIds5Zr&#10;4Qzry79zUXz+EPCTYNHoaFzXcnYGqduFSfp5RLvXFh15knrUUM9S8Ycs3spukaE95M7NTfhkvZES&#10;vgkosCQLuhqW4ZbJvrq1Apwx3NABjIQT6gyVIEUfYmOoob4Ptx68M1YE8IGRLT7xsvO1KgP1RoCR&#10;ZVllrpVr31xrkcg+sjgHGjpk6dFofi61KqoQ89foSMPLJxdfHWevAi8Z2eM068FvZTTwt73dguZM&#10;G8Nb6E2tB++Qg4xsca/1wH9jNPCQMvxqmTloofvjrAfukFZGYfBfWn8IbzYY9FwHFWS8XEDNM9D/&#10;aOuBO+V0I4csNRjNeMVgwDdZDtgZtxjo/2XrQTtueltvYA+pKGVCW6NAiLQFK4vEHgb6X5iyUlCR&#10;+Y+BPS63Guw2BoOVFwfeQi9+9rQoZLmF1aRzzq8NbCFOJ5qbzzutBusYi8QUKflOlmQjoxT4aFp+&#10;nWg1WMecbGAHufAipcn7efY7q5eAvxlMPG49fcRiSFcdUprRBvYwKa9+T86DrI809LeS0OC8b5/l&#10;2EFKM8TAAWwHA57OeZBvWgwyEN426FVPSjMgljuZN2ILe3TMAwatw0hpehg4gGNhwCex5j87ZJRB&#10;zwVSviFKFL0Dv8p5kFJbnpTmjznb4gsaoiwtDcqHnwUD8m5hFUxvtAjqBUpVIlKeuTnb4wIYkHeV&#10;2jMsBhkIZ+RsC7E9Kc/MnO1xJQzIuzZdjOW/KuXcnG0hTT9JefIOz74UBnya8yClIQMpzRU520Iu&#10;gEl5FsVwPM67ZRWjz/xEZUq4KynfITvJWc6GAXk3rpTWY6Q0t+dsi6k0RFnWiyVHZlLOg3zBYpCB&#10;kHdRymesB+y8jVuSs0hmbu48mPMg5wXeY76W787fxJKDHgAnGDiAvhYDHWkw0CK1/s6KLgZ2kDsH&#10;Upo/x5Ile5bBQA+wGKhzDjGww5nWg3bMJAN7SIHYKDqi8MuzJNcb2IEVgUqzikFqtjzHm9DTYOJJ&#10;BiJZnOkxtqRyygADWzxrNdhVDQYr0s1qwA6xSD0V6Wg9cKdcZ2AL2QGaMcNgwCaJD065xED/UnyE&#10;lK7MZFGhWWpCmjHOYMAShcbnwB+e/ywc8K2WE84x+xvYQmRXy0GfajRoCbaInb5Guh9sPXCnPGBg&#10;i0XWbfK2N5qEEoQUO+ONdC+Xv2TJysx5FwFJ9MnRlLYGhUEapBfiZQcjnUvEIduCLckdRvb4Exzw&#10;qNHgYy4SatGDTuRh64E7ZHOD4jgNshcccIrR4EX2RnzsY6hvdmbycxSbD2AFRBqL3iDTNf86FlYw&#10;qMPQIHLGZS7G4hxmOPddJWT9z1ARJuWQIqn801gmWw/eGasZ1P5rLNKJ2A1DDRXxnVU6ZM7sZhBn&#10;3lhYk/FHWgD4l6EtFgLoBEdsYqiMhkYVa6G4rA1glrGOJeyY2FRhTprI/R4N8YSxUiZoOGbRkDuO&#10;J411+5i1EhzRV7/AlvaQqEN3HGqsFJG7rXql14hWAO50oFfWYfiBngYdsZImMttrl+y2Bv0CS8mo&#10;guQKtDDK9W8qM1MG/3RFMeju4BiW6EWwWy53oCCRmwG0QbjILuYGB3oUuSjFOHpom6y+BQj2+dCB&#10;LRZ6f4rt4uB81PiipD3Co71RYkkpWaBlrqvl0kZBKxLAFCKSePalA1sk+mFzj0Wx0KWVEu8W2Dbz&#10;RQd6a5C/pkxXfq/Jc+1Q/fehHMEk8/FbB3ZINBDLpPhnc1nfMEGolMilzcHwz75GBSXKiXy1100x&#10;nn5lfu74AJ5sVzKqdZEsRaT5SzBc7UBhTeUWpxOvsxbZSJzJVSnHdfdSfrZcFv/K6WXtAKNCK8lS&#10;RHZPmyKwwJW8m1VUIl8AOMnJU2FrLefk5XzZtAnLminvgiqJWnzU0cTeSDNME4dyPQLkAgeKKydv&#10;ATjaKLd9OY3jtqjmW6lIu/G8XoPk6zYWwGawoasuMC9n/aSJzNG8g+Bop2W8E8cyQ5tcrJODPuQ8&#10;PaTJxZhHeSWlY1ylyl3N9xpf3z+HHVpLvd2/1Ti/IqlAjkXAWNWta67Ua5mxI1NefDVFntCOAvCQ&#10;YdGI5i7Cn6Uc8zkZ5XZcpQUvswrvFqfSW58mvTvhpFET1lBeTcoyxoEimyuvaxei4wDsUuHlYWed&#10;sPJnrg1g91NKbswghiHraNBv1IEO1ZDkLSuoAbGc3i3sqy3s7tOApCQgqS9KA5Y1tX1RErjM0y/T&#10;W5obP1n/+WP9b0ngMiuDs+bZOe5UPtPiKFPVFlO0Z8FnAWzrkxxeYVyxl1HVVEplOpDjyc9T2ngV&#10;XXzUOTKp9usy4ScNwzk53C4O6TBUlDyQ0OVzABuigEhyzlMOFExZsrlk2sSpDTVykLpFah2EELVa&#10;NRs4C3eNXeZklF22tKg/CirWgUTQFp7dHQddxCQLMnjyg5Zmtx5LEWRiEc/95Ticl4Lml34HZmDH&#10;Dnrzbr14QpepAFZFZGQRMEKpTgenZ2RDSRemDZBKB+97L/IRS+2AWOQvGdlu50CiGz3Lp7FXW27p&#10;pO5dLDIioxTclTQIyno8Ics8ANtlYIvgaaFdTq0NUnQZlmH+/S0OxhOyfAZgx4xsURgudGCYospl&#10;GdqpzsF4QpaPQintZcF5fB3IdLJ9p+nOWbFFQfIeLFOt18/QHoVEup5wkqWfbJL9NjBDu8gzFc/9&#10;1dvjOQCrZ2iPQrOVYRvsIshbGZfaaqn1EqzHFaqMiqyNfSaIt3zcgfFCkwdrFFRymIO2WCHuwg6t&#10;gS2ioZWW0WLo8LIn23zVleisVnRx0Kg0FJnmqOBp8GwN4GUHRvUqL+RYVLON9qdjfYfStvheK0Jx&#10;y58xUhvuyoJUe8lKFgG42Ki68Q7Ouhh5kCl83689PRz1zrOUh7VppSWeexvkKfMAnG/kiKNlYKTP&#10;Uq9qiTVvjWDGRJobMDansvKkBG01s22mg4mQR9bYSc7bnm+mPexicAT/BdDLWuHkx/sBKcf9poOJ&#10;UYsv/pGBbS+L6gjkgu8envP90kojCZ9xMFmyqBAzMPDGEN314na2A32mPeNLMM8m1golzbssvCSg&#10;LjAi72hSlCycoh3VpNjlY4E9Hz6rO0tJfyaB0lI79kjdgQ8dTKpSZ/vrtD6fx3bZtQgmOkm7/Sx0&#10;oP/GIs7pee0mVMjS3OSH8+mp+pT4tcEk+1p/t/wdYt9Srqy1CW8C8JrR7uA9fcE4osIWcKRA9DaY&#10;cPI7SWk6AthT+wDeqz0aF2T4dX9X+wRKg9CDmJpLtjdwAPI7SeW00Hf2HbWatNQ3OFeLnFwD4AZ9&#10;cbhNa0yO1Luf07R4yR4ANo6p5DapHDoAQiKGDoCQiKEDICRi6AAIiRg6AEIihg6AkIihAyAkYugA&#10;CIkYOgBCIoYOgJCIoQMgJGLoAAiJGDoAQiKGDoCQiKEDICRi6AAIiRg6AEIihg6AkIihAyAkYugA&#10;CIkYOgBCAmN5rQw7JcOS0SHJfAAvAThDdUFINHQC8IKDRehFJqtOCImC+x0sOm8i3WoJKTw9HSw2&#10;r7KNtXEIqTVDHCw0ryL3AYQUmmEOFppXEd0QUmiGO1hoXkV0Q0ihoQOgAyARQwdAB0Aihg6ADoBE&#10;DB0AHQCJGDoAOgASMXQAdAAkYugA6ABIxNAB0AGQiKEDoAMgEUMHQAdAIoYOgA6ARAwdAB0AiRg6&#10;ADoAEjF0AHQAJGLoAOgASMTQAdABkIi50EHhDa8iuiGk0BzkYKF5lQOsjUNIrekAYJaDxeZNZgJo&#10;z+lHYmAfAPUOFp0XEV30tzYKIXnSD8AMB4vPWt4FsAenHomRNgB2BTBI+wVUKyMMFu6IlH/nQTp2&#10;0QEhJAXsDkxIxNABEBIxdACERAwdACERQwdASMTQARASMXQAhEQMHQAhEUMHQEjE0AEQEjF0AIRE&#10;DB0AIRFDB0BIxNABEBIxdACERMy2BvUA5HcSQhywFoDvc1z88rvWtB40IeRHns7RATxJxRPii50A&#10;LMph8S8E0Nt6sISQJZG6+vNquPjnAtiPiifEL2sDGArgPgCTM5J7AZwHoLP14AghhBBCCCGEEEII&#10;IYQQQgghhBBCCCGEEEIIIYQQQgghhBBCCCLi/+p6mXBFy3o+AAAAAElFTkSuQmCCUEsDBAoAAAAA&#10;AAAAIQDRpZ93AwcAAAMHAAAUAAAAZHJzL21lZGlhL2ltYWdlMi5wbmeJUE5HDQoaCgAAAA1JSERS&#10;AAAAWAAAAFgIAwAAAEZLwAYAAAABc1JHQgCuzhzpAAAABGdBTUEAALGPC/xhBQAAAfJQTFRF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udemCAAAAKZ0Uk5TACv/hM39&#10;iNXufYGDHTEWKjQjAUi2+Eeh6cRlhQ+trIf7LgS/vontG89XWSk8yP4CxssYNgPzkS+9+vUcpqWq&#10;PuVeOpxiWHkznksgj0CKcPTi/PEI8tMiw132W9DWC/loaQkwzJWYyhXgBg7ssxLvENcK9z9CXPAR&#10;Sd6pqKOf0pZsbQVPOZK1UgyOyRqi3OdBPSdrLSx4OJRquKtmr0zFDRNE60NWVb7uHSwAAAAJcEhZ&#10;cwAAIdUAACHVAQSctJ0AAAPoSURBVFhH7Zf5W1VFHMbHQcxUEJSruISIgCk3sEILKAWX0HLhQkpU&#10;uGRFRlrua2hWgku5UGlquZT/p8+ZOfNd3nsuxkV+6PF+fuB5eN933jv3zjkz5xhToMAUqyhCP2+m&#10;6uJi9PNmmi626OcPTBntCfDSZBWb6ZNU/LLsfY7FM1Tv8yueqXuTi2eVlMxCTVM6u6x8jhSKoDer&#10;eG5FKlipinnoRpTPrwyJ4gULY3ERFQbUmMWvoF21WAWMWVINialLk+arimuWoRlRWyMidehG1C/X&#10;v++r7i8PWqFcwcqQaChGK4m0ec1a2xgGNa3CAPO6X6Y3UE/kTX93p+Le5tUYkKxudqE1qCfwlkvO&#10;fDvunYNLArT4ObeinkV5XBigCygXlf7zUUbaoPcdDGTzrguuRVmD810HfntdR0ddO4jrXbTR/5Pa&#10;sHHTe7ABWxtd0Qq61yLaO4PcqbpbnbY5at0SEu/rK78p6DEfSHOrdLZKZ5uTrN0uE8t3iESXdIwx&#10;Gba6e7TV8yF7LU7ZuUsnTC8nrLxJjfmIjZS/XgXNfex+jKbnE058qox6NvqV4ehntx69mN2UoPvY&#10;wSP3KD1mL/toxezjRKmQy0jNCFXAS/AZWjFdlKgV6n5SPxeq4AsKfIlWzAAl5Jfi1RGiggJ96AQo&#10;ITtagqZ/eUF8t4ULLoGvqPgAi7R5d8uopDskcj7oRTu752sWaT6DMioZDImc3+kbKj7IIs34kIxK&#10;DoVEzhnz3fcti7TF5/wFaRWq0Ql8R8WHWTxCooxKKBDOsSwSO/jwOCpUwTEK+GMkG3GwCLWDxCNC&#10;FfB0jqMVU0WJE1ImVS4pc5J9tAJ0YdlTUuYZJY5kN8c3Mqcp0ai23TM8tFfqngXsnkXPM5cT8NFs&#10;2HPaMeZ7YTphAybSIjFbW7y/WTukLXE62P1OydTvU4nzIuHPW+aA8GzmAhs/iNPQ2ouR9KO1Vkz6&#10;J/U+Ez22KX6Wrm28NNxvzMjwJV7siMsu6m/vK3uvGtN09Jp6brC/YK8xv6pAIu0ueB1lQQYfK6IT&#10;85kPvsV+E9BT1NzA1ogGTCE3XSzrTUJwCzs9o5jT/OZCbSgLfsfGQOkYT8jVAy5yEXXBMPYJ6ARC&#10;aGep1dcJUz2iq4A/MO9Jc2IkeZFvy5ZEtuMQa+/oRDp70n/Cg2QyozvlmCG/aIpdd2Wie0vC1ZsD&#10;HoVO4HD63vyK3vtL/sJXg7F5dnGeFIqJQrExq7LvquhA+Rtz4+UBVgYeYHKcHMTCwENMjpNCMfH/&#10;K+7BwsB/OiHG4tHjwQhudP8+/gdz+cLF6EyQQjExacW0eeZ8J8+Tf0PxE3QKvCg8BXpUeNyXzeVK&#10;AAAAAElFTkSuQmCCUEsDBBQABgAIAAAAIQC0aBOe4QAAAAoBAAAPAAAAZHJzL2Rvd25yZXYueG1s&#10;TI/BasMwEETvhf6D2EJvjeS6NrVjOYTQ9hQKTQolN8Xa2CaWZCzFdv6+21NzXPYx86ZYzaZjIw6+&#10;dVZCtBDA0FZOt7aW8L1/f3oF5oOyWnXOooQreliV93eFyrWb7BeOu1AzCrE+VxKaEPqcc181aJRf&#10;uB4t/U5uMCrQOdRcD2qicNPxZyFSblRrqaFRPW4arM67i5HwMalpHUdv4/Z82lwP++TzZxuhlI8P&#10;83oJLOAc/mH40yd1KMnp6C5We9ZJSJMsJlRCnGbACMheBG05EplEAnhZ8NsJ5S8AAAD//wMAUEsD&#10;BBQABgAIAAAAIQAubPAAxQAAAKUBAAAZAAAAZHJzL19yZWxzL2Uyb0RvYy54bWwucmVsc7yQwYrC&#10;MBCG7wv7DmHu27Q9LLKY9iKCV3EfYEimabCZhCSKvr2BZUFB8OZxZvi//2PW48Uv4kwpu8AKuqYF&#10;QayDcWwV/B62XysQuSAbXAKTgitlGIfPj/WeFiw1lGcXs6gUzgrmUuKPlFnP5DE3IRLXyxSSx1LH&#10;ZGVEfURLsm/bb5nuGTA8MMXOKEg704M4XGNtfs0O0+Q0bYI+eeLypEI6X7srEJOlosCTcfi37JvI&#10;FuRzh+49Dt2/g3x47nADAAD//wMAUEsBAi0AFAAGAAgAAAAhALGCZ7YKAQAAEwIAABMAAAAAAAAA&#10;AAAAAAAAAAAAAFtDb250ZW50X1R5cGVzXS54bWxQSwECLQAUAAYACAAAACEAOP0h/9YAAACUAQAA&#10;CwAAAAAAAAAAAAAAAAA7AQAAX3JlbHMvLnJlbHNQSwECLQAUAAYACAAAACEAhSCX1h8FAAAqFAAA&#10;DgAAAAAAAAAAAAAAAAA6AgAAZHJzL2Uyb0RvYy54bWxQSwECLQAKAAAAAAAAACEA6ohT3twTAADc&#10;EwAAFAAAAAAAAAAAAAAAAACFBwAAZHJzL21lZGlhL2ltYWdlMS5wbmdQSwECLQAKAAAAAAAAACEA&#10;0aWfdwMHAAADBwAAFAAAAAAAAAAAAAAAAACTGwAAZHJzL21lZGlhL2ltYWdlMi5wbmdQSwECLQAU&#10;AAYACAAAACEAtGgTnuEAAAAKAQAADwAAAAAAAAAAAAAAAADIIgAAZHJzL2Rvd25yZXYueG1sUEsB&#10;Ai0AFAAGAAgAAAAhAC5s8ADFAAAApQEAABkAAAAAAAAAAAAAAAAA1iMAAGRycy9fcmVscy9lMm9E&#10;b2MueG1sLnJlbHNQSwUGAAAAAAcABwC+AQAA0iQAAAAA&#10;">
                <v:group id="Gruppo 34" o:spid="_x0000_s1052"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W4hyAAAAOMAAAAPAAAAZHJzL2Rvd25yZXYueG1sRE9fa8Iw&#10;EH8f7DuEG+xtptmc1M4oItvwQQZTQXw7mrMtNpfSZG399kYY+Hi//zdbDLYWHbW+cqxBjRIQxLkz&#10;FRca9ruvlxSED8gGa8ek4UIeFvPHhxlmxvX8S902FCKGsM9QQxlCk0np85Is+pFriCN3cq3FEM+2&#10;kKbFPobbWr4myURarDg2lNjQqqT8vP2zGr577Jdv6rPbnE+ry3H3/nPYKNL6+WlYfoAINIS7+N+9&#10;NnH+VI0naaJSBbefIgByfgUAAP//AwBQSwECLQAUAAYACAAAACEA2+H2y+4AAACFAQAAEwAAAAAA&#10;AAAAAAAAAAAAAAAAW0NvbnRlbnRfVHlwZXNdLnhtbFBLAQItABQABgAIAAAAIQBa9CxbvwAAABUB&#10;AAALAAAAAAAAAAAAAAAAAB8BAABfcmVscy8ucmVsc1BLAQItABQABgAIAAAAIQC+YW4hyAAAAOMA&#10;AAAPAAAAAAAAAAAAAAAAAAcCAABkcnMvZG93bnJldi54bWxQSwUGAAAAAAMAAwC3AAAA/AIAAAAA&#10;">
                  <v:group id="Gruppo 33" o:spid="_x0000_s105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r0ihyQAAAOMAAAAPAAAAZHJzL2Rvd25yZXYueG1sRE9La8JA&#10;EL4X/A/LCL3VTdSIpq4i0koPIvgA6W3IjkkwOxuy2yT+e7dQ6HG+9yzXvalES40rLSuIRxEI4szq&#10;knMFl/Pn2xyE88gaK8uk4EEO1qvByxJTbTs+UnvyuQgh7FJUUHhfp1K6rCCDbmRr4sDdbGPQh7PJ&#10;pW6wC+GmkuMomkmDJYeGAmvaFpTdTz9Gwa7DbjOJP9r9/bZ9fJ+Tw3Ufk1Kvw37zDsJT7//Ff+4v&#10;HeZPF9FsMk6SKfz+FACQqycAAAD//wMAUEsBAi0AFAAGAAgAAAAhANvh9svuAAAAhQEAABMAAAAA&#10;AAAAAAAAAAAAAAAAAFtDb250ZW50X1R5cGVzXS54bWxQSwECLQAUAAYACAAAACEAWvQsW78AAAAV&#10;AQAACwAAAAAAAAAAAAAAAAAfAQAAX3JlbHMvLnJlbHNQSwECLQAUAAYACAAAACEAya9IockAAADj&#10;AAAADwAAAAAAAAAAAAAAAAAHAgAAZHJzL2Rvd25yZXYueG1sUEsFBgAAAAADAAMAtwAAAP0CAAAA&#10;AA==&#10;">
                    <v:group id="Gruppo 32" o:spid="_x0000_s1054"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sCXAyQAAAOMAAAAPAAAAZHJzL2Rvd25yZXYueG1sRE/NasJA&#10;EL4X+g7LFHrTTaK2NnUVEVs8SKEqSG9DdkyC2dmQXZP49q4g9Djf/8wWvalES40rLSuIhxEI4szq&#10;knMFh/3XYArCeWSNlWVScCUHi/nz0wxTbTv+pXbncxFC2KWooPC+TqV0WUEG3dDWxIE72cagD2eT&#10;S91gF8JNJZMoepMGSw4NBda0Kig77y5GwXeH3XIUr9vt+bS6/u0nP8dtTEq9vvTLTxCeev8vfrg3&#10;OsyfjkcfyeQ9GcP9pwCAnN8AAAD//wMAUEsBAi0AFAAGAAgAAAAhANvh9svuAAAAhQEAABMAAAAA&#10;AAAAAAAAAAAAAAAAAFtDb250ZW50X1R5cGVzXS54bWxQSwECLQAUAAYACAAAACEAWvQsW78AAAAV&#10;AQAACwAAAAAAAAAAAAAAAAAfAQAAX3JlbHMvLnJlbHNQSwECLQAUAAYACAAAACEA1LAlwMkAAADj&#10;AAAADwAAAAAAAAAAAAAAAAAHAgAAZHJzL2Rvd25yZXYueG1sUEsFBgAAAAADAAMAtwAAAP0CAAAA&#10;AA==&#10;">
                      <v:roundrect id="Shape 18" o:spid="_x0000_s1055"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hoAywAAAOMAAAAPAAAAZHJzL2Rvd25yZXYueG1sRI9Ba8Mw&#10;DIXvg/4Ho8Juq9MQ0pLVLWthsLHu0G67i1iJw2I72F6S/vvpMNhR0tN779sdZtuLkULsvFOwXmUg&#10;yNVed65V8Pnx/LAFERM6jb13pOBGEQ77xd0OK+0nd6HxmlrBJi5WqMCkNFRSxtqQxbjyAzm+NT5Y&#10;TDyGVuqAE5vbXuZZVkqLneMEgwOdDNXf1x+rYDyf36fL5q1s8uOtee020nyFUan75fz0CCLRnP7F&#10;f98vmusX2booijJnCmbiBcj9LwAAAP//AwBQSwECLQAUAAYACAAAACEA2+H2y+4AAACFAQAAEwAA&#10;AAAAAAAAAAAAAAAAAAAAW0NvbnRlbnRfVHlwZXNdLnhtbFBLAQItABQABgAIAAAAIQBa9CxbvwAA&#10;ABUBAAALAAAAAAAAAAAAAAAAAB8BAABfcmVscy8ucmVsc1BLAQItABQABgAIAAAAIQDswhoAywAA&#10;AOMAAAAPAAAAAAAAAAAAAAAAAAcCAABkcnMvZG93bnJldi54bWxQSwUGAAAAAAMAAwC3AAAA/wIA&#10;AAAA&#10;" strokecolor="#d3d1c7" strokeweight=".5pt">
                        <v:shadow on="t" color="black" opacity="4587f" origin="-.5,.5" offset=".49892mm,.49892mm"/>
                      </v:roundrect>
                      <v:shape id="Image 3" o:spid="_x0000_s1056"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HXX/ygAAAOEAAAAPAAAAZHJzL2Rvd25yZXYueG1sRI9RS8NA&#10;EITfBf/DsYIvxV5aIWnTXosEUkSp0NYfsOTWJJrbi7m1jf/eEwQfh5n5hllvR9epMw2h9WxgNk1A&#10;EVfetlwbeD2VdwtQQZAtdp7JwDcF2G6ur9aYW3/hA52PUqsI4ZCjgUakz7UOVUMOw9T3xNF784ND&#10;iXKotR3wEuGu0/MkSbXDluNCgz0VDVUfxy9n4PNFJlL0u8l7edoXeNilz+XiyZjbm/FhBUpolP/w&#10;X/vRGsiW9/MsS2fw+yi+Ab35AQAA//8DAFBLAQItABQABgAIAAAAIQDb4fbL7gAAAIUBAAATAAAA&#10;AAAAAAAAAAAAAAAAAABbQ29udGVudF9UeXBlc10ueG1sUEsBAi0AFAAGAAgAAAAhAFr0LFu/AAAA&#10;FQEAAAsAAAAAAAAAAAAAAAAAHwEAAF9yZWxzLy5yZWxzUEsBAi0AFAAGAAgAAAAhACYddf/KAAAA&#10;4QAAAA8AAAAAAAAAAAAAAAAABwIAAGRycy9kb3ducmV2LnhtbFBLBQYAAAAAAwADALcAAAD+AgAA&#10;AAA=&#10;">
                        <v:imagedata r:id="rId21" o:title="preencoded"/>
                      </v:shape>
                      <v:rect id="Text 22" o:spid="_x0000_s1057"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TtRtyQAAAOIAAAAPAAAAZHJzL2Rvd25yZXYueG1sRI/LbsIw&#10;EEX3lfoP1lTqpgIHqhacYhCihXSHeGzYjeLBiRqPo9iF9O/xohLLq/vSmS1614gLdaH2rGE0zEAQ&#10;l97UbDUcD+vBFESIyAYbz6ThjwIs5o8PM8yNv/KOLvtoRRrhkKOGKsY2lzKUFTkMQ98SJ+/sO4cx&#10;yc5K0+E1jbtGjrPsXTqsOT1U2NKqovJn/+s0TD6XL7Q9+XP8UhtV2F2xUbbQ+vmpX36AiNTHe/i/&#10;/W00qNc3lU1GKkEkpIQDcn4DAAD//wMAUEsBAi0AFAAGAAgAAAAhANvh9svuAAAAhQEAABMAAAAA&#10;AAAAAAAAAAAAAAAAAFtDb250ZW50X1R5cGVzXS54bWxQSwECLQAUAAYACAAAACEAWvQsW78AAAAV&#10;AQAACwAAAAAAAAAAAAAAAAAfAQAAX3JlbHMvLnJlbHNQSwECLQAUAAYACAAAACEAq07UbckAAADi&#10;AAAADwAAAAAAAAAAAAAAAAAHAgAAZHJzL2Rvd25yZXYueG1sUEsFBgAAAAADAAMAtwAAAP0CAAAA&#10;AA==&#10;" filled="f" stroked="f">
                        <v:textbox inset="0,0,0,0">
                          <w:txbxContent>
                            <w:p w14:paraId="48755E1D" w14:textId="2DD93125" w:rsidR="00A70585" w:rsidRPr="00E10C85" w:rsidRDefault="005B2D4A" w:rsidP="00A70585">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 xml:space="preserve">Steering </w:t>
                              </w:r>
                              <w:proofErr w:type="spellStart"/>
                              <w:r>
                                <w:rPr>
                                  <w:rFonts w:ascii="Calibri" w:eastAsia="Calibri" w:hAnsi="Calibri" w:cs="Calibri"/>
                                  <w:b/>
                                  <w:bCs/>
                                  <w:color w:val="5F5E5A"/>
                                  <w:kern w:val="24"/>
                                  <w:lang w:val="en-US"/>
                                </w:rPr>
                                <w:t>comittee</w:t>
                              </w:r>
                              <w:proofErr w:type="spellEnd"/>
                            </w:p>
                          </w:txbxContent>
                        </v:textbox>
                      </v:rect>
                    </v:group>
                    <v:oval id="Shape 19" o:spid="_x0000_s1058"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ocw8zAAAAOMAAAAPAAAAZHJzL2Rvd25yZXYueG1sRI9BT8Mw&#10;DIXvSPyHyEhcqi1dhVDXLZsYGgjBAW3jB5jGa8oap2rCVv49PiBxtP383vuW69F36kxDbAMbmE1z&#10;UMR1sC03Bj4OT5MSVEzIFrvAZOCHIqxX11dLrGy48I7O+9QoMeFYoQGXUl9pHWtHHuM09MRyO4bB&#10;Y5JxaLQd8CLmvtNFnt9rjy1LgsOeHh3Vp/23N/C+fXW2DNlz/Pxy2Ym22WbzlhlzezM+LEAlGtO/&#10;+O/7xUr9vChmRTm/EwphkgXo1S8AAAD//wMAUEsBAi0AFAAGAAgAAAAhANvh9svuAAAAhQEAABMA&#10;AAAAAAAAAAAAAAAAAAAAAFtDb250ZW50X1R5cGVzXS54bWxQSwECLQAUAAYACAAAACEAWvQsW78A&#10;AAAVAQAACwAAAAAAAAAAAAAAAAAfAQAAX3JlbHMvLnJlbHNQSwECLQAUAAYACAAAACEAaaHMPMwA&#10;AADjAAAADwAAAAAAAAAAAAAAAAAHAgAAZHJzL2Rvd25yZXYueG1sUEsFBgAAAAADAAMAtwAAAAAD&#10;AAAAAA==&#10;" fillcolor="#faece7" strokecolor="#faece7" strokeweight="1pt"/>
                  </v:group>
                  <v:rect id="Text 21" o:spid="_x0000_s1059" style="position:absolute;left:7085;top:1742;width:10245;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p+ljyQAAAOMAAAAPAAAAZHJzL2Rvd25yZXYueG1sRE9LS8NA&#10;EL4L/odlBC/SbozSNLHbUuwj3qSPS29DdroJZmdDdm3jv3cLgsf53jNbDLYVF+p941jB8zgBQVw5&#10;3bBRcDxsRlMQPiBrbB2Tgh/ysJjf382w0O7KO7rsgxExhH2BCuoQukJKX9Vk0Y9dRxy5s+sthnj2&#10;RuoerzHctjJNkom02HBsqLGj95qqr/23VZCtlk/0eXLnsM63eWl25TY3pVKPD8PyDUSgIfyL/9wf&#10;Os5/SaevWTpJM7j9FAGQ818AAAD//wMAUEsBAi0AFAAGAAgAAAAhANvh9svuAAAAhQEAABMAAAAA&#10;AAAAAAAAAAAAAAAAAFtDb250ZW50X1R5cGVzXS54bWxQSwECLQAUAAYACAAAACEAWvQsW78AAAAV&#10;AQAACwAAAAAAAAAAAAAAAAAfAQAAX3JlbHMvLnJlbHNQSwECLQAUAAYACAAAACEAxafpY8kAAADj&#10;AAAADwAAAAAAAAAAAAAAAAAHAgAAZHJzL2Rvd25yZXYueG1sUEsFBgAAAAADAAMAtwAAAP0CAAAA&#10;AA==&#10;" filled="f" stroked="f">
                    <v:textbox inset="0,0,0,0">
                      <w:txbxContent>
                        <w:p w14:paraId="290E5B2A" w14:textId="493F9D68" w:rsidR="00A70585" w:rsidRDefault="00A70585" w:rsidP="00A70585">
                          <w:pPr>
                            <w:rPr>
                              <w:rFonts w:ascii="Calibri" w:eastAsia="Calibri" w:hAnsi="Calibri" w:cs="Calibri"/>
                              <w:b/>
                              <w:bCs/>
                              <w:color w:val="1E2233"/>
                              <w:kern w:val="24"/>
                              <w:sz w:val="32"/>
                              <w:szCs w:val="32"/>
                              <w:lang w:val="en-US"/>
                            </w:rPr>
                          </w:pPr>
                          <w:r>
                            <w:rPr>
                              <w:rFonts w:ascii="Calibri" w:eastAsia="Calibri" w:hAnsi="Calibri" w:cs="Calibri"/>
                              <w:b/>
                              <w:bCs/>
                              <w:color w:val="1E2233"/>
                              <w:kern w:val="24"/>
                              <w:sz w:val="32"/>
                              <w:szCs w:val="32"/>
                              <w:lang w:val="en-US"/>
                            </w:rPr>
                            <w:t>Ind</w:t>
                          </w:r>
                          <w:r w:rsidR="00E64A00">
                            <w:rPr>
                              <w:rFonts w:ascii="Calibri" w:eastAsia="Calibri" w:hAnsi="Calibri" w:cs="Calibri"/>
                              <w:b/>
                              <w:bCs/>
                              <w:color w:val="1E2233"/>
                              <w:kern w:val="24"/>
                              <w:sz w:val="32"/>
                              <w:szCs w:val="32"/>
                              <w:lang w:val="en-US"/>
                            </w:rPr>
                            <w:t>ex</w:t>
                          </w:r>
                          <w:r>
                            <w:rPr>
                              <w:rFonts w:ascii="Calibri" w:eastAsia="Calibri" w:hAnsi="Calibri" w:cs="Calibri"/>
                              <w:b/>
                              <w:bCs/>
                              <w:color w:val="1E2233"/>
                              <w:kern w:val="24"/>
                              <w:sz w:val="32"/>
                              <w:szCs w:val="32"/>
                              <w:lang w:val="en-US"/>
                            </w:rPr>
                            <w:t xml:space="preserve"> = </w:t>
                          </w:r>
                          <w:r w:rsidR="000471E4">
                            <w:rPr>
                              <w:rFonts w:ascii="Calibri" w:eastAsia="Calibri" w:hAnsi="Calibri" w:cs="Calibri"/>
                              <w:b/>
                              <w:bCs/>
                              <w:color w:val="1E2233"/>
                              <w:kern w:val="24"/>
                              <w:sz w:val="32"/>
                              <w:szCs w:val="32"/>
                              <w:lang w:val="en-US"/>
                            </w:rPr>
                            <w:t>1</w:t>
                          </w:r>
                        </w:p>
                      </w:txbxContent>
                    </v:textbox>
                  </v:rect>
                  <v:rect id="Text 22" o:spid="_x0000_s1060"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DCmygAAAOMAAAAPAAAAZHJzL2Rvd25yZXYueG1sRI9Bb8Iw&#10;DIXvSPsPkSftMo2UIgEtBIRgo7tNsF12sxqTVjRO1WRQ/j1BmsTRfu99fl6setuIM3W+dqxgNExA&#10;EJdO12wU/Hx/vM1A+ICssXFMCq7kYbV8Giww1+7CezofghERwj5HBVUIbS6lLyuy6IeuJY7a0XUW&#10;Qxw7I3WHlwi3jUyTZCIt1hwvVNjSpqLydPizCqbb9St9/bpjeM92WWH2xS4zhVIvz/16DiJQHx7m&#10;//SnjvXTbJyO7ly4/xQXIJc3AAAA//8DAFBLAQItABQABgAIAAAAIQDb4fbL7gAAAIUBAAATAAAA&#10;AAAAAAAAAAAAAAAAAABbQ29udGVudF9UeXBlc10ueG1sUEsBAi0AFAAGAAgAAAAhAFr0LFu/AAAA&#10;FQEAAAsAAAAAAAAAAAAAAAAAHwEAAF9yZWxzLy5yZWxzUEsBAi0AFAAGAAgAAAAhAL8YMKbKAAAA&#10;4wAAAA8AAAAAAAAAAAAAAAAABwIAAGRycy9kb3ducmV2LnhtbFBLBQYAAAAAAwADALcAAAD+AgAA&#10;AAA=&#10;" filled="f" stroked="f">
                    <v:textbox inset="0,0,0,0">
                      <w:txbxContent>
                        <w:p w14:paraId="7DF28E8F" w14:textId="0A06382D" w:rsidR="00A70585" w:rsidRPr="00095EDA" w:rsidRDefault="00E64A00" w:rsidP="00A70585">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v:textbox>
                  </v:rect>
                </v:group>
                <v:shape id="Image 3" o:spid="_x0000_s1061"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OVZoxQAAAOMAAAAPAAAAZHJzL2Rvd25yZXYueG1sRE/NisIw&#10;EL4v+A5hBG+a1oJoNYoogrindVe8js3YVptJaaKtb79ZEPY43/8sVp2pxJMaV1pWEI8iEMSZ1SXn&#10;Cn6+d8MpCOeRNVaWScGLHKyWvY8Fptq2/EXPo89FCGGXooLC+zqV0mUFGXQjWxMH7mobgz6cTS51&#10;g20IN5UcR9FEGiw5NBRY06ag7H58GAXJK0OMT+0Wy8/b7UBnmV+qq1KDfreeg/DU+X/x273XYX40&#10;TSazJE5m8PdTAEAufwEAAP//AwBQSwECLQAUAAYACAAAACEA2+H2y+4AAACFAQAAEwAAAAAAAAAA&#10;AAAAAAAAAAAAW0NvbnRlbnRfVHlwZXNdLnhtbFBLAQItABQABgAIAAAAIQBa9CxbvwAAABUBAAAL&#10;AAAAAAAAAAAAAAAAAB8BAABfcmVscy8ucmVsc1BLAQItABQABgAIAAAAIQAkOVZoxQAAAOMAAAAP&#10;AAAAAAAAAAAAAAAAAAcCAABkcnMvZG93bnJldi54bWxQSwUGAAAAAAMAAwC3AAAA+QIAAAAA&#10;">
                  <v:imagedata r:id="rId22" o:title="preencoded"/>
                </v:shape>
                <w10:wrap type="tight"/>
              </v:group>
            </w:pict>
          </mc:Fallback>
        </mc:AlternateContent>
      </w:r>
    </w:p>
    <w:p w14:paraId="51D21E08" w14:textId="77777777" w:rsidR="00E64A00" w:rsidRPr="00E64A00" w:rsidRDefault="00E64A00" w:rsidP="00E64A00">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E64A00">
        <w:rPr>
          <w:rFonts w:ascii="Verdana" w:eastAsia="Times New Roman" w:hAnsi="Verdana" w:cs="Times New Roman"/>
          <w:sz w:val="20"/>
          <w:szCs w:val="20"/>
          <w:lang w:val="en-GB"/>
        </w:rPr>
        <w:t>The ESG Steering Committee meets periodically (at least four times a year) with the following responsibilities:</w:t>
      </w:r>
    </w:p>
    <w:p w14:paraId="04D7057B" w14:textId="77777777" w:rsidR="00E64A00" w:rsidRPr="00E64A00" w:rsidRDefault="00E64A00" w:rsidP="00E64A00">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E64A00">
        <w:rPr>
          <w:rFonts w:ascii="Verdana" w:eastAsia="Times New Roman" w:hAnsi="Verdana" w:cs="Times New Roman"/>
          <w:sz w:val="20"/>
          <w:szCs w:val="20"/>
          <w:lang w:val="en-GB"/>
        </w:rPr>
        <w:t>•</w:t>
      </w:r>
      <w:r w:rsidRPr="00E64A00">
        <w:rPr>
          <w:rFonts w:ascii="Verdana" w:eastAsia="Times New Roman" w:hAnsi="Verdana" w:cs="Times New Roman"/>
          <w:sz w:val="20"/>
          <w:szCs w:val="20"/>
          <w:lang w:val="en-GB"/>
        </w:rPr>
        <w:tab/>
        <w:t>driving the achievement of 2030 ESG targets;</w:t>
      </w:r>
    </w:p>
    <w:p w14:paraId="47F9FABA" w14:textId="77777777" w:rsidR="00E64A00" w:rsidRPr="00E64A00" w:rsidRDefault="00E64A00" w:rsidP="00E64A00">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E64A00">
        <w:rPr>
          <w:rFonts w:ascii="Verdana" w:eastAsia="Times New Roman" w:hAnsi="Verdana" w:cs="Times New Roman"/>
          <w:sz w:val="20"/>
          <w:szCs w:val="20"/>
          <w:lang w:val="en-GB"/>
        </w:rPr>
        <w:t>•</w:t>
      </w:r>
      <w:r w:rsidRPr="00E64A00">
        <w:rPr>
          <w:rFonts w:ascii="Verdana" w:eastAsia="Times New Roman" w:hAnsi="Verdana" w:cs="Times New Roman"/>
          <w:sz w:val="20"/>
          <w:szCs w:val="20"/>
          <w:lang w:val="en-GB"/>
        </w:rPr>
        <w:tab/>
        <w:t>authorizing the annual ESG action plan and any necessary accelerations during the year;</w:t>
      </w:r>
    </w:p>
    <w:p w14:paraId="5C149081" w14:textId="77777777" w:rsidR="00E64A00" w:rsidRPr="00E64A00" w:rsidRDefault="00E64A00" w:rsidP="00E64A00">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E64A00">
        <w:rPr>
          <w:rFonts w:ascii="Verdana" w:eastAsia="Times New Roman" w:hAnsi="Verdana" w:cs="Times New Roman"/>
          <w:sz w:val="20"/>
          <w:szCs w:val="20"/>
          <w:lang w:val="en-GB"/>
        </w:rPr>
        <w:t>•</w:t>
      </w:r>
      <w:r w:rsidRPr="00E64A00">
        <w:rPr>
          <w:rFonts w:ascii="Verdana" w:eastAsia="Times New Roman" w:hAnsi="Verdana" w:cs="Times New Roman"/>
          <w:sz w:val="20"/>
          <w:szCs w:val="20"/>
          <w:lang w:val="en-GB"/>
        </w:rPr>
        <w:tab/>
        <w:t>approving the Sustainability Report on an annual basis.</w:t>
      </w:r>
    </w:p>
    <w:p w14:paraId="1BF88406" w14:textId="77777777" w:rsidR="00E64A00" w:rsidRPr="00E64A00" w:rsidRDefault="00E64A00" w:rsidP="00E64A00">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E64A00">
        <w:rPr>
          <w:rFonts w:ascii="Verdana" w:eastAsia="Times New Roman" w:hAnsi="Verdana" w:cs="Times New Roman"/>
          <w:sz w:val="20"/>
          <w:szCs w:val="20"/>
          <w:lang w:val="en-GB"/>
        </w:rPr>
        <w:t>A Board of Statutory Auditors is also in place to act as the supervisory body.</w:t>
      </w:r>
    </w:p>
    <w:p w14:paraId="3856C9F6" w14:textId="634E4A70" w:rsidR="00E303D4" w:rsidRDefault="00E64A00" w:rsidP="00E64A00">
      <w:pPr>
        <w:pBdr>
          <w:top w:val="nil"/>
          <w:left w:val="nil"/>
          <w:bottom w:val="nil"/>
          <w:right w:val="nil"/>
          <w:between w:val="nil"/>
        </w:pBdr>
        <w:spacing w:after="240" w:line="240" w:lineRule="auto"/>
        <w:jc w:val="both"/>
        <w:rPr>
          <w:rFonts w:ascii="Verdana" w:hAnsi="Verdana"/>
          <w:sz w:val="20"/>
          <w:szCs w:val="20"/>
        </w:rPr>
      </w:pPr>
      <w:r w:rsidRPr="00E64A00">
        <w:rPr>
          <w:rFonts w:ascii="Verdana" w:eastAsia="Times New Roman" w:hAnsi="Verdana" w:cs="Times New Roman"/>
          <w:sz w:val="20"/>
          <w:szCs w:val="20"/>
          <w:lang w:val="en-GB"/>
        </w:rPr>
        <w:t xml:space="preserve">Statutory auditing is entrusted to the audit firm. </w:t>
      </w:r>
      <w:r w:rsidR="00A92014" w:rsidRPr="008F0AB8">
        <w:rPr>
          <w:rFonts w:ascii="Verdana" w:hAnsi="Verdana"/>
          <w:sz w:val="20"/>
          <w:szCs w:val="20"/>
        </w:rPr>
        <w:t>REVI4 S.r.l.</w:t>
      </w:r>
    </w:p>
    <w:p w14:paraId="31FC8642" w14:textId="2BCEB599" w:rsidR="00A92014" w:rsidRDefault="00A92014" w:rsidP="00A92014">
      <w:pPr>
        <w:pBdr>
          <w:top w:val="nil"/>
          <w:left w:val="nil"/>
          <w:bottom w:val="nil"/>
          <w:right w:val="nil"/>
          <w:between w:val="nil"/>
        </w:pBdr>
        <w:spacing w:line="240" w:lineRule="auto"/>
        <w:jc w:val="both"/>
        <w:rPr>
          <w:rFonts w:ascii="Verdana" w:hAnsi="Verdana"/>
          <w:sz w:val="20"/>
          <w:szCs w:val="20"/>
        </w:rPr>
      </w:pP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5387"/>
        <w:gridCol w:w="1560"/>
        <w:gridCol w:w="1559"/>
      </w:tblGrid>
      <w:tr w:rsidR="000307DC" w:rsidRPr="00A23143" w14:paraId="582C1576" w14:textId="77777777">
        <w:trPr>
          <w:trHeight w:val="366"/>
          <w:jc w:val="center"/>
        </w:trPr>
        <w:tc>
          <w:tcPr>
            <w:tcW w:w="8506" w:type="dxa"/>
            <w:gridSpan w:val="3"/>
            <w:tcBorders>
              <w:bottom w:val="single" w:sz="4" w:space="0" w:color="000000"/>
            </w:tcBorders>
            <w:vAlign w:val="center"/>
          </w:tcPr>
          <w:p w14:paraId="7280F461" w14:textId="3EEABD67" w:rsidR="000307DC" w:rsidRPr="00A23143" w:rsidRDefault="00A23143">
            <w:pPr>
              <w:jc w:val="center"/>
              <w:rPr>
                <w:rFonts w:ascii="Verdana" w:eastAsia="Verdana" w:hAnsi="Verdana" w:cs="Verdana"/>
                <w:i/>
                <w:iCs/>
                <w:sz w:val="20"/>
                <w:szCs w:val="20"/>
                <w:lang w:val="en-GB"/>
              </w:rPr>
            </w:pPr>
            <w:r w:rsidRPr="00A23143">
              <w:rPr>
                <w:rFonts w:ascii="Verdana" w:eastAsia="Verdana" w:hAnsi="Verdana" w:cs="Verdana"/>
                <w:i/>
                <w:iCs/>
                <w:sz w:val="20"/>
                <w:szCs w:val="20"/>
                <w:lang w:val="en-GB"/>
              </w:rPr>
              <w:t>COMPOSITION BY TYPE OF BOARD OF STATUTORY AUDITORS</w:t>
            </w:r>
          </w:p>
        </w:tc>
      </w:tr>
      <w:tr w:rsidR="000307DC" w:rsidRPr="002E585A" w14:paraId="1B8CF927" w14:textId="77777777">
        <w:trPr>
          <w:trHeight w:val="414"/>
          <w:jc w:val="center"/>
        </w:trPr>
        <w:tc>
          <w:tcPr>
            <w:tcW w:w="5387" w:type="dxa"/>
            <w:tcBorders>
              <w:bottom w:val="single" w:sz="4" w:space="0" w:color="auto"/>
            </w:tcBorders>
            <w:vAlign w:val="center"/>
          </w:tcPr>
          <w:p w14:paraId="2E40432F" w14:textId="3FB74319" w:rsidR="000307DC" w:rsidRPr="002E585A" w:rsidRDefault="00765D8F">
            <w:pPr>
              <w:jc w:val="center"/>
              <w:rPr>
                <w:rFonts w:ascii="Verdana" w:eastAsia="Verdana" w:hAnsi="Verdana" w:cs="Verdana"/>
                <w:i/>
                <w:iCs/>
                <w:sz w:val="20"/>
                <w:szCs w:val="20"/>
              </w:rPr>
            </w:pPr>
            <w:r w:rsidRPr="002E585A">
              <w:rPr>
                <w:rFonts w:ascii="Verdana" w:eastAsia="Verdana" w:hAnsi="Verdana" w:cs="Verdana"/>
                <w:i/>
                <w:iCs/>
                <w:sz w:val="20"/>
                <w:szCs w:val="20"/>
              </w:rPr>
              <w:t>Nome (R</w:t>
            </w:r>
            <w:r w:rsidR="00A23143">
              <w:rPr>
                <w:rFonts w:ascii="Verdana" w:eastAsia="Verdana" w:hAnsi="Verdana" w:cs="Verdana"/>
                <w:i/>
                <w:iCs/>
                <w:sz w:val="20"/>
                <w:szCs w:val="20"/>
              </w:rPr>
              <w:t>ole</w:t>
            </w:r>
            <w:r w:rsidRPr="002E585A">
              <w:rPr>
                <w:rFonts w:ascii="Verdana" w:eastAsia="Verdana" w:hAnsi="Verdana" w:cs="Verdana"/>
                <w:i/>
                <w:iCs/>
                <w:sz w:val="20"/>
                <w:szCs w:val="20"/>
              </w:rPr>
              <w:t>)</w:t>
            </w:r>
          </w:p>
        </w:tc>
        <w:tc>
          <w:tcPr>
            <w:tcW w:w="1560" w:type="dxa"/>
            <w:tcBorders>
              <w:bottom w:val="single" w:sz="4" w:space="0" w:color="auto"/>
            </w:tcBorders>
            <w:vAlign w:val="center"/>
          </w:tcPr>
          <w:p w14:paraId="725E2A74" w14:textId="47917C86" w:rsidR="000307DC" w:rsidRPr="002E585A" w:rsidRDefault="00A23143">
            <w:pPr>
              <w:jc w:val="center"/>
              <w:rPr>
                <w:rFonts w:ascii="Verdana" w:eastAsia="Verdana" w:hAnsi="Verdana" w:cs="Verdana"/>
                <w:i/>
                <w:iCs/>
                <w:sz w:val="20"/>
                <w:szCs w:val="20"/>
              </w:rPr>
            </w:pPr>
            <w:r>
              <w:rPr>
                <w:rFonts w:ascii="Verdana" w:eastAsia="Verdana" w:hAnsi="Verdana" w:cs="Verdana"/>
                <w:i/>
                <w:iCs/>
                <w:sz w:val="20"/>
                <w:szCs w:val="20"/>
              </w:rPr>
              <w:t xml:space="preserve">Men </w:t>
            </w:r>
          </w:p>
        </w:tc>
        <w:tc>
          <w:tcPr>
            <w:tcW w:w="1559" w:type="dxa"/>
            <w:tcBorders>
              <w:bottom w:val="single" w:sz="4" w:space="0" w:color="auto"/>
            </w:tcBorders>
            <w:vAlign w:val="center"/>
          </w:tcPr>
          <w:p w14:paraId="218F8FD1" w14:textId="1424AAA4" w:rsidR="000307DC" w:rsidRPr="002E585A" w:rsidRDefault="00A23143">
            <w:pPr>
              <w:jc w:val="center"/>
              <w:rPr>
                <w:rFonts w:ascii="Verdana" w:eastAsia="Verdana" w:hAnsi="Verdana" w:cs="Verdana"/>
                <w:i/>
                <w:iCs/>
                <w:sz w:val="20"/>
                <w:szCs w:val="20"/>
              </w:rPr>
            </w:pPr>
            <w:r>
              <w:rPr>
                <w:rFonts w:ascii="Verdana" w:eastAsia="Verdana" w:hAnsi="Verdana" w:cs="Verdana"/>
                <w:i/>
                <w:iCs/>
                <w:sz w:val="20"/>
                <w:szCs w:val="20"/>
              </w:rPr>
              <w:t xml:space="preserve">Women </w:t>
            </w:r>
          </w:p>
        </w:tc>
      </w:tr>
      <w:tr w:rsidR="000307DC" w:rsidRPr="002E585A" w14:paraId="7D71AB64" w14:textId="77777777">
        <w:trPr>
          <w:trHeight w:val="437"/>
          <w:jc w:val="center"/>
        </w:trPr>
        <w:tc>
          <w:tcPr>
            <w:tcW w:w="5387" w:type="dxa"/>
            <w:tcBorders>
              <w:top w:val="nil"/>
              <w:left w:val="nil"/>
              <w:bottom w:val="nil"/>
              <w:right w:val="nil"/>
            </w:tcBorders>
            <w:vAlign w:val="center"/>
          </w:tcPr>
          <w:p w14:paraId="364A2D6D" w14:textId="6C8D5BC4" w:rsidR="000307DC" w:rsidRPr="002E585A" w:rsidRDefault="0057664D" w:rsidP="000307DC">
            <w:pPr>
              <w:rPr>
                <w:rFonts w:ascii="Verdana" w:eastAsia="Verdana" w:hAnsi="Verdana" w:cs="Verdana"/>
                <w:sz w:val="20"/>
                <w:szCs w:val="20"/>
              </w:rPr>
            </w:pPr>
            <w:r w:rsidRPr="002E585A">
              <w:rPr>
                <w:rFonts w:ascii="Verdana" w:eastAsia="Verdana" w:hAnsi="Verdana" w:cs="Verdana"/>
                <w:sz w:val="20"/>
                <w:szCs w:val="20"/>
              </w:rPr>
              <w:t>Rigamonti Giorgio Luigi</w:t>
            </w:r>
            <w:r w:rsidR="00765D8F" w:rsidRPr="002E585A">
              <w:rPr>
                <w:rFonts w:ascii="Verdana" w:eastAsia="Verdana" w:hAnsi="Verdana" w:cs="Verdana"/>
                <w:sz w:val="20"/>
                <w:szCs w:val="20"/>
              </w:rPr>
              <w:t xml:space="preserve"> (</w:t>
            </w:r>
            <w:r w:rsidR="00A23143">
              <w:rPr>
                <w:rFonts w:ascii="Verdana" w:eastAsia="Verdana" w:hAnsi="Verdana" w:cs="Verdana"/>
                <w:sz w:val="20"/>
                <w:szCs w:val="20"/>
              </w:rPr>
              <w:t>Chairma</w:t>
            </w:r>
            <w:r w:rsidR="00BC38BA">
              <w:rPr>
                <w:rFonts w:ascii="Verdana" w:eastAsia="Verdana" w:hAnsi="Verdana" w:cs="Verdana"/>
                <w:sz w:val="20"/>
                <w:szCs w:val="20"/>
              </w:rPr>
              <w:t>n</w:t>
            </w:r>
            <w:r w:rsidR="00765D8F" w:rsidRPr="002E585A">
              <w:rPr>
                <w:rFonts w:ascii="Verdana" w:eastAsia="Verdana" w:hAnsi="Verdana" w:cs="Verdana"/>
                <w:sz w:val="20"/>
                <w:szCs w:val="20"/>
              </w:rPr>
              <w:t>)</w:t>
            </w:r>
          </w:p>
        </w:tc>
        <w:tc>
          <w:tcPr>
            <w:tcW w:w="1560" w:type="dxa"/>
            <w:tcBorders>
              <w:top w:val="nil"/>
              <w:left w:val="nil"/>
              <w:bottom w:val="nil"/>
              <w:right w:val="nil"/>
            </w:tcBorders>
            <w:vAlign w:val="center"/>
          </w:tcPr>
          <w:p w14:paraId="56BD7BD9" w14:textId="47AF3100"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left w:val="nil"/>
              <w:bottom w:val="nil"/>
              <w:right w:val="nil"/>
            </w:tcBorders>
            <w:vAlign w:val="center"/>
          </w:tcPr>
          <w:p w14:paraId="3E45238D" w14:textId="6A5E1E8E" w:rsidR="000307DC" w:rsidRPr="002E585A" w:rsidRDefault="000307DC" w:rsidP="000307DC">
            <w:pPr>
              <w:ind w:right="227"/>
              <w:jc w:val="right"/>
              <w:rPr>
                <w:rFonts w:ascii="Verdana" w:eastAsia="Verdana" w:hAnsi="Verdana" w:cs="Verdana"/>
                <w:sz w:val="20"/>
                <w:szCs w:val="20"/>
              </w:rPr>
            </w:pPr>
          </w:p>
        </w:tc>
      </w:tr>
      <w:tr w:rsidR="000307DC" w:rsidRPr="002E585A" w14:paraId="3326A7D0" w14:textId="77777777">
        <w:trPr>
          <w:trHeight w:val="437"/>
          <w:jc w:val="center"/>
        </w:trPr>
        <w:tc>
          <w:tcPr>
            <w:tcW w:w="5387" w:type="dxa"/>
            <w:tcBorders>
              <w:top w:val="nil"/>
              <w:left w:val="nil"/>
              <w:bottom w:val="nil"/>
              <w:right w:val="nil"/>
            </w:tcBorders>
            <w:vAlign w:val="center"/>
          </w:tcPr>
          <w:p w14:paraId="0CC90CFF" w14:textId="160B47EE"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Nava Daniela (</w:t>
            </w:r>
            <w:r w:rsidR="000307DC" w:rsidRPr="002E585A">
              <w:rPr>
                <w:rFonts w:ascii="Verdana" w:eastAsia="Verdana" w:hAnsi="Verdana" w:cs="Verdana"/>
                <w:sz w:val="20"/>
                <w:szCs w:val="20"/>
              </w:rPr>
              <w:t>Sindaco</w:t>
            </w:r>
            <w:r w:rsidRPr="002E585A">
              <w:rPr>
                <w:rFonts w:ascii="Verdana" w:eastAsia="Verdana" w:hAnsi="Verdana" w:cs="Verdana"/>
                <w:sz w:val="20"/>
                <w:szCs w:val="20"/>
              </w:rPr>
              <w:t>)</w:t>
            </w:r>
          </w:p>
        </w:tc>
        <w:tc>
          <w:tcPr>
            <w:tcW w:w="1560" w:type="dxa"/>
            <w:tcBorders>
              <w:top w:val="nil"/>
              <w:left w:val="nil"/>
              <w:bottom w:val="nil"/>
              <w:right w:val="nil"/>
            </w:tcBorders>
            <w:vAlign w:val="center"/>
          </w:tcPr>
          <w:p w14:paraId="18045B3F" w14:textId="38602D16" w:rsidR="000307DC" w:rsidRPr="002E585A" w:rsidRDefault="000307DC" w:rsidP="000307DC">
            <w:pPr>
              <w:ind w:right="227"/>
              <w:jc w:val="right"/>
              <w:rPr>
                <w:rFonts w:ascii="Verdana" w:eastAsia="Verdana" w:hAnsi="Verdana" w:cs="Verdana"/>
                <w:sz w:val="20"/>
                <w:szCs w:val="20"/>
              </w:rPr>
            </w:pPr>
          </w:p>
        </w:tc>
        <w:tc>
          <w:tcPr>
            <w:tcW w:w="1559" w:type="dxa"/>
            <w:tcBorders>
              <w:top w:val="nil"/>
              <w:left w:val="nil"/>
              <w:bottom w:val="nil"/>
              <w:right w:val="nil"/>
            </w:tcBorders>
            <w:vAlign w:val="center"/>
          </w:tcPr>
          <w:p w14:paraId="7A2D33BC" w14:textId="4CA50A89"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r>
      <w:tr w:rsidR="000307DC" w:rsidRPr="002E585A" w14:paraId="1E742C95" w14:textId="77777777" w:rsidTr="00354735">
        <w:trPr>
          <w:trHeight w:val="437"/>
          <w:jc w:val="center"/>
        </w:trPr>
        <w:tc>
          <w:tcPr>
            <w:tcW w:w="5387" w:type="dxa"/>
            <w:tcBorders>
              <w:top w:val="nil"/>
              <w:bottom w:val="nil"/>
            </w:tcBorders>
            <w:vAlign w:val="center"/>
          </w:tcPr>
          <w:p w14:paraId="6D009B6B" w14:textId="14A99411"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Vescovi Alex (</w:t>
            </w:r>
            <w:r w:rsidR="000307DC" w:rsidRPr="002E585A">
              <w:rPr>
                <w:rFonts w:ascii="Verdana" w:eastAsia="Verdana" w:hAnsi="Verdana" w:cs="Verdana"/>
                <w:sz w:val="20"/>
                <w:szCs w:val="20"/>
              </w:rPr>
              <w:t>Sindaco</w:t>
            </w:r>
            <w:r w:rsidRPr="002E585A">
              <w:rPr>
                <w:rFonts w:ascii="Verdana" w:eastAsia="Verdana" w:hAnsi="Verdana" w:cs="Verdana"/>
                <w:sz w:val="20"/>
                <w:szCs w:val="20"/>
              </w:rPr>
              <w:t>)</w:t>
            </w:r>
          </w:p>
        </w:tc>
        <w:tc>
          <w:tcPr>
            <w:tcW w:w="1560" w:type="dxa"/>
            <w:tcBorders>
              <w:top w:val="nil"/>
              <w:bottom w:val="nil"/>
            </w:tcBorders>
            <w:vAlign w:val="center"/>
          </w:tcPr>
          <w:p w14:paraId="4B57554D" w14:textId="26F79D06"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nil"/>
            </w:tcBorders>
            <w:vAlign w:val="center"/>
          </w:tcPr>
          <w:p w14:paraId="70704782" w14:textId="56F3CC67" w:rsidR="000307DC" w:rsidRPr="002E585A" w:rsidRDefault="000307DC" w:rsidP="000307DC">
            <w:pPr>
              <w:ind w:right="227"/>
              <w:jc w:val="right"/>
              <w:rPr>
                <w:rFonts w:ascii="Verdana" w:eastAsia="Verdana" w:hAnsi="Verdana" w:cs="Verdana"/>
                <w:sz w:val="20"/>
                <w:szCs w:val="20"/>
              </w:rPr>
            </w:pPr>
          </w:p>
        </w:tc>
      </w:tr>
      <w:tr w:rsidR="000307DC" w:rsidRPr="002E585A" w14:paraId="6A922077" w14:textId="77777777" w:rsidTr="00354735">
        <w:trPr>
          <w:trHeight w:val="437"/>
          <w:jc w:val="center"/>
        </w:trPr>
        <w:tc>
          <w:tcPr>
            <w:tcW w:w="5387" w:type="dxa"/>
            <w:tcBorders>
              <w:top w:val="nil"/>
              <w:bottom w:val="nil"/>
            </w:tcBorders>
            <w:vAlign w:val="center"/>
          </w:tcPr>
          <w:p w14:paraId="36275A13" w14:textId="0FDB8A2D" w:rsidR="000307DC" w:rsidRPr="002E585A" w:rsidRDefault="00286134" w:rsidP="000307DC">
            <w:pPr>
              <w:rPr>
                <w:rFonts w:ascii="Verdana" w:eastAsia="Verdana" w:hAnsi="Verdana" w:cs="Verdana"/>
                <w:sz w:val="20"/>
                <w:szCs w:val="20"/>
              </w:rPr>
            </w:pPr>
            <w:r w:rsidRPr="002E585A">
              <w:rPr>
                <w:rFonts w:ascii="Verdana" w:eastAsia="Verdana" w:hAnsi="Verdana" w:cs="Verdana"/>
                <w:sz w:val="20"/>
                <w:szCs w:val="20"/>
              </w:rPr>
              <w:t>Carminati Luca (</w:t>
            </w:r>
            <w:r w:rsidR="000307DC" w:rsidRPr="002E585A">
              <w:rPr>
                <w:rFonts w:ascii="Verdana" w:eastAsia="Verdana" w:hAnsi="Verdana" w:cs="Verdana"/>
                <w:sz w:val="20"/>
                <w:szCs w:val="20"/>
              </w:rPr>
              <w:t>Sindaco supplente</w:t>
            </w:r>
            <w:r w:rsidRPr="002E585A">
              <w:rPr>
                <w:rFonts w:ascii="Verdana" w:eastAsia="Verdana" w:hAnsi="Verdana" w:cs="Verdana"/>
                <w:sz w:val="20"/>
                <w:szCs w:val="20"/>
              </w:rPr>
              <w:t>)</w:t>
            </w:r>
          </w:p>
        </w:tc>
        <w:tc>
          <w:tcPr>
            <w:tcW w:w="1560" w:type="dxa"/>
            <w:tcBorders>
              <w:top w:val="nil"/>
              <w:bottom w:val="nil"/>
            </w:tcBorders>
            <w:vAlign w:val="center"/>
          </w:tcPr>
          <w:p w14:paraId="1EB75562" w14:textId="044FC8B9"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nil"/>
            </w:tcBorders>
            <w:vAlign w:val="center"/>
          </w:tcPr>
          <w:p w14:paraId="7A535934" w14:textId="67377F77" w:rsidR="000307DC" w:rsidRPr="002E585A" w:rsidRDefault="000307DC" w:rsidP="000307DC">
            <w:pPr>
              <w:ind w:right="227"/>
              <w:jc w:val="right"/>
              <w:rPr>
                <w:rFonts w:ascii="Verdana" w:eastAsia="Verdana" w:hAnsi="Verdana" w:cs="Verdana"/>
                <w:sz w:val="20"/>
                <w:szCs w:val="20"/>
              </w:rPr>
            </w:pPr>
          </w:p>
        </w:tc>
      </w:tr>
      <w:tr w:rsidR="000307DC" w:rsidRPr="002E585A" w14:paraId="581BCD25" w14:textId="77777777" w:rsidTr="00354735">
        <w:trPr>
          <w:trHeight w:val="437"/>
          <w:jc w:val="center"/>
        </w:trPr>
        <w:tc>
          <w:tcPr>
            <w:tcW w:w="5387" w:type="dxa"/>
            <w:tcBorders>
              <w:top w:val="nil"/>
              <w:bottom w:val="single" w:sz="4" w:space="0" w:color="auto"/>
            </w:tcBorders>
            <w:vAlign w:val="center"/>
          </w:tcPr>
          <w:p w14:paraId="30E460BD" w14:textId="732F6C2F" w:rsidR="000307DC" w:rsidRPr="002E585A" w:rsidRDefault="00057C9A" w:rsidP="000307DC">
            <w:pPr>
              <w:rPr>
                <w:rFonts w:ascii="Verdana" w:eastAsia="Verdana" w:hAnsi="Verdana" w:cs="Verdana"/>
                <w:sz w:val="20"/>
                <w:szCs w:val="20"/>
              </w:rPr>
            </w:pPr>
            <w:r w:rsidRPr="002E585A">
              <w:rPr>
                <w:rFonts w:ascii="Verdana" w:eastAsia="Verdana" w:hAnsi="Verdana" w:cs="Verdana"/>
                <w:sz w:val="20"/>
                <w:szCs w:val="20"/>
              </w:rPr>
              <w:t>Vinciguerra Luca Matteo (</w:t>
            </w:r>
            <w:r w:rsidR="000307DC" w:rsidRPr="002E585A">
              <w:rPr>
                <w:rFonts w:ascii="Verdana" w:eastAsia="Verdana" w:hAnsi="Verdana" w:cs="Verdana"/>
                <w:sz w:val="20"/>
                <w:szCs w:val="20"/>
              </w:rPr>
              <w:t>Sindaco supplente</w:t>
            </w:r>
            <w:r w:rsidRPr="002E585A">
              <w:rPr>
                <w:rFonts w:ascii="Verdana" w:eastAsia="Verdana" w:hAnsi="Verdana" w:cs="Verdana"/>
                <w:sz w:val="20"/>
                <w:szCs w:val="20"/>
              </w:rPr>
              <w:t>)</w:t>
            </w:r>
          </w:p>
        </w:tc>
        <w:tc>
          <w:tcPr>
            <w:tcW w:w="1560" w:type="dxa"/>
            <w:tcBorders>
              <w:top w:val="nil"/>
              <w:bottom w:val="single" w:sz="4" w:space="0" w:color="auto"/>
            </w:tcBorders>
            <w:vAlign w:val="center"/>
          </w:tcPr>
          <w:p w14:paraId="445FF978" w14:textId="4BAC33E8" w:rsidR="000307DC" w:rsidRPr="002E585A" w:rsidRDefault="00354735" w:rsidP="000307DC">
            <w:pPr>
              <w:ind w:right="227"/>
              <w:jc w:val="right"/>
              <w:rPr>
                <w:rFonts w:ascii="Verdana" w:eastAsia="Verdana" w:hAnsi="Verdana" w:cs="Verdana"/>
                <w:sz w:val="20"/>
                <w:szCs w:val="20"/>
              </w:rPr>
            </w:pPr>
            <w:r w:rsidRPr="002E585A">
              <w:rPr>
                <w:rFonts w:ascii="Verdana" w:eastAsia="Verdana" w:hAnsi="Verdana" w:cs="Verdana"/>
                <w:sz w:val="20"/>
                <w:szCs w:val="20"/>
              </w:rPr>
              <w:t>X</w:t>
            </w:r>
          </w:p>
        </w:tc>
        <w:tc>
          <w:tcPr>
            <w:tcW w:w="1559" w:type="dxa"/>
            <w:tcBorders>
              <w:top w:val="nil"/>
              <w:bottom w:val="single" w:sz="4" w:space="0" w:color="auto"/>
            </w:tcBorders>
            <w:vAlign w:val="center"/>
          </w:tcPr>
          <w:p w14:paraId="30F23D06" w14:textId="331ECA22" w:rsidR="000307DC" w:rsidRPr="002E585A" w:rsidRDefault="000307DC" w:rsidP="000307DC">
            <w:pPr>
              <w:ind w:right="227"/>
              <w:jc w:val="right"/>
              <w:rPr>
                <w:rFonts w:ascii="Verdana" w:eastAsia="Verdana" w:hAnsi="Verdana" w:cs="Verdana"/>
                <w:sz w:val="20"/>
                <w:szCs w:val="20"/>
              </w:rPr>
            </w:pPr>
          </w:p>
        </w:tc>
      </w:tr>
    </w:tbl>
    <w:p w14:paraId="0740478C" w14:textId="341984AD" w:rsidR="00A92014" w:rsidRDefault="00A92014" w:rsidP="005E54EF">
      <w:pPr>
        <w:spacing w:after="140"/>
      </w:pPr>
      <w:r>
        <w:rPr>
          <w:rFonts w:ascii="Verdana" w:eastAsia="Times New Roman" w:hAnsi="Verdana" w:cs="Times New Roman"/>
          <w:noProof/>
          <w:sz w:val="20"/>
          <w:szCs w:val="20"/>
          <w:lang w:val="it-IT" w:eastAsia="en-US"/>
        </w:rPr>
        <mc:AlternateContent>
          <mc:Choice Requires="wpg">
            <w:drawing>
              <wp:anchor distT="0" distB="0" distL="114300" distR="114300" simplePos="0" relativeHeight="251658291" behindDoc="1" locked="0" layoutInCell="1" allowOverlap="1" wp14:anchorId="2C88229B" wp14:editId="3A7F076E">
                <wp:simplePos x="0" y="0"/>
                <wp:positionH relativeFrom="margin">
                  <wp:align>right</wp:align>
                </wp:positionH>
                <wp:positionV relativeFrom="paragraph">
                  <wp:posOffset>111208</wp:posOffset>
                </wp:positionV>
                <wp:extent cx="1787525" cy="724535"/>
                <wp:effectExtent l="57150" t="57150" r="117475" b="113665"/>
                <wp:wrapTight wrapText="bothSides">
                  <wp:wrapPolygon edited="0">
                    <wp:start x="0" y="-1704"/>
                    <wp:lineTo x="-691" y="-568"/>
                    <wp:lineTo x="-691" y="21013"/>
                    <wp:lineTo x="0" y="24421"/>
                    <wp:lineTo x="22099" y="24421"/>
                    <wp:lineTo x="22789" y="18174"/>
                    <wp:lineTo x="22789" y="8519"/>
                    <wp:lineTo x="22099" y="0"/>
                    <wp:lineTo x="22099" y="-1704"/>
                    <wp:lineTo x="0" y="-1704"/>
                  </wp:wrapPolygon>
                </wp:wrapTight>
                <wp:docPr id="2146919480" name="Gruppo 35"/>
                <wp:cNvGraphicFramePr/>
                <a:graphic xmlns:a="http://schemas.openxmlformats.org/drawingml/2006/main">
                  <a:graphicData uri="http://schemas.microsoft.com/office/word/2010/wordprocessingGroup">
                    <wpg:wgp>
                      <wpg:cNvGrpSpPr/>
                      <wpg:grpSpPr>
                        <a:xfrm>
                          <a:off x="0" y="0"/>
                          <a:ext cx="1787525" cy="724535"/>
                          <a:chOff x="0" y="0"/>
                          <a:chExt cx="1788175" cy="724535"/>
                        </a:xfrm>
                      </wpg:grpSpPr>
                      <wpg:grpSp>
                        <wpg:cNvPr id="581117822" name="Gruppo 34"/>
                        <wpg:cNvGrpSpPr/>
                        <wpg:grpSpPr>
                          <a:xfrm>
                            <a:off x="0" y="0"/>
                            <a:ext cx="1788175" cy="724535"/>
                            <a:chOff x="0" y="0"/>
                            <a:chExt cx="1788175" cy="724535"/>
                          </a:xfrm>
                        </wpg:grpSpPr>
                        <wpg:grpSp>
                          <wpg:cNvPr id="728798691" name="Gruppo 33"/>
                          <wpg:cNvGrpSpPr/>
                          <wpg:grpSpPr>
                            <a:xfrm>
                              <a:off x="0" y="0"/>
                              <a:ext cx="1788175" cy="724535"/>
                              <a:chOff x="0" y="0"/>
                              <a:chExt cx="1788175" cy="724535"/>
                            </a:xfrm>
                          </wpg:grpSpPr>
                          <wpg:grpSp>
                            <wpg:cNvPr id="1512115086" name="Gruppo 32"/>
                            <wpg:cNvGrpSpPr/>
                            <wpg:grpSpPr>
                              <a:xfrm>
                                <a:off x="0" y="0"/>
                                <a:ext cx="1788175" cy="724535"/>
                                <a:chOff x="0" y="0"/>
                                <a:chExt cx="1788175" cy="724535"/>
                              </a:xfrm>
                            </wpg:grpSpPr>
                            <wps:wsp>
                              <wps:cNvPr id="1557660987" name="Shape 18"/>
                              <wps:cNvSpPr/>
                              <wps:spPr>
                                <a:xfrm>
                                  <a:off x="0" y="0"/>
                                  <a:ext cx="1788175" cy="724535"/>
                                </a:xfrm>
                                <a:prstGeom prst="roundRect">
                                  <a:avLst>
                                    <a:gd name="adj" fmla="val 7273"/>
                                  </a:avLst>
                                </a:prstGeom>
                                <a:solidFill>
                                  <a:srgbClr val="FFFFFF"/>
                                </a:solidFill>
                                <a:ln w="6350">
                                  <a:solidFill>
                                    <a:srgbClr val="D3D1C7"/>
                                  </a:solidFill>
                                  <a:prstDash val="solid"/>
                                </a:ln>
                                <a:effectLst>
                                  <a:outerShdw blurRad="101600" dist="25400" dir="2700000" algn="bl" rotWithShape="0">
                                    <a:srgbClr val="000000">
                                      <a:alpha val="7000"/>
                                    </a:srgbClr>
                                  </a:outerShdw>
                                </a:effectLst>
                              </wps:spPr>
                              <wps:bodyPr/>
                            </wps:wsp>
                            <pic:pic xmlns:pic="http://schemas.openxmlformats.org/drawingml/2006/picture">
                              <pic:nvPicPr>
                                <pic:cNvPr id="1655178331" name="Image 3" descr="preencoded.png"/>
                                <pic:cNvPicPr>
                                  <a:picLocks noChangeAspect="1"/>
                                </pic:cNvPicPr>
                              </pic:nvPicPr>
                              <pic:blipFill>
                                <a:blip r:embed="rId19"/>
                                <a:stretch>
                                  <a:fillRect/>
                                </a:stretch>
                              </pic:blipFill>
                              <pic:spPr>
                                <a:xfrm>
                                  <a:off x="196238" y="234797"/>
                                  <a:ext cx="304165" cy="283845"/>
                                </a:xfrm>
                                <a:prstGeom prst="rect">
                                  <a:avLst/>
                                </a:prstGeom>
                              </pic:spPr>
                            </pic:pic>
                            <wps:wsp>
                              <wps:cNvPr id="491561248" name="Text 22"/>
                              <wps:cNvSpPr/>
                              <wps:spPr>
                                <a:xfrm>
                                  <a:off x="592845" y="3442"/>
                                  <a:ext cx="1140246" cy="170762"/>
                                </a:xfrm>
                                <a:prstGeom prst="rect">
                                  <a:avLst/>
                                </a:prstGeom>
                                <a:noFill/>
                                <a:ln/>
                              </wps:spPr>
                              <wps:txbx>
                                <w:txbxContent>
                                  <w:p w14:paraId="011A141A" w14:textId="52EE8F42" w:rsidR="005B2D4A" w:rsidRPr="00A92014" w:rsidRDefault="00FF365E" w:rsidP="005B2D4A">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 xml:space="preserve">Collegio </w:t>
                                    </w:r>
                                    <w:proofErr w:type="spellStart"/>
                                    <w:r>
                                      <w:rPr>
                                        <w:rFonts w:ascii="Calibri" w:eastAsia="Calibri" w:hAnsi="Calibri" w:cs="Calibri"/>
                                        <w:b/>
                                        <w:bCs/>
                                        <w:color w:val="5F5E5A"/>
                                        <w:kern w:val="24"/>
                                        <w:lang w:val="en-US"/>
                                      </w:rPr>
                                      <w:t>Sindacale</w:t>
                                    </w:r>
                                    <w:proofErr w:type="spellEnd"/>
                                  </w:p>
                                </w:txbxContent>
                              </wps:txbx>
                              <wps:bodyPr wrap="square" lIns="0" tIns="0" rIns="0" bIns="0" rtlCol="0" anchor="ctr">
                                <a:noAutofit/>
                              </wps:bodyPr>
                            </wps:wsp>
                          </wpg:grpSp>
                          <wps:wsp>
                            <wps:cNvPr id="2054530311" name="Shape 19"/>
                            <wps:cNvSpPr/>
                            <wps:spPr>
                              <a:xfrm>
                                <a:off x="135645" y="174204"/>
                                <a:ext cx="456565" cy="385445"/>
                              </a:xfrm>
                              <a:prstGeom prst="ellipse">
                                <a:avLst/>
                              </a:prstGeom>
                              <a:solidFill>
                                <a:srgbClr val="FAECE7"/>
                              </a:solidFill>
                              <a:ln w="12700">
                                <a:solidFill>
                                  <a:srgbClr val="FAECE7"/>
                                </a:solidFill>
                                <a:prstDash val="solid"/>
                              </a:ln>
                            </wps:spPr>
                            <wps:bodyPr/>
                          </wps:wsp>
                        </wpg:grpSp>
                        <wps:wsp>
                          <wps:cNvPr id="2057454394" name="Text 21"/>
                          <wps:cNvSpPr/>
                          <wps:spPr>
                            <a:xfrm>
                              <a:off x="708523" y="174204"/>
                              <a:ext cx="1024570" cy="261620"/>
                            </a:xfrm>
                            <a:prstGeom prst="rect">
                              <a:avLst/>
                            </a:prstGeom>
                            <a:noFill/>
                            <a:ln/>
                          </wps:spPr>
                          <wps:txbx>
                            <w:txbxContent>
                              <w:p w14:paraId="716C96C0" w14:textId="1127DC8C" w:rsidR="005B2D4A" w:rsidRPr="00A92014" w:rsidRDefault="005B2D4A" w:rsidP="005B2D4A">
                                <w:pPr>
                                  <w:rPr>
                                    <w:rFonts w:ascii="Calibri" w:eastAsia="Calibri" w:hAnsi="Calibri" w:cs="Calibri"/>
                                    <w:b/>
                                    <w:bCs/>
                                    <w:color w:val="1E2233"/>
                                    <w:kern w:val="24"/>
                                    <w:sz w:val="30"/>
                                    <w:szCs w:val="30"/>
                                    <w:lang w:val="en-US"/>
                                  </w:rPr>
                                </w:pPr>
                                <w:r w:rsidRPr="00A92014">
                                  <w:rPr>
                                    <w:rFonts w:ascii="Calibri" w:eastAsia="Calibri" w:hAnsi="Calibri" w:cs="Calibri"/>
                                    <w:b/>
                                    <w:bCs/>
                                    <w:color w:val="1E2233"/>
                                    <w:kern w:val="24"/>
                                    <w:sz w:val="30"/>
                                    <w:szCs w:val="30"/>
                                    <w:lang w:val="en-US"/>
                                  </w:rPr>
                                  <w:t>Ind</w:t>
                                </w:r>
                                <w:r w:rsidR="00E64A00">
                                  <w:rPr>
                                    <w:rFonts w:ascii="Calibri" w:eastAsia="Calibri" w:hAnsi="Calibri" w:cs="Calibri"/>
                                    <w:b/>
                                    <w:bCs/>
                                    <w:color w:val="1E2233"/>
                                    <w:kern w:val="24"/>
                                    <w:sz w:val="30"/>
                                    <w:szCs w:val="30"/>
                                    <w:lang w:val="en-US"/>
                                  </w:rPr>
                                  <w:t>ex</w:t>
                                </w:r>
                                <w:r w:rsidRPr="00A92014">
                                  <w:rPr>
                                    <w:rFonts w:ascii="Calibri" w:eastAsia="Calibri" w:hAnsi="Calibri" w:cs="Calibri"/>
                                    <w:b/>
                                    <w:bCs/>
                                    <w:color w:val="1E2233"/>
                                    <w:kern w:val="24"/>
                                    <w:sz w:val="30"/>
                                    <w:szCs w:val="30"/>
                                    <w:lang w:val="en-US"/>
                                  </w:rPr>
                                  <w:t xml:space="preserve"> = </w:t>
                                </w:r>
                                <w:r w:rsidR="00FF365E" w:rsidRPr="00A92014">
                                  <w:rPr>
                                    <w:rFonts w:ascii="Calibri" w:eastAsia="Calibri" w:hAnsi="Calibri" w:cs="Calibri"/>
                                    <w:b/>
                                    <w:bCs/>
                                    <w:color w:val="1E2233"/>
                                    <w:kern w:val="24"/>
                                    <w:sz w:val="30"/>
                                    <w:szCs w:val="30"/>
                                    <w:lang w:val="en-US"/>
                                  </w:rPr>
                                  <w:t>0,25</w:t>
                                </w:r>
                              </w:p>
                            </w:txbxContent>
                          </wps:txbx>
                          <wps:bodyPr wrap="square" lIns="0" tIns="0" rIns="0" bIns="0" rtlCol="0" anchor="ctr">
                            <a:noAutofit/>
                          </wps:bodyPr>
                        </wps:wsp>
                        <wps:wsp>
                          <wps:cNvPr id="248945800" name="Text 22"/>
                          <wps:cNvSpPr/>
                          <wps:spPr>
                            <a:xfrm>
                              <a:off x="620387" y="438609"/>
                              <a:ext cx="1140236" cy="170762"/>
                            </a:xfrm>
                            <a:prstGeom prst="rect">
                              <a:avLst/>
                            </a:prstGeom>
                            <a:noFill/>
                            <a:ln/>
                          </wps:spPr>
                          <wps:txbx>
                            <w:txbxContent>
                              <w:p w14:paraId="4C45FFDF" w14:textId="3B66B494" w:rsidR="005B2D4A" w:rsidRPr="00095EDA" w:rsidRDefault="00E64A00" w:rsidP="005B2D4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wps:txbx>
                          <wps:bodyPr wrap="square" lIns="0" tIns="0" rIns="0" bIns="0" rtlCol="0" anchor="ctr">
                            <a:noAutofit/>
                          </wps:bodyPr>
                        </wps:wsp>
                      </wpg:grpSp>
                      <pic:pic xmlns:pic="http://schemas.openxmlformats.org/drawingml/2006/picture">
                        <pic:nvPicPr>
                          <pic:cNvPr id="1726392485" name="Image 3" descr="preencoded.png"/>
                          <pic:cNvPicPr>
                            <a:picLocks noChangeAspect="1"/>
                          </pic:cNvPicPr>
                        </pic:nvPicPr>
                        <pic:blipFill>
                          <a:blip r:embed="rId20" cstate="print">
                            <a:extLst>
                              <a:ext uri="{28A0092B-C50C-407E-A947-70E740481C1C}">
                                <a14:useLocalDpi xmlns:a14="http://schemas.microsoft.com/office/drawing/2010/main" val="0"/>
                              </a:ext>
                            </a:extLst>
                          </a:blip>
                          <a:stretch>
                            <a:fillRect/>
                          </a:stretch>
                        </pic:blipFill>
                        <pic:spPr>
                          <a:xfrm>
                            <a:off x="196238" y="212764"/>
                            <a:ext cx="365760" cy="365760"/>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C88229B" id="_x0000_s1062" style="position:absolute;margin-left:89.55pt;margin-top:8.75pt;width:140.75pt;height:57.05pt;z-index:-251658189;mso-position-horizontal:right;mso-position-horizontal-relative:margin;mso-width-relative:margin;mso-height-relative:margin" coordsize="17881,72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JCQpOHQUAACkUAAAOAAAAZHJzL2Uyb0RvYy54bWzcWNtu2zgQfV9g/4HQ&#10;e2ORulqIUwRxEhQodoOmi32mJdrSliK5JB07f98hJdnxJU2T3SZoHdghLXF0Zjhnzpin79ctR3dM&#10;m0aKSYBPwgAxUcqqEYtJ8Nfnq3d5gIyloqJcCjYJ7pkJ3p/9/tvpShWMyFryimkERoQpVmoS1Naq&#10;YjQyZc1aak6kYgIuzqVuqYWpXowqTVdgveUjEobpaCV1pbQsmTHw7bS7GJx5+/M5K+2f87lhFvFJ&#10;ANis/9T+c+Y+R2entFhoquqm7GHQF6BoaSPgoRtTU2opWurmwFTblFoaObcnpWxHcj5vSuZ9AG9w&#10;uOfNtZZL5X1ZFKuF2oQJQrsXpxebLf+4u9bqVt1oiMRKLSAWfuZ8Wc916/4DSrT2IbvfhIytLSrh&#10;S5zlWUKSAJVwLSNxEiVdTMsaAn+wrKwvtwtznB0sHA2PHe2A2Uw6kID6RqOmmgRJjjFgICRAgraQ&#10;YNd6qZREUexguGX/g4fHgNLilTzMSJ6N83SM9z2MfhUPcYIJxkmYp/sukp/ORahiZktU89+IeltT&#10;xTz/jUvjPuVxkmRpGo7zbAiXvw/hvIuWv3fDaFMYIPcz6Hws2TespIXSxl4z2SI3mARQoUT1Ccqs&#10;r3707qOxvgxWPR1p9U+A5i2HonpHOcpI5tMWDPb3wmgw6RYayZvqquHcT/RidsE1gpWT4Mq/nIuw&#10;ZOc2LtBqEqRREnoQO9fMQxPTaIovsmMmHIQpNXX3KG+hv40Lh4R5Kemdk0vL9G1drdCML/UnCmUI&#10;hzgNQV+qxgWFJHE3AaEhWeheAaJ8AQo54wHS0v7d2NrvmiuoB676Fd33lKuadqicoQF755UPxQaN&#10;nz0AChV02Hw3msnq3ld5/z1k6dmpasoC3r2uwOggXZ/WX1hll5oFvZH2u2y0VH9ZqncggYraZtbw&#10;xt57OYdYOFDi7qYpXda6yYPMT5MEin0UbWrhh5YuGIog8MyUEG2lmW8/WHWixMJFa7DQ2YNka8qP&#10;svxikJAXNRULdm4UpC9soY/t7u0jN90BM+ONGtLTjXu34dF7inwkcp3aT2W5bJmwXfuiGYcISGHq&#10;RhlIjYK1MwYJpT9UHhCkutXMlrVLkjnwwnGt58BwwaPcAnOYH+E8Hqckgo4MtJpEcTb2XIDs7jU5&#10;CmOc9pJM8iiPvZZ/g/w7vO9QbcnsYXVA/BBwOUV+hQoZj3GSYhKDp11T8Nl5CD0CQHQAIKOero/J&#10;mLgAuFhFcezXbiOFcRySGPTKtT04C7PU3/DSUNFCSJdVgI8WXLhI7pLXrmdr3+8QXwK2fEYr6F0n&#10;gfl3SR0J+QcBmuMa3WGgh8FsGGjLL2TXDlNR1hJyt7TaVyEhz5dWzhufYduH9HB8zdj2Za+0mSRM&#10;oKsMI7whfS9342dtJ46StN9OnMUk9P3hdkPjJIW/bj+jPImfSn3GgfzGiXOvZPvZv6dROzp0dX55&#10;cXlUhzopw040vOnHtexxG9/Wsr3EOqIKb7HDWZzE0Tje5asvgN/N1yzMEwJK4Al5uMEY+JpkwAzH&#10;WJLitGPSKzB240YX61dnrIvgD29KodiO4yR3jc7LSy7sSeS6WtihOMqhxXUM33LUF93oLYruRjne&#10;aAsfUtLJO7x/nqYtI2k0hvyA6tqlxq/ctME5RAnnXRZOIpRuhO0y+Ef1cCAU6Z6QRSn8OuzLXD/u&#10;pGk4zRkatOEH3PN7OJ+NcB7lf3D0Z2fuwOvh3LcM2xO+s68AAAD//wMAUEsDBAoAAAAAAAAAIQDq&#10;iFPe3BMAANwTAAAUAAAAZHJzL21lZGlhL2ltYWdlMS5wbmeJUE5HDQoaCgAAAA1JSERSAAABAAAA&#10;AQAIBgAAAFxyqGYAAAAJcEhZcwAACxMAAAsTAQCanBgAABOOSURBVHic7Z0HsFbVEcf/NEHBgtiw&#10;DSpgsGtwUFFjgShGRjD2Ep8lakRRYyFqFGMvYIrBiKiRKApGx8SaWLCAFTSKYEfFhojYQEF4ejM7&#10;7hsfj++D7333fnf33PP/zeyMo/IeZ/ecvadsAQghhBBCCCGEEEIIIYQQQgghhBBCCCGEEEIIIYQQ&#10;QgghhBBCCImJlgAOAHAjgAkAJjuRZwDcBeBEAO2tlURIEekE4GkAiXOZAWAra2URUiRaAHjSweKu&#10;VGYCWNNaaYQUhV86WNTNleHWSiOkKIx2sKCbK9OtlUZIUXjEwYJuriyyVhohReEOBwu6GiGEZECd&#10;g8VMB0CIEW0BPO9gQXMHQIgRGwH4yMGi5hGAECO6A/jQwcKuVAghETsBQkjEToAQErETIIRE7AQI&#10;IRE7AUJIDmwM4FMHC54OgBCjSMHvHCx4OgBCuPjBIwAhEX/56QAIiXzxixBCIl38dACERLz46QAI&#10;iXjx0wEQEvHipwMgJOLFTwdASMSLnw6AkIgXfzQOoBWANQD0ALAjgD4A+gHYX6Wf/rsd9f9ZQ/8M&#10;qQ3LA9gAwE8A/BTALgD2VFvsrbbYXv+blNlq59QQdYEv/sI5gHV1MQ/RRg1PAHgPQH0ViqnXHmqP&#10;A7hJf6ZM0nWsBxlQk8xNABwB4CIAYwA8pS2pqpmonwB4EcA9AK4AcLj2t1vOaHx1BVj8wTuALQGc&#10;AuCfOadbfgBgHICTAWxurQQnrADgFwAuBPAggC9yssVC7X47TH//ijmMta4giz8JsfRyfwDX6yJM&#10;nMj7AEbp9tXqi2SBNJc8BsDdAL5xYIeGbjey0zhDjxlZU1egxZ+E0nV1N92Gf+5AYcuSz7Q3/C76&#10;dy8a8oU9VjvhhrAQJuvxbe0Mxl4XyJibI25ZTQ33pgMlVStvADhT+8aHjlzIjQTwlQO9VntUkKPi&#10;7lU65roCLn4Rd3QDcA2Arx0oJyuRsYwA0BVhIQtlIIBJDnSYpbwG4GgAbSJf/CJu6KJfmGpu7EMR&#10;mUS3a4047wu/v26fkwLLDL3IbRfp4hcxZy291FvkQBl5bkdH6iWaN/bW57YkInkXwMEljgbeF//3&#10;GfwM0xv93wV8psxCvtTbag8vBxvoG3sSsTwBYOtAFv8EvZdJ24vQhJ30HGatRC8yDcAOho74XEfP&#10;eNZSr8+a3hd/h0bVhtM4gdyDRa7JaOtSNJEJd7XqKC+205cK67FTUNXiRwZOIDckLHQqjb1Mg7ym&#10;W7tah+meHdm9S1EXfxonIB/iXKgr2LNereVbAL+tUSCR5DKMdzBGCjJb/NU6AcnLqCntNSmHxq5O&#10;B+MqMHpzv/wv0x6FXPzVOIHbUEPW55Y/E+NP0SzHrOitOwzrSU1B5ou/OU5AnqK3QI3YVBNkaOTs&#10;AlYkdz4rjqdtgpib1Sz+xk5gepmfuwDAIagRUshhjgPlFU2ksWSvDO3EoxkKu/gb6AjgYn3p+VZT&#10;5kfrhXxN6BN5YE+tZR6AvTK8n2EsBlzKxJzqGmTK/nqusFZe0UV0vF9GNtuG9wEo4pc/d+TLz4ul&#10;/CbJAq2RkAVDHEx6CsJd/D257TeZwF9lFDAkxU+f4yI0d0JBbvslv/1jTh6zSfOJ3vamRSohz6cd&#10;wcXfDKTE0jucNOZfDnnq6ZyBE7iAtoSF/YLc9rfWLYv15Kf8oIOnm1HdZmm1+t+mTpHnnApy2w8t&#10;wczF50sHl2Zg14EOxhGLTAx18UvFGKbz+kwnlqYoaXnIwViKLhNC3PZDY9JnO1AgpbQO5mgORtpm&#10;K56LYYQuE0P98rfWWvDWCqQsu6yV2CoNY6ln1GKeBfvlh9bvC3HxzdJWVVJtZ5Buk3trX7kNVbbS&#10;xqD99P+5Wv/MLAd//2pEKt2mLc2+qEbltl7SNOc/aCHOPhpL0kNtsbHGN0j9/gMA/F77Ck4OvIDJ&#10;hJAXf/eAasYt0JpugwFslrKoRgv9GYO1YOa3ARUbTfs0OCajv8s76lAHaHJKGjpoLsSVgeUxzAx5&#10;8SOQCjLP6td71RrqoZP+jmcdjHdZcmvKsW6e4rL3K22PtnON26P10oYrIWSf9kWg7OdAeeVEJuh9&#10;uqXPGzkyPOBAB0uTtPkC/27m75ML4nMArIx8aa8l1NKWyE5qXPk5baxG7rRzHBwyvlENd0vkvPqY&#10;A32UkldT9hzYtcLfM1fviDo4mK+DHTeRPQWBcboDpZU6Tx0KX8g29zCneREnpRzXtGX8/LsArAdf&#10;SMelfziMV/k8g3uQ3OigySaJIxlrsL1sDqto77/EkbyXchcwaClt0PeFb/o6dMrnIxDOdqCsBpmv&#10;dexC4QR9jUicyDEpxrJSiZLuk7SVWAhI78lHHNggabQLkA+Fa5Z39PX/OIdGGbVgW0dxBG+lDA5q&#10;/CT4d20nFhJS8+AqB3ZIVM6Dc453lOoqNQdCpZujS9Q09yb99GcMq/GzXq0508m9wJycW8A1CzHw&#10;6w6UNE23b6HTuYKLtLz0We3iba13AUXgKCdO4Cg4pY8D5byfQVKLJ9bRHvTWepVnPVL+YjPJUaQM&#10;m0vGOah/L3HhRaObgzuBtNGBReIyB05AciBcsZpxvLski+yC4rK7cartghqHSodEiyoiHbOWa+EM&#10;68u/c1F8/hDwk2DR6Ghc13J2BqnbhUn6eUS71xYdeZJ61FDPUvGHLN7KbpGhPeTOzU34ZL2REr4J&#10;KLAkC7oaluGWyb66tQKcMdzQAYyEE+oMlSBFH2JjqKG+D7cevDNWBPCBkS0+8bLztSoD9UaAkWVZ&#10;Za6Va99ca5HIPrI4Bxo6ZOnRaH4utSqqEPPX6EjDyycXXx1nrwIvGdnjNOvBb2U08Le93YLmTBvD&#10;W+hNrQfvkIOMbHGv9cB/YzTwkDL8apk5aKH746wH7pBWRmHwX1p/CG82GPRcBxVkvFxAzTPQ/2jr&#10;gTvldCOHLDUYzXjFYMA3WQ7YGbcY6P9l60E7bnpbb2APqShlQlujQIi0BSuLxB4G+l+YslJQkfmP&#10;gT0utxrsNgaDlRcH3kIvfva0KGS5hdWkc86vDWwhTieam887rQbrGIvEFCn5TpZkI6MU+Ghafp1o&#10;NVjHnGxgB7nwIqXJ+3n2O6uXgL8ZTDxuPX3EYkhXHVKa0Qb2MCmvfk/Og6yPNPS3ktDgvG+f5dhB&#10;SjPEwAFsBwOeznmQb1oMMhDeNuhVT0ozIJY7mTdiC3t0zAMGrcNIaXoYOIBjYcAnseY/O2SUQc8F&#10;Ur4hShS9A7/KeZBSW56U5o852+ILGqIsLQ3Kh58FA/JuYRVMb7QI6gVKVSJSnrk52+MCGJB3ldoz&#10;LAYZCGfkbAuxPSnPzJztcSUMyLs2XYzlvyrl3JxtIU0/SXnyDs++FAZ8mvMgpSEDKc0VOdtCLoBJ&#10;eRbFcDzOu2UVo8/8RGVKuCsp3yE7yVnOhgF5N66U1mOkNLfnbIupNERZ1oslR2ZSzoN8wWKQgZB3&#10;UcpnrAfsvI1bkrNIZm7uPJjzIOcF3mO+lu/O38SSgx4AJxg4gL4WAx1pMNAitf7Oii4GdpA7B1Ka&#10;P8eSJXuWwUAPsBiocw4xsMOZ1oN2zCQDe0iB2Cg6ovDLsyTXG9iBFYFKs4pBarY8x5vQ02DiSQYi&#10;WZzpMbakcsoAA1s8azXYVQ0GK9LNasAOsUg9FeloPXCnXGdgC9kBmjHDYMAmiQ9OucRA/1J8hJSu&#10;zGRRoVlqQpoxzmDAEoXG58Afnv8sHPCtlhPOMfsb2EJkV8tBn2o0aAm2iJ2+RrofbD1wpzxgYItF&#10;1m3ytjeahBKEFDvjjXQvl79kycrMeRcBSfTJ0ZS2BoVBGqQX4mUHI51LxCHbgi3JHUb2+BMc8KjR&#10;4GMuEmrRg07kYeuBO2Rzg+I4DbIXHHCK0eBF9kZ87GOob3Zm8nMUmw9gBUQai94g0zX/OhZWMKjD&#10;0CByxmUuxuIcZjj3XSVk/c9QESblkCKp/NNYJlsP3hmrGdT+ayzSidgNQw0V8Z1VOmTO7GYQZ95Y&#10;WJPxR1oA+JehLRYC6ARHbGKojIZGFWuhuKwNYJaxjiXsmNhUYU6ayP0eDfGEsVImaDhm0ZA7jieN&#10;dfuYtRIc0Ve/wJb2kKhDdxxqrBSRu616pdeIVgDudKBX1mH4gZ4GHbGSJjLba5fstgb9AkvJqILk&#10;CrQwyvVvKjNTBv90RTHo7uAYluhFsFsud6AgkZsBtEG4yC7mBgd6FLkoxTh6aJusvgUI9vnQgS0W&#10;en+K7eLgfNT4oqQ9wqO9UWJJKVmgZa6r5dJGQSsSwBQiknj2pQNbJPphc49FsdCllRLvFtg280UH&#10;emuQv6ZMV36vyXPtUP33oRzBJPPxWwd2SDQQy6T4Z3NZ3zBBqJTIpc3B8M++RgUlyol8tddNMZ5+&#10;ZX7u+ACebFcyqnWRLEWk+UswXO1AYU3lFqcTr7MW2UicyVUpx3X3Un62XBb/yull7QCjQivJUkR2&#10;T5sisMCVvJtVVCJfADjJyVNhay3n5OV82bQJy5op74IqiVp81NHE3kgzTBOHcj0C5AIHiisnbwE4&#10;2ii3fTmN47ao5lupSLvxvF6D5Os2FsBmsKGrLjAvZ/2kiczRvIPgaKdlvBPHMkObXKyTgz7kPD2k&#10;ycWYR3klpWNcpcpdzfcaX98/hx1aS73dv9U4vyKpQI5FwFjVrWuu1GuZsSNTXnw1RZ7QjgLwkGHR&#10;iOYuwp+lHPM5GeV2XKUFL7MK7xan0lufJr074aRRE9ZQXk3KMsaBIpsrr2sXouMA7FLh5WFnnbDy&#10;Z64NYPdTSm7MIIYh62jQb9SBDtWQ5C0rqAGxnN4t7Kst7O7TgKQkIKkvSgOWNbV9URK4zNMv01ua&#10;Gz9Z//lj/W9J4DIrg7Pm2TnuVD7T4ihT1RZTtGfBZwFs65McXmFcsZdR1VRKZTqQ48nPU9p4FV18&#10;1DkyqfbrMuEnDcM5OdwuDukwVJQ8kNDlcwAbooBIcs5TDhRMWbK5ZNrEqQ01cpC6RWodhBC1WjUb&#10;OAt3jV3mZJRdtrSoPwoq1oFE0Bae3R0HXcQkCzJ48oOWZrceSxFkYhHP/eU4nJeC5pd+B2Zgxw56&#10;8269eEKXqQBWRWRkETBCqU4Hp2dkQ0kXpg2QSgfvey/yEUvtgFjkLxnZbudAohs9y6exV1tu6aTu&#10;XSwyIqMU3JU0CMp6PCHLPADbZWCL4GmhXU6tDVJ0GZZh/v0tDsYTsnwGYMeMbFEYLnRgmKLKZRna&#10;qc7BeEKWj0Ip7WXBeXwdyHSyfafpzlmxRUHyHixTrdfP0B6FRLqecJKln2yS/TYwQ7vIMxXP/dXb&#10;4zkAq2doj0KzlWEb7CLIWxmX2mqp9RKsxxWqjIqsjX0miLd83IHxQpMHaxRUcpiDtlgh7sIOrYEt&#10;oqGVltFi6PCyJ9t81ZXorFZ0cdCoNBSZ5qjgafBsDeBlB0b1Ki/kWFSzjfanY32H0rb4XitCccuf&#10;MVIb7sqCVHvJShYBuNiouvEOzroYeZApfN+vPT0c9c6zlIe1aaUlnnsb5CnzAJxv5IijZWCkz1Kv&#10;aok1b41gxkSaGzA2p7LypARtNbNtpoOJkEfW2EnO255vpj3sYnAE/wXQy1rh5Mf7ASnH/aaDiVGL&#10;L/6RgW0vi+oI5ILvHp7z/dJKIwmfcTBZsqgQMzDwxhDd9eJ2tgN9pj3jSzDPJtYKJc27LLwkoC4w&#10;Iu9oUpQsnKId1aTY5WOBPR8+qztLSX8mgdJSO/ZI3YEPHUyqUmf767Q+n8d22bUIJjpJu/0sdKD/&#10;xiLO6XntJlTI0tzkh/PpqfqU+LXBJPtaf7f8HWLfUq6stQlvAvCa0e7gPX3BOKLCFnCkQPQ2mHDy&#10;O0lpOgLYU/sA3qs9Ghdk+HV/V/sESoPQg5iaS7Y3cADyO0nltNB39h21mrTUNzhXi5xcA+AGfXG4&#10;TWtMjtS7n9O0eMkeADaOqeQ2qRw6AEIihg6AkIihAyAkYugACIkYOgBCIoYOgJCIoQMgJGLoAAiJ&#10;GDoAQiKGDoCQiKEDICRi6AAIiRg6AEIihg6AkIihAyAkYugACIkYOgBCIoYOgJCIoQMgJGLoAAiJ&#10;GDoAQgJjea0MOyXDktEhyXwALwE4Q3VBSDR0AvCCg0XoRSarTgiJgvsdLDpvIt1qCSk8PR0sNq+y&#10;jbVxCKk1QxwsNK8i9wGEFJphDhaaVxHdEFJohjtYaF5FdENIoaEDoAMgEUMHQAdAIoYOgA6ARAwd&#10;AB0AiRg6ADoAEjF0AHQAJGLoAOgASMTQAdABkIihA6ADIBFDB0AHQCKGDoAOgEQMHQAdAIkYOgA6&#10;ABIxdAB0ACRi6ADoAEjE0AHQAZCIudBB4Q2vIrohpNAc5GCheZUDrI1DSK3pAGCWg8XmTWYCaM/p&#10;R2JgHwD1DhadFxFd9Lc2CiF50g/ADAeLz1reBbAHpx6JkTYAdgUwSPsFVCsjDBbuiJR/50E6dtEB&#10;ISQF7A5MSMTQARASMXQAhEQMHQAhEUMHQEjE0AEQEjF0AIREDB0AIRFDB0BIxNABEBIxdACERAwd&#10;ACERQwdASMTQARASMXQAhETMtgb1AOR3EkIcsBaA73Nc/PK71rQeNCHkR57O0QE8ScUT4oudACzK&#10;YfEvBNDberCEkCWRuvrzarj45wLYj4onxC9rAxgK4D4AkzOSewGcB6Cz9eAIIYQQQgghhBBCCCGE&#10;EEIIIYQQQgghhBBCCCGEEEIIIYQQQggi4v/qeplwRct6PgAAAABJRU5ErkJgglBLAwQKAAAAAAAA&#10;ACEA0aWfdwMHAAADBwAAFAAAAGRycy9tZWRpYS9pbWFnZTIucG5niVBORw0KGgoAAAANSUhEUgAA&#10;AFgAAABYCAMAAABGS8AGAAAAAXNSR0IArs4c6QAAAARnQU1BAACxjwv8YQUAAAHyUExURQ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LnXpggAAACmdFJOUwAr/4TN/YjV&#10;7n2Bgx0xFio0IwFItvhHoenEZYUPrayH+y4Ev76J7RvPV1kpPMj+AsbLGDYD85Evvfr1HKalqj7l&#10;XjqcYlh5M55LII9AinD04vzxCPLTIsNd9lvQ1gv5aGkJMMyVmMoV4AYO7LMS7xDXCvc/QlzwEUne&#10;qaijn9KWbG0FTzmStVIMjskaotznQT0nay0seDiUarirZq9MxQ0TROtDVlW+7h0sAAAACXBIWXMA&#10;ACHVAAAh1QEEnLSdAAAD6ElEQVRYR+2X+VtVRRzGx0HMVBCUq7iEiIApN7BCCygFl9By4UJKVLhk&#10;RUZa7mtoVoJLuVBparmU/6fPmTnzXd57LsZFfujxfn7geXjfd9479845M+cYU6DAFKsoQj9vpuri&#10;YvTzZpoutujnD0wZ7Qnw0mQVm+mTVPyy7H2OxTNU7/Mrnql7k4tnlZTMQk1TOrusfI4UiqA3q3hu&#10;RSpYqYp56EaUz68MieIFC2NxERUG1JjFr6BdtVgFjFlSDYmpS5Pmq4prlqEZUVsjInXoRtQv17/v&#10;q+4vD1qhXMHKkGgoRiuJtHnNWtsYBjWtwgDzul+mN1BP5E1/d6fi3ubVGJCsbnahNagn8JZLznw7&#10;7p2DSwK0+Dm3op5FeVwYoAsoF5X+81FG2qD3HQxk864LrkVZg/NdB357XUdHXTuI61200f+T2rBx&#10;03uwAVsbXdEKutci2juD3Km6W522OWrdEhLv6yu/KegxH0hzq3S2Smebk6zdLhPLd4hEl3SMMRm2&#10;unu01fMhey1O2blLJ0wvJ6y8SY35iI2Uv14FzX3sfoym5xNOfKqMejb6leHoZ7cevZjdlKD72MEj&#10;9yg9Zi/7aMXs40SpkMtIzQhVwEvwGVoxXZSoFep+Uj8XquALCnyJVswAJeSX4tURooICfegEKCE7&#10;WoKmf3lBfLeFCy6Br6j4AIu0eXfLqKQ7JHI+6EU7u+drFmk+gzIqGQyJnN/pGyo+yCLN+JCMSg6F&#10;RM4Z8933LYu0xef8BWkVqtEJfEfFh1k8QqKMSigQzrEsEjv48DgqVMExCvhjJBtxsAi1g8QjQhXw&#10;dI6jFVNFiRNSJlUuKXOSfbQCdGHZU1LmGSWOZDfHNzKnKdGott0zPLRX6p4F7J5FzzOXE/DRbNhz&#10;2jHme2E6YQMm0iIxW1u8v1k7pC1xOtj9TsnU71OJ8yLhz1vmgPBs5gIbP4jT0NqLkfSjtVZM+if1&#10;PhM9til+lq5tvDTcb8zI8CVe7IjLLupv7yt7rxrTdPSaem6wv2CvMb+qQCLtLngdZUEGHyuiE/OZ&#10;D77FfhPQU9TcwNaIBkwhN10s601CcAs7PaOY0/zmQm0oC37HxkDpGE/I1QMuchF1wTD2CegEQmhn&#10;qdXXCVM9oquAPzDvSXNiJHmRb8uWRLbjEGvv6EQ6e9J/woNkMqM75Zghv2iKXXdlontLwtWbAx6F&#10;TuBw+t78it77S/7CV4OxeXZxnhSKiUKxMauy76roQPkbc+PlAVYGHmBynBzEwsBDTI6TQjHx/yvu&#10;wcLAfzohxuLR48EIbnT/Pv4Hc/nCxehMkEIxMWnFtHnmfCfPk39D8RN0CrwoPAV6VHjcl83lSgAA&#10;AABJRU5ErkJgglBLAwQUAAYACAAAACEADUhjGN0AAAAHAQAADwAAAGRycy9kb3ducmV2LnhtbEyP&#10;QWvCQBCF74X+h2WE3upmFa3EbESk7UkK1ULpbcyOSTC7G7JrEv99p6d6m3lvePO9bDPaRvTUhdo7&#10;DWqagCBXeFO7UsPX8e15BSJEdAYb70jDjQJs8seHDFPjB/dJ/SGWgkNcSFFDFWObShmKiiyGqW/J&#10;sXf2ncXIa1dK0+HA4baRsyRZSou14w8VtrSrqLgcrlbD+4DDdq5e+/3lvLv9HBcf33tFWj9Nxu0a&#10;RKQx/h/DHz6jQ85MJ391JohGAxeJrL4sQLA7WykeTizM1RJknsl7/vwXAAD//wMAUEsDBBQABgAI&#10;AAAAIQAubPAAxQAAAKUBAAAZAAAAZHJzL19yZWxzL2Uyb0RvYy54bWwucmVsc7yQwYrCMBCG7wv7&#10;DmHu27Q9LLKY9iKCV3EfYEimabCZhCSKvr2BZUFB8OZxZvi//2PW48Uv4kwpu8AKuqYFQayDcWwV&#10;/B62XysQuSAbXAKTgitlGIfPj/WeFiw1lGcXs6gUzgrmUuKPlFnP5DE3IRLXyxSSx1LHZGVEfURL&#10;sm/bb5nuGTA8MMXOKEg704M4XGNtfs0O0+Q0bYI+eeLypEI6X7srEJOlosCTcfi37JvIFuRzh+49&#10;Dt2/g3x47nADAAD//wMAUEsBAi0AFAAGAAgAAAAhALGCZ7YKAQAAEwIAABMAAAAAAAAAAAAAAAAA&#10;AAAAAFtDb250ZW50X1R5cGVzXS54bWxQSwECLQAUAAYACAAAACEAOP0h/9YAAACUAQAACwAAAAAA&#10;AAAAAAAAAAA7AQAAX3JlbHMvLnJlbHNQSwECLQAUAAYACAAAACEAyQkKTh0FAAApFAAADgAAAAAA&#10;AAAAAAAAAAA6AgAAZHJzL2Uyb0RvYy54bWxQSwECLQAKAAAAAAAAACEA6ohT3twTAADcEwAAFAAA&#10;AAAAAAAAAAAAAACDBwAAZHJzL21lZGlhL2ltYWdlMS5wbmdQSwECLQAKAAAAAAAAACEA0aWfdwMH&#10;AAADBwAAFAAAAAAAAAAAAAAAAACRGwAAZHJzL21lZGlhL2ltYWdlMi5wbmdQSwECLQAUAAYACAAA&#10;ACEADUhjGN0AAAAHAQAADwAAAAAAAAAAAAAAAADGIgAAZHJzL2Rvd25yZXYueG1sUEsBAi0AFAAG&#10;AAgAAAAhAC5s8ADFAAAApQEAABkAAAAAAAAAAAAAAAAA0CMAAGRycy9fcmVscy9lMm9Eb2MueG1s&#10;LnJlbHNQSwUGAAAAAAcABwC+AQAAzCQAAAAA&#10;">
                <v:group id="Gruppo 34" o:spid="_x0000_s1063"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gAOIywAAAOIAAAAPAAAAZHJzL2Rvd25yZXYueG1sRI/NasMw&#10;EITvhb6D2EBvjSyXNMaJEkJoQw6hkB8ovS3WxjaxVsZSbeftq0Khx2FmvmGW69E2oqfO1441qGkC&#10;grhwpuZSw+X8/pyB8AHZYOOYNNzJw3r1+LDE3LiBj9SfQikihH2OGqoQ2lxKX1Rk0U9dSxy9q+ss&#10;hii7UpoOhwi3jUyT5FVarDkuVNjStqLidvq2GnYDDpsX9dYfbtft/es8+/g8KNL6aTJuFiACjeE/&#10;/NfeGw2zTCk1z9IUfi/FOyBXPwAAAP//AwBQSwECLQAUAAYACAAAACEA2+H2y+4AAACFAQAAEwAA&#10;AAAAAAAAAAAAAAAAAAAAW0NvbnRlbnRfVHlwZXNdLnhtbFBLAQItABQABgAIAAAAIQBa9CxbvwAA&#10;ABUBAAALAAAAAAAAAAAAAAAAAB8BAABfcmVscy8ucmVsc1BLAQItABQABgAIAAAAIQBegAOIywAA&#10;AOIAAAAPAAAAAAAAAAAAAAAAAAcCAABkcnMvZG93bnJldi54bWxQSwUGAAAAAAMAAwC3AAAA/wIA&#10;AAAA&#10;">
                  <v:group id="Gruppo 33" o:spid="_x0000_s1064"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JrgcywAAAOIAAAAPAAAAZHJzL2Rvd25yZXYueG1sRI9Ba8JA&#10;FITvQv/D8gRvuolSjdFVRNrSgxSqBfH2yD6TYPZtyG6T+O+7gtDjMDPfMOttbyrRUuNKywriSQSC&#10;OLO65FzBz+l9nIBwHlljZZkU3MnBdvMyWGOqbcff1B59LgKEXYoKCu/rVEqXFWTQTWxNHLyrbQz6&#10;IJtc6ga7ADeVnEbRXBosOSwUWNO+oOx2/DUKPjrsdrP4rT3crvv75fT6dT7EpNRo2O9WIDz1/j/8&#10;bH9qBYtpslgm82UMj0vhDsjNHwAAAP//AwBQSwECLQAUAAYACAAAACEA2+H2y+4AAACFAQAAEwAA&#10;AAAAAAAAAAAAAAAAAAAAW0NvbnRlbnRfVHlwZXNdLnhtbFBLAQItABQABgAIAAAAIQBa9CxbvwAA&#10;ABUBAAALAAAAAAAAAAAAAAAAAB8BAABfcmVscy8ucmVsc1BLAQItABQABgAIAAAAIQBCJrgcywAA&#10;AOIAAAAPAAAAAAAAAAAAAAAAAAcCAABkcnMvZG93bnJldi54bWxQSwUGAAAAAAMAAwC3AAAA/wIA&#10;AAAA&#10;">
                    <v:group id="Gruppo 32" o:spid="_x0000_s1065" style="position:absolute;width:17881;height:7245" coordsize="17881,72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JN3byAAAAOMAAAAPAAAAZHJzL2Rvd25yZXYueG1sRE9La8JA&#10;EL4L/odlhN50s5aIRFcRsaUHKfiA0tuQHZNgdjZkt0n8991CweN871lvB1uLjlpfOdagZgkI4tyZ&#10;igsN18vbdAnCB2SDtWPS8CAP2814tMbMuJ5P1J1DIWII+ww1lCE0mZQ+L8min7mGOHI311oM8WwL&#10;aVrsY7it5TxJFtJixbGhxIb2JeX384/V8N5jv3tVh+54v+0f35f08+uoSOuXybBbgQg0hKf43/1h&#10;4vxUzZVKk+UC/n6KAMjNLwAAAP//AwBQSwECLQAUAAYACAAAACEA2+H2y+4AAACFAQAAEwAAAAAA&#10;AAAAAAAAAAAAAAAAW0NvbnRlbnRfVHlwZXNdLnhtbFBLAQItABQABgAIAAAAIQBa9CxbvwAAABUB&#10;AAALAAAAAAAAAAAAAAAAAB8BAABfcmVscy8ucmVsc1BLAQItABQABgAIAAAAIQA3JN3byAAAAOMA&#10;AAAPAAAAAAAAAAAAAAAAAAcCAABkcnMvZG93bnJldi54bWxQSwUGAAAAAAMAAwC3AAAA/AIAAAAA&#10;">
                      <v:roundrect id="Shape 18" o:spid="_x0000_s1066" style="position:absolute;width:17881;height:7245;visibility:visible;mso-wrap-style:square;v-text-anchor:top" arcsize="4766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IziUxwAAAOMAAAAPAAAAZHJzL2Rvd25yZXYueG1sRE9fS8Mw&#10;EH8X/A7hBN9c6mDtrMvGJgiK28M2fT+aa1NsLiWJbfftjSDs8X7/b7WZbCcG8qF1rOBxloEgrpxu&#10;uVHweX59WIIIEVlj55gUXCjAZn17s8JSu5GPNJxiI1IIhxIVmBj7UspQGbIYZq4nTlztvMWYTt9I&#10;7XFM4baT8yzLpcWWU4PBnl4MVd+nH6tg2O8P47H4yOv57lK/t4U0X35Q6v5u2j6DiDTFq/jf/abT&#10;/MWiyPPsaVnA308JALn+BQAA//8DAFBLAQItABQABgAIAAAAIQDb4fbL7gAAAIUBAAATAAAAAAAA&#10;AAAAAAAAAAAAAABbQ29udGVudF9UeXBlc10ueG1sUEsBAi0AFAAGAAgAAAAhAFr0LFu/AAAAFQEA&#10;AAsAAAAAAAAAAAAAAAAAHwEAAF9yZWxzLy5yZWxzUEsBAi0AFAAGAAgAAAAhAA0jOJTHAAAA4wAA&#10;AA8AAAAAAAAAAAAAAAAABwIAAGRycy9kb3ducmV2LnhtbFBLBQYAAAAAAwADALcAAAD7AgAAAAA=&#10;" strokecolor="#d3d1c7" strokeweight=".5pt">
                        <v:shadow on="t" color="black" opacity="4587f" origin="-.5,.5" offset=".49892mm,.49892mm"/>
                      </v:roundrect>
                      <v:shape id="Image 3" o:spid="_x0000_s1067" type="#_x0000_t75" alt="preencoded.png" style="position:absolute;left:1962;top:2347;width:3042;height:283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bh8LyAAAAOMAAAAPAAAAZHJzL2Rvd25yZXYueG1sRE/NSsNA&#10;EL4LvsMygpdiN7E0hthtkUCKKBXa+gBDdkyi2dmYHdv49q4geJzvf1abyfXqRGPoPBtI5wko4trb&#10;jhsDr8fqJgcVBNli75kMfFOAzfryYoWF9Wfe0+kgjYohHAo00IoMhdahbslhmPuBOHJvfnQo8Rwb&#10;bUc8x3DX69skybTDjmNDiwOVLdUfhy9n4PNFZlIO29l7ddyVuN9mz1X+ZMz11fRwD0pokn/xn/vR&#10;xvnZcpne5YtFCr8/RQD0+gcAAP//AwBQSwECLQAUAAYACAAAACEA2+H2y+4AAACFAQAAEwAAAAAA&#10;AAAAAAAAAAAAAAAAW0NvbnRlbnRfVHlwZXNdLnhtbFBLAQItABQABgAIAAAAIQBa9CxbvwAAABUB&#10;AAALAAAAAAAAAAAAAAAAAB8BAABfcmVscy8ucmVsc1BLAQItABQABgAIAAAAIQB0bh8LyAAAAOMA&#10;AAAPAAAAAAAAAAAAAAAAAAcCAABkcnMvZG93bnJldi54bWxQSwUGAAAAAAMAAwC3AAAA/AIAAAAA&#10;">
                        <v:imagedata r:id="rId21" o:title="preencoded"/>
                      </v:shape>
                      <v:rect id="Text 22" o:spid="_x0000_s1068" style="position:absolute;left:5928;top:34;width:11402;height:17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Ygp0yAAAAOIAAAAPAAAAZHJzL2Rvd25yZXYueG1sRE+7bsIw&#10;FN0r9R+sW6lLBU4QBZJiECqFdKt4LGxX8cWJGl9HsYH07/FQifHovOfL3jbiSp2vHStIhwkI4tLp&#10;mo2C42EzmIHwAVlj45gU/JGH5eL5aY65djfe0XUfjIgh7HNUUIXQ5lL6siKLfuha4sidXWcxRNgZ&#10;qTu8xXDbyFGSTKTFmmNDhS19VlT+7i9WwXS9eqOfkzuHr2ybFWZXbDNTKPX60q8+QATqw0P87/7W&#10;CsZZ+j5JR+O4OV6Kd0Au7gAAAP//AwBQSwECLQAUAAYACAAAACEA2+H2y+4AAACFAQAAEwAAAAAA&#10;AAAAAAAAAAAAAAAAW0NvbnRlbnRfVHlwZXNdLnhtbFBLAQItABQABgAIAAAAIQBa9CxbvwAAABUB&#10;AAALAAAAAAAAAAAAAAAAAB8BAABfcmVscy8ucmVsc1BLAQItABQABgAIAAAAIQBoYgp0yAAAAOIA&#10;AAAPAAAAAAAAAAAAAAAAAAcCAABkcnMvZG93bnJldi54bWxQSwUGAAAAAAMAAwC3AAAA/AIAAAAA&#10;" filled="f" stroked="f">
                        <v:textbox inset="0,0,0,0">
                          <w:txbxContent>
                            <w:p w14:paraId="011A141A" w14:textId="52EE8F42" w:rsidR="005B2D4A" w:rsidRPr="00A92014" w:rsidRDefault="00FF365E" w:rsidP="005B2D4A">
                              <w:pPr>
                                <w:rPr>
                                  <w:rFonts w:ascii="Calibri" w:eastAsia="Calibri" w:hAnsi="Calibri" w:cs="Calibri"/>
                                  <w:b/>
                                  <w:bCs/>
                                  <w:color w:val="5F5E5A"/>
                                  <w:kern w:val="24"/>
                                  <w:sz w:val="24"/>
                                  <w:szCs w:val="24"/>
                                  <w:lang w:val="en-US"/>
                                </w:rPr>
                              </w:pPr>
                              <w:r>
                                <w:rPr>
                                  <w:rFonts w:ascii="Calibri" w:eastAsia="Calibri" w:hAnsi="Calibri" w:cs="Calibri"/>
                                  <w:b/>
                                  <w:bCs/>
                                  <w:color w:val="5F5E5A"/>
                                  <w:kern w:val="24"/>
                                  <w:lang w:val="en-US"/>
                                </w:rPr>
                                <w:t xml:space="preserve">Collegio </w:t>
                              </w:r>
                              <w:proofErr w:type="spellStart"/>
                              <w:r>
                                <w:rPr>
                                  <w:rFonts w:ascii="Calibri" w:eastAsia="Calibri" w:hAnsi="Calibri" w:cs="Calibri"/>
                                  <w:b/>
                                  <w:bCs/>
                                  <w:color w:val="5F5E5A"/>
                                  <w:kern w:val="24"/>
                                  <w:lang w:val="en-US"/>
                                </w:rPr>
                                <w:t>Sindacale</w:t>
                              </w:r>
                              <w:proofErr w:type="spellEnd"/>
                            </w:p>
                          </w:txbxContent>
                        </v:textbox>
                      </v:rect>
                    </v:group>
                    <v:oval id="Shape 19" o:spid="_x0000_s1069" style="position:absolute;left:1356;top:1742;width:4566;height:385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S8RFzAAAAOMAAAAPAAAAZHJzL2Rvd25yZXYueG1sRI/RagIx&#10;FETfC/2HcAt9WWqyWotsjVKLllIfpNYPuG5uN1s3N8sm6vbvjVDo4zAzZ5jpvHeNOFEXas8a8oEC&#10;QVx6U3OlYfe1epiACBHZYOOZNPxSgPns9maKhfFn/qTTNlYiQTgUqMHG2BZShtKSwzDwLXHyvn3n&#10;MCbZVdJ0eE5w18ihUk/SYc1pwWJLr5bKw/boNGyWH9ZMfPYW9j82O9AyWyzWmdb3d/3LM4hIffwP&#10;/7XfjYahGj+OR2qU53D9lP6AnF0AAAD//wMAUEsBAi0AFAAGAAgAAAAhANvh9svuAAAAhQEAABMA&#10;AAAAAAAAAAAAAAAAAAAAAFtDb250ZW50X1R5cGVzXS54bWxQSwECLQAUAAYACAAAACEAWvQsW78A&#10;AAAVAQAACwAAAAAAAAAAAAAAAAAfAQAAX3JlbHMvLnJlbHNQSwECLQAUAAYACAAAACEAekvERcwA&#10;AADjAAAADwAAAAAAAAAAAAAAAAAHAgAAZHJzL2Rvd25yZXYueG1sUEsFBgAAAAADAAMAtwAAAAAD&#10;AAAAAA==&#10;" fillcolor="#faece7" strokecolor="#faece7" strokeweight="1pt"/>
                  </v:group>
                  <v:rect id="Text 21" o:spid="_x0000_s1070" style="position:absolute;left:7085;top:1742;width:10245;height:261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bG6zAAAAOMAAAAPAAAAZHJzL2Rvd25yZXYueG1sRI/NbsIw&#10;EITvlfoO1lbqpSpOaSgkxSBEW9Jbxc+F2ypenKjxOooNpG9fIyFxHM3MN5rpvLeNOFHna8cKXgYJ&#10;COLS6ZqNgt3263kCwgdkjY1jUvBHHuaz+7sp5tqdeU2nTTAiQtjnqKAKoc2l9GVFFv3AtcTRO7jO&#10;YoiyM1J3eI5w28hhkrxJizXHhQpbWlZU/m6OVsH4Y/FEP3t3CJ/ZKivMulhlplDq8aFfvIMI1Idb&#10;+Nr+1gqGyWicjtLXLIXLp/gH5OwfAAD//wMAUEsBAi0AFAAGAAgAAAAhANvh9svuAAAAhQEAABMA&#10;AAAAAAAAAAAAAAAAAAAAAFtDb250ZW50X1R5cGVzXS54bWxQSwECLQAUAAYACAAAACEAWvQsW78A&#10;AAAVAQAACwAAAAAAAAAAAAAAAAAfAQAAX3JlbHMvLnJlbHNQSwECLQAUAAYACAAAACEAYLWxuswA&#10;AADjAAAADwAAAAAAAAAAAAAAAAAHAgAAZHJzL2Rvd25yZXYueG1sUEsFBgAAAAADAAMAtwAAAAAD&#10;AAAAAA==&#10;" filled="f" stroked="f">
                    <v:textbox inset="0,0,0,0">
                      <w:txbxContent>
                        <w:p w14:paraId="716C96C0" w14:textId="1127DC8C" w:rsidR="005B2D4A" w:rsidRPr="00A92014" w:rsidRDefault="005B2D4A" w:rsidP="005B2D4A">
                          <w:pPr>
                            <w:rPr>
                              <w:rFonts w:ascii="Calibri" w:eastAsia="Calibri" w:hAnsi="Calibri" w:cs="Calibri"/>
                              <w:b/>
                              <w:bCs/>
                              <w:color w:val="1E2233"/>
                              <w:kern w:val="24"/>
                              <w:sz w:val="30"/>
                              <w:szCs w:val="30"/>
                              <w:lang w:val="en-US"/>
                            </w:rPr>
                          </w:pPr>
                          <w:r w:rsidRPr="00A92014">
                            <w:rPr>
                              <w:rFonts w:ascii="Calibri" w:eastAsia="Calibri" w:hAnsi="Calibri" w:cs="Calibri"/>
                              <w:b/>
                              <w:bCs/>
                              <w:color w:val="1E2233"/>
                              <w:kern w:val="24"/>
                              <w:sz w:val="30"/>
                              <w:szCs w:val="30"/>
                              <w:lang w:val="en-US"/>
                            </w:rPr>
                            <w:t>Ind</w:t>
                          </w:r>
                          <w:r w:rsidR="00E64A00">
                            <w:rPr>
                              <w:rFonts w:ascii="Calibri" w:eastAsia="Calibri" w:hAnsi="Calibri" w:cs="Calibri"/>
                              <w:b/>
                              <w:bCs/>
                              <w:color w:val="1E2233"/>
                              <w:kern w:val="24"/>
                              <w:sz w:val="30"/>
                              <w:szCs w:val="30"/>
                              <w:lang w:val="en-US"/>
                            </w:rPr>
                            <w:t>ex</w:t>
                          </w:r>
                          <w:r w:rsidRPr="00A92014">
                            <w:rPr>
                              <w:rFonts w:ascii="Calibri" w:eastAsia="Calibri" w:hAnsi="Calibri" w:cs="Calibri"/>
                              <w:b/>
                              <w:bCs/>
                              <w:color w:val="1E2233"/>
                              <w:kern w:val="24"/>
                              <w:sz w:val="30"/>
                              <w:szCs w:val="30"/>
                              <w:lang w:val="en-US"/>
                            </w:rPr>
                            <w:t xml:space="preserve"> = </w:t>
                          </w:r>
                          <w:r w:rsidR="00FF365E" w:rsidRPr="00A92014">
                            <w:rPr>
                              <w:rFonts w:ascii="Calibri" w:eastAsia="Calibri" w:hAnsi="Calibri" w:cs="Calibri"/>
                              <w:b/>
                              <w:bCs/>
                              <w:color w:val="1E2233"/>
                              <w:kern w:val="24"/>
                              <w:sz w:val="30"/>
                              <w:szCs w:val="30"/>
                              <w:lang w:val="en-US"/>
                            </w:rPr>
                            <w:t>0,25</w:t>
                          </w:r>
                        </w:p>
                      </w:txbxContent>
                    </v:textbox>
                  </v:rect>
                  <v:rect id="Text 22" o:spid="_x0000_s1071" style="position:absolute;left:6203;top:4386;width:11403;height:17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mUezyQAAAOIAAAAPAAAAZHJzL2Rvd25yZXYueG1sRI/LbsIw&#10;EEX3lfoP1lTqpgIHRCFJMQi1hbBDPDbdjeLBiYjHUexC+vd4UYnl1X3pzJe9bcSVOl87VjAaJiCI&#10;S6drNgpOx/UgBeEDssbGMSn4Iw/LxfPTHHPtbryn6yEYEUfY56igCqHNpfRlRRb90LXE0Tu7zmKI&#10;sjNSd3iL47aR4ySZSos1x4cKW/qsqLwcfq2C2dfqjXY/7hy+s01WmH2xyUyh1OtLv/oAEagPj/B/&#10;e6sVjCdpNnlPkwgRkSIOyMUdAAD//wMAUEsBAi0AFAAGAAgAAAAhANvh9svuAAAAhQEAABMAAAAA&#10;AAAAAAAAAAAAAAAAAFtDb250ZW50X1R5cGVzXS54bWxQSwECLQAUAAYACAAAACEAWvQsW78AAAAV&#10;AQAACwAAAAAAAAAAAAAAAAAfAQAAX3JlbHMvLnJlbHNQSwECLQAUAAYACAAAACEAzZlHs8kAAADi&#10;AAAADwAAAAAAAAAAAAAAAAAHAgAAZHJzL2Rvd25yZXYueG1sUEsFBgAAAAADAAMAtwAAAP0CAAAA&#10;AA==&#10;" filled="f" stroked="f">
                    <v:textbox inset="0,0,0,0">
                      <w:txbxContent>
                        <w:p w14:paraId="4C45FFDF" w14:textId="3B66B494" w:rsidR="005B2D4A" w:rsidRPr="00095EDA" w:rsidRDefault="00E64A00" w:rsidP="005B2D4A">
                          <w:pPr>
                            <w:rPr>
                              <w:rFonts w:ascii="Calibri" w:eastAsia="Calibri" w:hAnsi="Calibri" w:cs="Calibri"/>
                              <w:color w:val="5F5E5A"/>
                              <w:kern w:val="24"/>
                              <w:sz w:val="24"/>
                              <w:szCs w:val="24"/>
                              <w:lang w:val="en-US"/>
                            </w:rPr>
                          </w:pPr>
                          <w:r>
                            <w:rPr>
                              <w:rFonts w:ascii="Calibri" w:eastAsia="Calibri" w:hAnsi="Calibri" w:cs="Calibri"/>
                              <w:color w:val="5F5E5A"/>
                              <w:kern w:val="24"/>
                              <w:lang w:val="en-US"/>
                            </w:rPr>
                            <w:t>Gender diversity</w:t>
                          </w:r>
                        </w:p>
                      </w:txbxContent>
                    </v:textbox>
                  </v:rect>
                </v:group>
                <v:shape id="Image 3" o:spid="_x0000_s1072" type="#_x0000_t75" alt="preencoded.png" style="position:absolute;left:1962;top:2127;width:3657;height:365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Tsg7xwAAAOMAAAAPAAAAZHJzL2Rvd25yZXYueG1sRE/NasJA&#10;EL4XfIdlBG91k1itTbOKKIVST9qWXqfZMYlmZ0N2NfHtuwXB43z/ky17U4sLta6yrCAeRyCIc6sr&#10;LhR8fb49zkE4j6yxtkwKruRguRg8ZJhq2/GOLntfiBDCLkUFpfdNKqXLSzLoxrYhDtzBtgZ9ONtC&#10;6ha7EG5qmUTRTBqsODSU2NC6pPy0PxsFk2uOGH93G6y2x+MH/cjitz4oNRr2q1cQnnp/F9/c7zrM&#10;f05mk5fkaT6F/58CAHLxBwAA//8DAFBLAQItABQABgAIAAAAIQDb4fbL7gAAAIUBAAATAAAAAAAA&#10;AAAAAAAAAAAAAABbQ29udGVudF9UeXBlc10ueG1sUEsBAi0AFAAGAAgAAAAhAFr0LFu/AAAAFQEA&#10;AAsAAAAAAAAAAAAAAAAAHwEAAF9yZWxzLy5yZWxzUEsBAi0AFAAGAAgAAAAhAA9OyDvHAAAA4wAA&#10;AA8AAAAAAAAAAAAAAAAABwIAAGRycy9kb3ducmV2LnhtbFBLBQYAAAAAAwADALcAAAD7AgAAAAA=&#10;">
                  <v:imagedata r:id="rId22" o:title="preencoded"/>
                </v:shape>
                <w10:wrap type="tight" anchorx="margin"/>
              </v:group>
            </w:pict>
          </mc:Fallback>
        </mc:AlternateContent>
      </w:r>
    </w:p>
    <w:p w14:paraId="780D7A4E" w14:textId="77777777" w:rsidR="00A92014" w:rsidRDefault="00A92014" w:rsidP="005E54EF">
      <w:pPr>
        <w:spacing w:after="140"/>
      </w:pPr>
    </w:p>
    <w:p w14:paraId="69EC516D" w14:textId="77777777" w:rsidR="000471E4" w:rsidRDefault="000471E4" w:rsidP="005E54EF">
      <w:pPr>
        <w:spacing w:after="140"/>
      </w:pPr>
    </w:p>
    <w:p w14:paraId="3ADB16B9" w14:textId="58D1DB7D" w:rsidR="00AC348E" w:rsidRPr="00AB12E0" w:rsidRDefault="00AC348E" w:rsidP="007E0267">
      <w:pPr>
        <w:keepNext/>
        <w:keepLines/>
        <w:spacing w:before="120" w:after="240" w:line="240" w:lineRule="auto"/>
        <w:outlineLvl w:val="1"/>
        <w:rPr>
          <w:rFonts w:ascii="Verdana" w:eastAsia="Yu Gothic Light" w:hAnsi="Verdana" w:cs="Times New Roman"/>
          <w:b/>
          <w:bCs/>
          <w:caps/>
          <w:sz w:val="28"/>
          <w:szCs w:val="28"/>
        </w:rPr>
      </w:pPr>
      <w:bookmarkStart w:id="9" w:name="_Toc237963597"/>
      <w:bookmarkStart w:id="10" w:name="_Toc229467767"/>
      <w:r w:rsidRPr="00AB12E0">
        <w:rPr>
          <w:rFonts w:ascii="Verdana" w:eastAsia="Yu Gothic Light" w:hAnsi="Verdana" w:cs="Times New Roman"/>
          <w:b/>
          <w:bCs/>
          <w:caps/>
          <w:sz w:val="28"/>
          <w:szCs w:val="28"/>
        </w:rPr>
        <w:lastRenderedPageBreak/>
        <w:t xml:space="preserve">1.3 </w:t>
      </w:r>
      <w:r w:rsidR="00E64A00">
        <w:rPr>
          <w:rFonts w:ascii="Verdana" w:eastAsia="Yu Gothic Light" w:hAnsi="Verdana" w:cs="Times New Roman"/>
          <w:b/>
          <w:bCs/>
          <w:sz w:val="28"/>
          <w:szCs w:val="28"/>
        </w:rPr>
        <w:t xml:space="preserve">Double </w:t>
      </w:r>
      <w:proofErr w:type="spellStart"/>
      <w:r w:rsidR="00E64A00">
        <w:rPr>
          <w:rFonts w:ascii="Verdana" w:eastAsia="Yu Gothic Light" w:hAnsi="Verdana" w:cs="Times New Roman"/>
          <w:b/>
          <w:bCs/>
          <w:sz w:val="28"/>
          <w:szCs w:val="28"/>
        </w:rPr>
        <w:t>Materiality</w:t>
      </w:r>
      <w:bookmarkEnd w:id="9"/>
      <w:proofErr w:type="spellEnd"/>
      <w:r w:rsidR="00E64A00">
        <w:rPr>
          <w:rFonts w:ascii="Verdana" w:eastAsia="Yu Gothic Light" w:hAnsi="Verdana" w:cs="Times New Roman"/>
          <w:b/>
          <w:bCs/>
          <w:sz w:val="28"/>
          <w:szCs w:val="28"/>
        </w:rPr>
        <w:t xml:space="preserve"> </w:t>
      </w:r>
      <w:bookmarkEnd w:id="10"/>
    </w:p>
    <w:p w14:paraId="4381750E" w14:textId="77777777" w:rsidR="0056047E" w:rsidRDefault="00E47593" w:rsidP="007E0267">
      <w:pPr>
        <w:spacing w:after="120" w:line="240" w:lineRule="auto"/>
        <w:jc w:val="both"/>
        <w:rPr>
          <w:rFonts w:ascii="Verdana" w:hAnsi="Verdana"/>
          <w:sz w:val="20"/>
          <w:szCs w:val="20"/>
        </w:rPr>
      </w:pPr>
      <w:r w:rsidRPr="009B401F">
        <w:rPr>
          <w:rFonts w:ascii="Verdana" w:hAnsi="Verdana"/>
          <w:sz w:val="20"/>
          <w:szCs w:val="20"/>
          <w:lang w:val="it-IT"/>
        </w:rPr>
        <w:t xml:space="preserve">Nel corso del 2025, Thermocast ha condotto </w:t>
      </w:r>
      <w:r w:rsidR="00B457D2" w:rsidRPr="009B401F">
        <w:rPr>
          <w:rFonts w:ascii="Verdana" w:hAnsi="Verdana"/>
          <w:sz w:val="20"/>
          <w:szCs w:val="20"/>
          <w:lang w:val="it-IT"/>
        </w:rPr>
        <w:t>un</w:t>
      </w:r>
      <w:r w:rsidRPr="009B401F">
        <w:rPr>
          <w:rFonts w:ascii="Verdana" w:hAnsi="Verdana"/>
          <w:sz w:val="20"/>
          <w:szCs w:val="20"/>
          <w:lang w:val="it-IT"/>
        </w:rPr>
        <w:t xml:space="preserve"> primo esercizio di </w:t>
      </w:r>
      <w:r w:rsidRPr="009B401F">
        <w:rPr>
          <w:rFonts w:ascii="Verdana" w:hAnsi="Verdana"/>
          <w:b/>
          <w:bCs/>
          <w:sz w:val="20"/>
          <w:szCs w:val="20"/>
          <w:lang w:val="it-IT"/>
        </w:rPr>
        <w:t>analisi di doppia materialità</w:t>
      </w:r>
      <w:r w:rsidRPr="009B401F">
        <w:rPr>
          <w:rFonts w:ascii="Verdana" w:hAnsi="Verdana"/>
          <w:sz w:val="20"/>
          <w:szCs w:val="20"/>
          <w:lang w:val="it-IT"/>
        </w:rPr>
        <w:t xml:space="preserve">, </w:t>
      </w:r>
      <w:r w:rsidR="008259E0" w:rsidRPr="009B401F">
        <w:rPr>
          <w:rFonts w:ascii="Verdana" w:hAnsi="Verdana"/>
          <w:sz w:val="20"/>
          <w:szCs w:val="20"/>
          <w:lang w:val="it-IT"/>
        </w:rPr>
        <w:t xml:space="preserve">che </w:t>
      </w:r>
      <w:r w:rsidR="00C2250A" w:rsidRPr="009B401F">
        <w:rPr>
          <w:rFonts w:ascii="Verdana" w:hAnsi="Verdana"/>
          <w:sz w:val="20"/>
          <w:szCs w:val="20"/>
        </w:rPr>
        <w:t>è stato verificato da un consulente esterno indipendente, approvato dall'Amministratore Unico</w:t>
      </w:r>
      <w:r w:rsidR="009105A5" w:rsidRPr="009B401F">
        <w:rPr>
          <w:rFonts w:ascii="Verdana" w:hAnsi="Verdana"/>
          <w:sz w:val="20"/>
          <w:szCs w:val="20"/>
        </w:rPr>
        <w:t>.</w:t>
      </w:r>
      <w:r w:rsidR="00A43A62" w:rsidRPr="009B401F">
        <w:rPr>
          <w:rFonts w:ascii="Verdana" w:hAnsi="Verdana"/>
          <w:sz w:val="20"/>
          <w:szCs w:val="20"/>
        </w:rPr>
        <w:t xml:space="preserve"> Al fine di garantirne la continua rilevanza rispetto al contesto aziendale e agli stakeholder di riferimento, l’analisi sarà </w:t>
      </w:r>
      <w:r w:rsidR="0021563F" w:rsidRPr="009B401F">
        <w:rPr>
          <w:rFonts w:ascii="Verdana" w:hAnsi="Verdana"/>
          <w:sz w:val="20"/>
          <w:szCs w:val="20"/>
        </w:rPr>
        <w:t xml:space="preserve">sottoposta a </w:t>
      </w:r>
      <w:r w:rsidR="00A43A62" w:rsidRPr="009B401F">
        <w:rPr>
          <w:rFonts w:ascii="Verdana" w:hAnsi="Verdana"/>
          <w:sz w:val="20"/>
          <w:szCs w:val="20"/>
        </w:rPr>
        <w:t>riesam</w:t>
      </w:r>
      <w:r w:rsidR="0021563F" w:rsidRPr="009B401F">
        <w:rPr>
          <w:rFonts w:ascii="Verdana" w:hAnsi="Verdana"/>
          <w:sz w:val="20"/>
          <w:szCs w:val="20"/>
        </w:rPr>
        <w:t xml:space="preserve">e </w:t>
      </w:r>
      <w:r w:rsidR="00A43A62" w:rsidRPr="009B401F">
        <w:rPr>
          <w:rFonts w:ascii="Verdana" w:hAnsi="Verdana"/>
          <w:sz w:val="20"/>
          <w:szCs w:val="20"/>
        </w:rPr>
        <w:t>con cadenza almeno triennale, nonché in presenza di significative modifiche del contesto operativo, organizzativo o strategico della Società.</w:t>
      </w:r>
      <w:r w:rsidR="0056047E">
        <w:rPr>
          <w:rFonts w:ascii="Verdana" w:hAnsi="Verdana"/>
          <w:sz w:val="20"/>
          <w:szCs w:val="20"/>
        </w:rPr>
        <w:t xml:space="preserve"> </w:t>
      </w:r>
    </w:p>
    <w:p w14:paraId="48C9F324" w14:textId="2CBAEFD1" w:rsidR="007E0267" w:rsidRPr="005438CC" w:rsidRDefault="005438CC" w:rsidP="007E0267">
      <w:pPr>
        <w:spacing w:after="120" w:line="240" w:lineRule="auto"/>
        <w:jc w:val="both"/>
        <w:rPr>
          <w:rFonts w:ascii="Verdana" w:hAnsi="Verdana"/>
          <w:sz w:val="20"/>
          <w:szCs w:val="20"/>
          <w:lang w:val="en-GB"/>
        </w:rPr>
      </w:pPr>
      <w:r w:rsidRPr="005438CC">
        <w:rPr>
          <w:rFonts w:ascii="Verdana" w:hAnsi="Verdana"/>
          <w:sz w:val="20"/>
          <w:szCs w:val="20"/>
          <w:lang w:val="en-GB"/>
        </w:rPr>
        <w:t>The analysis, developed in alignment with the principles introduced by the Corporate Sustainability Reporting Directive (CSRD) and the European Sustainability Reporting Standards (ESRS), serves as a fundamental tool for identifying and assessing the impacts, risks, and opportunities (IRO) associated with environmental, social, and governance (ESG) matters.</w:t>
      </w:r>
    </w:p>
    <w:p w14:paraId="3D637945" w14:textId="77777777" w:rsidR="005438CC" w:rsidRPr="005438CC" w:rsidRDefault="005438CC" w:rsidP="005438CC">
      <w:pPr>
        <w:spacing w:before="120" w:line="240" w:lineRule="auto"/>
        <w:jc w:val="both"/>
        <w:rPr>
          <w:rFonts w:ascii="Verdana" w:hAnsi="Verdana"/>
          <w:sz w:val="20"/>
          <w:szCs w:val="20"/>
          <w:lang w:val="en-GB"/>
        </w:rPr>
      </w:pPr>
      <w:r w:rsidRPr="005438CC">
        <w:rPr>
          <w:rFonts w:ascii="Verdana" w:hAnsi="Verdana"/>
          <w:sz w:val="20"/>
          <w:szCs w:val="20"/>
          <w:lang w:val="en-GB"/>
        </w:rPr>
        <w:t>The analysis conducted is based on the double materiality perspective set out in the ESRS:</w:t>
      </w:r>
    </w:p>
    <w:p w14:paraId="2C3013ED" w14:textId="77777777" w:rsidR="005438CC" w:rsidRPr="005438CC" w:rsidRDefault="005438CC" w:rsidP="005438CC">
      <w:pPr>
        <w:spacing w:before="120" w:line="240" w:lineRule="auto"/>
        <w:jc w:val="both"/>
        <w:rPr>
          <w:rFonts w:ascii="Verdana" w:hAnsi="Verdana"/>
          <w:sz w:val="20"/>
          <w:szCs w:val="20"/>
          <w:lang w:val="en-GB"/>
        </w:rPr>
      </w:pPr>
      <w:r w:rsidRPr="005438CC">
        <w:rPr>
          <w:rFonts w:ascii="Verdana" w:hAnsi="Verdana"/>
          <w:sz w:val="20"/>
          <w:szCs w:val="20"/>
          <w:lang w:val="en-GB"/>
        </w:rPr>
        <w:t>•</w:t>
      </w:r>
      <w:r w:rsidRPr="005438CC">
        <w:rPr>
          <w:rFonts w:ascii="Verdana" w:hAnsi="Verdana"/>
          <w:sz w:val="20"/>
          <w:szCs w:val="20"/>
          <w:lang w:val="en-GB"/>
        </w:rPr>
        <w:tab/>
        <w:t>impact materiality (inside-out), which considers the positive and negative effects generated by the Company’s activities on people and the environment, including through stakeholder engagement;</w:t>
      </w:r>
    </w:p>
    <w:p w14:paraId="4B7925FE" w14:textId="77777777" w:rsidR="005438CC" w:rsidRPr="005438CC" w:rsidRDefault="005438CC" w:rsidP="005438CC">
      <w:pPr>
        <w:spacing w:before="120" w:line="240" w:lineRule="auto"/>
        <w:jc w:val="both"/>
        <w:rPr>
          <w:rFonts w:ascii="Verdana" w:hAnsi="Verdana"/>
          <w:sz w:val="20"/>
          <w:szCs w:val="20"/>
          <w:lang w:val="en-GB"/>
        </w:rPr>
      </w:pPr>
      <w:r w:rsidRPr="005438CC">
        <w:rPr>
          <w:rFonts w:ascii="Verdana" w:hAnsi="Verdana"/>
          <w:sz w:val="20"/>
          <w:szCs w:val="20"/>
          <w:lang w:val="en-GB"/>
        </w:rPr>
        <w:t>•</w:t>
      </w:r>
      <w:r w:rsidRPr="005438CC">
        <w:rPr>
          <w:rFonts w:ascii="Verdana" w:hAnsi="Verdana"/>
          <w:sz w:val="20"/>
          <w:szCs w:val="20"/>
          <w:lang w:val="en-GB"/>
        </w:rPr>
        <w:tab/>
        <w:t>financial materiality (outside-in), which assesses how external sustainability factors can influence the Company’s economic and financial performance.</w:t>
      </w:r>
    </w:p>
    <w:p w14:paraId="41C62AAC" w14:textId="4EF38209" w:rsidR="00E47593" w:rsidRPr="005438CC" w:rsidRDefault="005438CC" w:rsidP="005438CC">
      <w:pPr>
        <w:spacing w:before="120" w:line="240" w:lineRule="auto"/>
        <w:jc w:val="both"/>
        <w:rPr>
          <w:rFonts w:ascii="Verdana" w:hAnsi="Verdana"/>
          <w:sz w:val="20"/>
          <w:szCs w:val="20"/>
          <w:lang w:val="en-GB"/>
        </w:rPr>
      </w:pPr>
      <w:r w:rsidRPr="005438CC">
        <w:rPr>
          <w:rFonts w:ascii="Verdana" w:hAnsi="Verdana"/>
          <w:sz w:val="20"/>
          <w:szCs w:val="20"/>
          <w:lang w:val="en-GB"/>
        </w:rPr>
        <w:t xml:space="preserve">The analysis process, carried out </w:t>
      </w:r>
      <w:proofErr w:type="gramStart"/>
      <w:r w:rsidRPr="005438CC">
        <w:rPr>
          <w:rFonts w:ascii="Verdana" w:hAnsi="Verdana"/>
          <w:sz w:val="20"/>
          <w:szCs w:val="20"/>
          <w:lang w:val="en-GB"/>
        </w:rPr>
        <w:t>taking into account</w:t>
      </w:r>
      <w:proofErr w:type="gramEnd"/>
      <w:r w:rsidRPr="005438CC">
        <w:rPr>
          <w:rFonts w:ascii="Verdana" w:hAnsi="Verdana"/>
          <w:sz w:val="20"/>
          <w:szCs w:val="20"/>
          <w:lang w:val="en-GB"/>
        </w:rPr>
        <w:t xml:space="preserve"> the specific characteristics of the steel melting sector, identified four material topics—CO</w:t>
      </w:r>
      <w:r w:rsidRPr="00BE65BF">
        <w:rPr>
          <w:rFonts w:ascii="Verdana" w:hAnsi="Verdana"/>
          <w:sz w:val="20"/>
          <w:szCs w:val="20"/>
          <w:vertAlign w:val="subscript"/>
          <w:lang w:val="en-GB"/>
        </w:rPr>
        <w:t>2</w:t>
      </w:r>
      <w:r w:rsidRPr="005438CC">
        <w:rPr>
          <w:rFonts w:ascii="Verdana" w:hAnsi="Verdana"/>
          <w:sz w:val="20"/>
          <w:szCs w:val="20"/>
          <w:lang w:val="en-GB"/>
        </w:rPr>
        <w:t xml:space="preserve"> and climate change, Health and safety, Customers and product eco-design, and Governance and risks—which can be broadly categorized under environmental issues, health and safety, and stakeholder engagement</w:t>
      </w:r>
      <w:r w:rsidR="00BE65BF">
        <w:rPr>
          <w:rFonts w:ascii="Verdana" w:hAnsi="Verdana"/>
          <w:sz w:val="20"/>
          <w:szCs w:val="20"/>
          <w:lang w:val="en-GB"/>
        </w:rPr>
        <w:t xml:space="preserve">. </w:t>
      </w:r>
    </w:p>
    <w:p w14:paraId="16BC8B2F" w14:textId="77777777" w:rsidR="0056047E" w:rsidRPr="005438CC" w:rsidRDefault="0056047E" w:rsidP="00E47593">
      <w:pPr>
        <w:spacing w:before="120" w:line="240" w:lineRule="auto"/>
        <w:jc w:val="both"/>
        <w:rPr>
          <w:rFonts w:ascii="Verdana" w:hAnsi="Verdana"/>
          <w:sz w:val="20"/>
          <w:szCs w:val="20"/>
          <w:lang w:val="en-GB"/>
        </w:rPr>
      </w:pPr>
    </w:p>
    <w:p w14:paraId="28EDC499" w14:textId="77777777" w:rsidR="00DC74E2" w:rsidRPr="00DC74E2" w:rsidRDefault="00DC74E2" w:rsidP="00DC74E2">
      <w:pPr>
        <w:pBdr>
          <w:top w:val="nil"/>
          <w:left w:val="nil"/>
          <w:bottom w:val="nil"/>
          <w:right w:val="nil"/>
          <w:between w:val="nil"/>
        </w:pBdr>
        <w:spacing w:after="240" w:line="240" w:lineRule="auto"/>
        <w:jc w:val="both"/>
        <w:rPr>
          <w:rFonts w:ascii="Verdana" w:hAnsi="Verdana"/>
          <w:sz w:val="20"/>
          <w:szCs w:val="20"/>
          <w:lang w:val="en-GB"/>
        </w:rPr>
      </w:pPr>
      <w:r w:rsidRPr="00DC74E2">
        <w:rPr>
          <w:rFonts w:ascii="Verdana" w:hAnsi="Verdana"/>
          <w:sz w:val="20"/>
          <w:szCs w:val="20"/>
          <w:lang w:val="en-GB"/>
        </w:rPr>
        <w:t xml:space="preserve">The findings of the double materiality analysis serve as the primary reference for defining and updating the Company’s sustainability strategy. Specifically, Thermocast </w:t>
      </w:r>
      <w:proofErr w:type="spellStart"/>
      <w:r w:rsidRPr="00DC74E2">
        <w:rPr>
          <w:rFonts w:ascii="Verdana" w:hAnsi="Verdana"/>
          <w:sz w:val="20"/>
          <w:szCs w:val="20"/>
          <w:lang w:val="en-GB"/>
        </w:rPr>
        <w:t>S.p.A.’s</w:t>
      </w:r>
      <w:proofErr w:type="spellEnd"/>
      <w:r w:rsidRPr="00DC74E2">
        <w:rPr>
          <w:rFonts w:ascii="Verdana" w:hAnsi="Verdana"/>
          <w:sz w:val="20"/>
          <w:szCs w:val="20"/>
          <w:lang w:val="en-GB"/>
        </w:rPr>
        <w:t xml:space="preserve"> strategy is based on key elements linked to the sustainability topics deemed most significant, with particular emphasis on environmental aspects, health and safety, and stakeholder engagement. Based on the analysis results, the Company has also developed its policies and defined ESG objectives with a </w:t>
      </w:r>
      <w:proofErr w:type="gramStart"/>
      <w:r w:rsidRPr="00DC74E2">
        <w:rPr>
          <w:rFonts w:ascii="Verdana" w:hAnsi="Verdana"/>
          <w:sz w:val="20"/>
          <w:szCs w:val="20"/>
          <w:lang w:val="en-GB"/>
        </w:rPr>
        <w:t>2030 time</w:t>
      </w:r>
      <w:proofErr w:type="gramEnd"/>
      <w:r w:rsidRPr="00DC74E2">
        <w:rPr>
          <w:rFonts w:ascii="Verdana" w:hAnsi="Verdana"/>
          <w:sz w:val="20"/>
          <w:szCs w:val="20"/>
          <w:lang w:val="en-GB"/>
        </w:rPr>
        <w:t xml:space="preserve"> horizon. For further details, please refer to section 1.6, “Policies and objectives.”</w:t>
      </w:r>
    </w:p>
    <w:p w14:paraId="60A8B09F" w14:textId="431BD247" w:rsidR="00A35165" w:rsidRPr="006A0906" w:rsidRDefault="00DC74E2" w:rsidP="006A0906">
      <w:pPr>
        <w:pBdr>
          <w:top w:val="nil"/>
          <w:left w:val="nil"/>
          <w:bottom w:val="nil"/>
          <w:right w:val="nil"/>
          <w:between w:val="nil"/>
        </w:pBdr>
        <w:spacing w:after="240" w:line="240" w:lineRule="auto"/>
        <w:jc w:val="both"/>
        <w:rPr>
          <w:rFonts w:ascii="Verdana" w:hAnsi="Verdana"/>
          <w:sz w:val="20"/>
          <w:szCs w:val="20"/>
          <w:lang w:val="en-GB"/>
        </w:rPr>
      </w:pPr>
      <w:r w:rsidRPr="00DC74E2">
        <w:rPr>
          <w:rFonts w:ascii="Verdana" w:hAnsi="Verdana"/>
          <w:sz w:val="20"/>
          <w:szCs w:val="20"/>
          <w:lang w:val="en-GB"/>
        </w:rPr>
        <w:t>In line with these results, Thermocast subsequently undertook an initial exercise to align with the United Nations Sustainable Development Goals (SDGs), identifying the four areas where it believes it can make the greatest contribution through its activities: SDG 6 – Clean Water and Sanitation, SDG 8 – Decent Work and Economic Growth, SDG 12 – Responsible Consumption and Production, and SDG 13 – Climate Action</w:t>
      </w:r>
      <w:r w:rsidR="00A35165" w:rsidRPr="00DC74E2">
        <w:rPr>
          <w:rFonts w:ascii="Verdana" w:hAnsi="Verdana"/>
          <w:sz w:val="20"/>
          <w:szCs w:val="20"/>
          <w:lang w:val="en-GB"/>
        </w:rPr>
        <w:t>.</w:t>
      </w:r>
    </w:p>
    <w:p w14:paraId="25375AD4" w14:textId="17A7ADBF" w:rsidR="0079249F" w:rsidRDefault="00927643" w:rsidP="00DC74E2">
      <w:pPr>
        <w:spacing w:before="120" w:line="240" w:lineRule="auto"/>
        <w:jc w:val="both"/>
        <w:rPr>
          <w:rFonts w:ascii="Verdana" w:hAnsi="Verdana"/>
          <w:sz w:val="20"/>
          <w:szCs w:val="20"/>
          <w:lang w:val="en-GB"/>
        </w:rPr>
      </w:pPr>
      <w:r>
        <w:rPr>
          <w:noProof/>
        </w:rPr>
        <w:drawing>
          <wp:anchor distT="0" distB="0" distL="114300" distR="114300" simplePos="0" relativeHeight="251676723" behindDoc="1" locked="0" layoutInCell="1" allowOverlap="1" wp14:anchorId="473287F1" wp14:editId="33F9A0F9">
            <wp:simplePos x="0" y="0"/>
            <wp:positionH relativeFrom="column">
              <wp:posOffset>1937385</wp:posOffset>
            </wp:positionH>
            <wp:positionV relativeFrom="paragraph">
              <wp:posOffset>34290</wp:posOffset>
            </wp:positionV>
            <wp:extent cx="476885" cy="423545"/>
            <wp:effectExtent l="0" t="0" r="0" b="0"/>
            <wp:wrapTight wrapText="bothSides">
              <wp:wrapPolygon edited="0">
                <wp:start x="0" y="0"/>
                <wp:lineTo x="0" y="20402"/>
                <wp:lineTo x="20708" y="20402"/>
                <wp:lineTo x="20708" y="0"/>
                <wp:lineTo x="0" y="0"/>
              </wp:wrapPolygon>
            </wp:wrapTight>
            <wp:docPr id="174536339" name="Immagine 13">
              <a:extLst xmlns:a="http://schemas.openxmlformats.org/drawingml/2006/main">
                <a:ext uri="{FF2B5EF4-FFF2-40B4-BE49-F238E27FC236}">
                  <a16:creationId xmlns:a16="http://schemas.microsoft.com/office/drawing/2014/main" id="{00000000-0008-0000-0000-00000E0000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3">
                      <a:extLst>
                        <a:ext uri="{FF2B5EF4-FFF2-40B4-BE49-F238E27FC236}">
                          <a16:creationId xmlns:a16="http://schemas.microsoft.com/office/drawing/2014/main" id="{00000000-0008-0000-0000-00000E000000}"/>
                        </a:ext>
                      </a:extLst>
                    </pic:cNvPr>
                    <pic:cNvPicPr>
                      <a:picLocks noChangeAspect="1"/>
                    </pic:cNvPicPr>
                  </pic:nvPicPr>
                  <pic:blipFill rotWithShape="1">
                    <a:blip r:embed="rId23">
                      <a:extLst>
                        <a:ext uri="{28A0092B-C50C-407E-A947-70E740481C1C}">
                          <a14:useLocalDpi xmlns:a14="http://schemas.microsoft.com/office/drawing/2010/main" val="0"/>
                        </a:ext>
                      </a:extLst>
                    </a:blip>
                    <a:srcRect l="83842" r="266" b="67057"/>
                    <a:stretch>
                      <a:fillRect/>
                    </a:stretch>
                  </pic:blipFill>
                  <pic:spPr bwMode="auto">
                    <a:xfrm>
                      <a:off x="0" y="0"/>
                      <a:ext cx="476885" cy="423545"/>
                    </a:xfrm>
                    <a:prstGeom prst="rect">
                      <a:avLst/>
                    </a:prstGeom>
                    <a:ln>
                      <a:noFill/>
                    </a:ln>
                    <a:extLst>
                      <a:ext uri="{53640926-AAD7-44D8-BBD7-CCE9431645EC}">
                        <a14:shadowObscured xmlns:a14="http://schemas.microsoft.com/office/drawing/2010/main"/>
                      </a:ext>
                    </a:extLst>
                  </pic:spPr>
                </pic:pic>
              </a:graphicData>
            </a:graphic>
          </wp:anchor>
        </w:drawing>
      </w:r>
      <w:r>
        <w:rPr>
          <w:noProof/>
        </w:rPr>
        <w:drawing>
          <wp:anchor distT="0" distB="0" distL="114300" distR="114300" simplePos="0" relativeHeight="251677747" behindDoc="1" locked="0" layoutInCell="1" allowOverlap="1" wp14:anchorId="2A935275" wp14:editId="21D2EDCD">
            <wp:simplePos x="0" y="0"/>
            <wp:positionH relativeFrom="column">
              <wp:posOffset>2508885</wp:posOffset>
            </wp:positionH>
            <wp:positionV relativeFrom="paragraph">
              <wp:posOffset>37465</wp:posOffset>
            </wp:positionV>
            <wp:extent cx="490220" cy="418465"/>
            <wp:effectExtent l="0" t="0" r="5080" b="635"/>
            <wp:wrapTight wrapText="bothSides">
              <wp:wrapPolygon edited="0">
                <wp:start x="0" y="0"/>
                <wp:lineTo x="0" y="20649"/>
                <wp:lineTo x="20984" y="20649"/>
                <wp:lineTo x="20984" y="0"/>
                <wp:lineTo x="0" y="0"/>
              </wp:wrapPolygon>
            </wp:wrapTight>
            <wp:docPr id="2035296323" name="Immagine 13">
              <a:extLst xmlns:a="http://schemas.openxmlformats.org/drawingml/2006/main">
                <a:ext uri="{FF2B5EF4-FFF2-40B4-BE49-F238E27FC236}">
                  <a16:creationId xmlns:a16="http://schemas.microsoft.com/office/drawing/2014/main" id="{00000000-0008-0000-0000-00000E0000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3">
                      <a:extLst>
                        <a:ext uri="{FF2B5EF4-FFF2-40B4-BE49-F238E27FC236}">
                          <a16:creationId xmlns:a16="http://schemas.microsoft.com/office/drawing/2014/main" id="{00000000-0008-0000-0000-00000E000000}"/>
                        </a:ext>
                      </a:extLst>
                    </pic:cNvPr>
                    <pic:cNvPicPr>
                      <a:picLocks noChangeAspect="1"/>
                    </pic:cNvPicPr>
                  </pic:nvPicPr>
                  <pic:blipFill rotWithShape="1">
                    <a:blip r:embed="rId23">
                      <a:extLst>
                        <a:ext uri="{28A0092B-C50C-407E-A947-70E740481C1C}">
                          <a14:useLocalDpi xmlns:a14="http://schemas.microsoft.com/office/drawing/2010/main" val="0"/>
                        </a:ext>
                      </a:extLst>
                    </a:blip>
                    <a:srcRect t="68594" r="84247"/>
                    <a:stretch>
                      <a:fillRect/>
                    </a:stretch>
                  </pic:blipFill>
                  <pic:spPr bwMode="auto">
                    <a:xfrm>
                      <a:off x="0" y="0"/>
                      <a:ext cx="490220" cy="418465"/>
                    </a:xfrm>
                    <a:prstGeom prst="rect">
                      <a:avLst/>
                    </a:prstGeom>
                    <a:ln>
                      <a:noFill/>
                    </a:ln>
                    <a:extLst>
                      <a:ext uri="{53640926-AAD7-44D8-BBD7-CCE9431645EC}">
                        <a14:shadowObscured xmlns:a14="http://schemas.microsoft.com/office/drawing/2010/main"/>
                      </a:ext>
                    </a:extLst>
                  </pic:spPr>
                </pic:pic>
              </a:graphicData>
            </a:graphic>
          </wp:anchor>
        </w:drawing>
      </w:r>
      <w:r>
        <w:rPr>
          <w:noProof/>
        </w:rPr>
        <w:drawing>
          <wp:anchor distT="0" distB="0" distL="114300" distR="114300" simplePos="0" relativeHeight="251679795" behindDoc="1" locked="0" layoutInCell="1" allowOverlap="1" wp14:anchorId="4BD383C0" wp14:editId="4C422D5C">
            <wp:simplePos x="0" y="0"/>
            <wp:positionH relativeFrom="column">
              <wp:posOffset>3687445</wp:posOffset>
            </wp:positionH>
            <wp:positionV relativeFrom="paragraph">
              <wp:posOffset>20320</wp:posOffset>
            </wp:positionV>
            <wp:extent cx="489585" cy="429260"/>
            <wp:effectExtent l="0" t="0" r="5715" b="8890"/>
            <wp:wrapTight wrapText="bothSides">
              <wp:wrapPolygon edited="0">
                <wp:start x="0" y="0"/>
                <wp:lineTo x="0" y="21089"/>
                <wp:lineTo x="21012" y="21089"/>
                <wp:lineTo x="21012" y="0"/>
                <wp:lineTo x="0" y="0"/>
              </wp:wrapPolygon>
            </wp:wrapTight>
            <wp:docPr id="14" name="Immagine 13">
              <a:extLst xmlns:a="http://schemas.openxmlformats.org/drawingml/2006/main">
                <a:ext uri="{FF2B5EF4-FFF2-40B4-BE49-F238E27FC236}">
                  <a16:creationId xmlns:a16="http://schemas.microsoft.com/office/drawing/2014/main" id="{00000000-0008-0000-0000-00000E0000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3">
                      <a:extLst>
                        <a:ext uri="{FF2B5EF4-FFF2-40B4-BE49-F238E27FC236}">
                          <a16:creationId xmlns:a16="http://schemas.microsoft.com/office/drawing/2014/main" id="{00000000-0008-0000-0000-00000E000000}"/>
                        </a:ext>
                      </a:extLst>
                    </pic:cNvPr>
                    <pic:cNvPicPr>
                      <a:picLocks noChangeAspect="1"/>
                    </pic:cNvPicPr>
                  </pic:nvPicPr>
                  <pic:blipFill rotWithShape="1">
                    <a:blip r:embed="rId23">
                      <a:extLst>
                        <a:ext uri="{28A0092B-C50C-407E-A947-70E740481C1C}">
                          <a14:useLocalDpi xmlns:a14="http://schemas.microsoft.com/office/drawing/2010/main" val="0"/>
                        </a:ext>
                      </a:extLst>
                    </a:blip>
                    <a:srcRect l="83692" t="33169" b="33418"/>
                    <a:stretch>
                      <a:fillRect/>
                    </a:stretch>
                  </pic:blipFill>
                  <pic:spPr bwMode="auto">
                    <a:xfrm>
                      <a:off x="0" y="0"/>
                      <a:ext cx="489585" cy="429260"/>
                    </a:xfrm>
                    <a:prstGeom prst="rect">
                      <a:avLst/>
                    </a:prstGeom>
                    <a:ln>
                      <a:noFill/>
                    </a:ln>
                    <a:extLst>
                      <a:ext uri="{53640926-AAD7-44D8-BBD7-CCE9431645EC}">
                        <a14:shadowObscured xmlns:a14="http://schemas.microsoft.com/office/drawing/2010/main"/>
                      </a:ext>
                    </a:extLst>
                  </pic:spPr>
                </pic:pic>
              </a:graphicData>
            </a:graphic>
          </wp:anchor>
        </w:drawing>
      </w:r>
      <w:r>
        <w:rPr>
          <w:noProof/>
        </w:rPr>
        <w:drawing>
          <wp:anchor distT="0" distB="0" distL="114300" distR="114300" simplePos="0" relativeHeight="251678771" behindDoc="1" locked="0" layoutInCell="1" allowOverlap="1" wp14:anchorId="29A2E10F" wp14:editId="1E44B0DF">
            <wp:simplePos x="0" y="0"/>
            <wp:positionH relativeFrom="column">
              <wp:posOffset>3098165</wp:posOffset>
            </wp:positionH>
            <wp:positionV relativeFrom="paragraph">
              <wp:posOffset>37465</wp:posOffset>
            </wp:positionV>
            <wp:extent cx="499745" cy="418465"/>
            <wp:effectExtent l="0" t="0" r="0" b="635"/>
            <wp:wrapTight wrapText="bothSides">
              <wp:wrapPolygon edited="0">
                <wp:start x="0" y="0"/>
                <wp:lineTo x="0" y="20649"/>
                <wp:lineTo x="20584" y="20649"/>
                <wp:lineTo x="20584" y="0"/>
                <wp:lineTo x="0" y="0"/>
              </wp:wrapPolygon>
            </wp:wrapTight>
            <wp:docPr id="1475085651" name="Immagine 13">
              <a:extLst xmlns:a="http://schemas.openxmlformats.org/drawingml/2006/main">
                <a:ext uri="{FF2B5EF4-FFF2-40B4-BE49-F238E27FC236}">
                  <a16:creationId xmlns:a16="http://schemas.microsoft.com/office/drawing/2014/main" id="{00000000-0008-0000-0000-00000E0000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3">
                      <a:extLst>
                        <a:ext uri="{FF2B5EF4-FFF2-40B4-BE49-F238E27FC236}">
                          <a16:creationId xmlns:a16="http://schemas.microsoft.com/office/drawing/2014/main" id="{00000000-0008-0000-0000-00000E000000}"/>
                        </a:ext>
                      </a:extLst>
                    </pic:cNvPr>
                    <pic:cNvPicPr>
                      <a:picLocks noChangeAspect="1"/>
                    </pic:cNvPicPr>
                  </pic:nvPicPr>
                  <pic:blipFill rotWithShape="1">
                    <a:blip r:embed="rId23">
                      <a:extLst>
                        <a:ext uri="{28A0092B-C50C-407E-A947-70E740481C1C}">
                          <a14:useLocalDpi xmlns:a14="http://schemas.microsoft.com/office/drawing/2010/main" val="0"/>
                        </a:ext>
                      </a:extLst>
                    </a:blip>
                    <a:srcRect l="16332" t="33846" r="66462" b="32527"/>
                    <a:stretch>
                      <a:fillRect/>
                    </a:stretch>
                  </pic:blipFill>
                  <pic:spPr bwMode="auto">
                    <a:xfrm>
                      <a:off x="0" y="0"/>
                      <a:ext cx="499745" cy="418465"/>
                    </a:xfrm>
                    <a:prstGeom prst="rect">
                      <a:avLst/>
                    </a:prstGeom>
                    <a:ln>
                      <a:noFill/>
                    </a:ln>
                    <a:extLst>
                      <a:ext uri="{53640926-AAD7-44D8-BBD7-CCE9431645EC}">
                        <a14:shadowObscured xmlns:a14="http://schemas.microsoft.com/office/drawing/2010/main"/>
                      </a:ext>
                    </a:extLst>
                  </pic:spPr>
                </pic:pic>
              </a:graphicData>
            </a:graphic>
          </wp:anchor>
        </w:drawing>
      </w:r>
    </w:p>
    <w:p w14:paraId="0B877A99" w14:textId="77777777" w:rsidR="006A0906" w:rsidRDefault="006A0906" w:rsidP="00DC74E2">
      <w:pPr>
        <w:spacing w:before="120" w:line="240" w:lineRule="auto"/>
        <w:jc w:val="both"/>
        <w:rPr>
          <w:rFonts w:ascii="Verdana" w:hAnsi="Verdana"/>
          <w:sz w:val="20"/>
          <w:szCs w:val="20"/>
          <w:lang w:val="en-GB"/>
        </w:rPr>
      </w:pPr>
    </w:p>
    <w:p w14:paraId="59B0741C" w14:textId="77777777" w:rsidR="006A0906" w:rsidRDefault="006A0906" w:rsidP="00DC74E2">
      <w:pPr>
        <w:spacing w:before="120" w:line="240" w:lineRule="auto"/>
        <w:jc w:val="both"/>
        <w:rPr>
          <w:rFonts w:ascii="Verdana" w:hAnsi="Verdana"/>
          <w:sz w:val="20"/>
          <w:szCs w:val="20"/>
          <w:lang w:val="en-GB"/>
        </w:rPr>
      </w:pPr>
    </w:p>
    <w:p w14:paraId="277EFD15" w14:textId="6776F561" w:rsidR="00DC74E2" w:rsidRPr="00DC74E2" w:rsidRDefault="00DC74E2" w:rsidP="00DC74E2">
      <w:pPr>
        <w:spacing w:before="120" w:line="240" w:lineRule="auto"/>
        <w:jc w:val="both"/>
        <w:rPr>
          <w:rFonts w:ascii="Verdana" w:hAnsi="Verdana"/>
          <w:sz w:val="20"/>
          <w:szCs w:val="20"/>
          <w:lang w:val="en-GB"/>
        </w:rPr>
      </w:pPr>
      <w:r w:rsidRPr="00DC74E2">
        <w:rPr>
          <w:rFonts w:ascii="Verdana" w:hAnsi="Verdana"/>
          <w:sz w:val="20"/>
          <w:szCs w:val="20"/>
          <w:lang w:val="en-GB"/>
        </w:rPr>
        <w:t>These objectives are consistent with and directly linked to the material topics identified through the double materiality analysis (Environment, Health and Safety, Stakeholder Engagement).</w:t>
      </w:r>
    </w:p>
    <w:p w14:paraId="539EA514" w14:textId="4DBFDC67" w:rsidR="003E0E80" w:rsidRPr="00DC74E2" w:rsidRDefault="00DC74E2" w:rsidP="00DC74E2">
      <w:pPr>
        <w:spacing w:before="120" w:line="240" w:lineRule="auto"/>
        <w:jc w:val="both"/>
        <w:rPr>
          <w:rFonts w:ascii="Verdana" w:hAnsi="Verdana"/>
          <w:sz w:val="20"/>
          <w:szCs w:val="20"/>
          <w:lang w:val="en-GB"/>
        </w:rPr>
      </w:pPr>
      <w:r w:rsidRPr="00DC74E2">
        <w:rPr>
          <w:rFonts w:ascii="Verdana" w:hAnsi="Verdana"/>
          <w:sz w:val="20"/>
          <w:szCs w:val="20"/>
          <w:lang w:val="en-GB"/>
        </w:rPr>
        <w:lastRenderedPageBreak/>
        <w:t>In line with its approach to sustainability, Thermocast also draws inspiration from the ten principles of the United Nations Global Compact (UNGC), promoting responsible conduct regarding human rights, working conditions, environmental protection, and the fight against corruption</w:t>
      </w:r>
      <w:r w:rsidR="00A35165" w:rsidRPr="00DC74E2">
        <w:rPr>
          <w:rFonts w:ascii="Verdana" w:hAnsi="Verdana"/>
          <w:sz w:val="20"/>
          <w:szCs w:val="20"/>
          <w:lang w:val="en-GB"/>
        </w:rPr>
        <w:t>.</w:t>
      </w:r>
    </w:p>
    <w:p w14:paraId="50F2D385" w14:textId="77777777" w:rsidR="000471E4" w:rsidRPr="00DC74E2" w:rsidRDefault="000471E4" w:rsidP="009B401F">
      <w:pPr>
        <w:spacing w:before="120" w:line="240" w:lineRule="auto"/>
        <w:jc w:val="both"/>
        <w:rPr>
          <w:rFonts w:ascii="Verdana" w:hAnsi="Verdana"/>
          <w:sz w:val="20"/>
          <w:szCs w:val="20"/>
          <w:lang w:val="en-GB"/>
        </w:rPr>
      </w:pPr>
    </w:p>
    <w:bookmarkStart w:id="11" w:name="_Toc237963598"/>
    <w:p w14:paraId="45747A8A" w14:textId="6FA65082" w:rsidR="00AD79DC" w:rsidRPr="00A65976" w:rsidRDefault="003E0E80" w:rsidP="007E0267">
      <w:pPr>
        <w:keepNext/>
        <w:keepLines/>
        <w:spacing w:before="120" w:after="240" w:line="240" w:lineRule="auto"/>
        <w:outlineLvl w:val="1"/>
        <w:rPr>
          <w:rFonts w:ascii="Verdana" w:eastAsia="Yu Gothic Light" w:hAnsi="Verdana" w:cs="Times New Roman"/>
          <w:b/>
          <w:bCs/>
          <w:sz w:val="28"/>
          <w:szCs w:val="28"/>
          <w:lang w:val="en-GB"/>
        </w:rPr>
      </w:pPr>
      <w:r w:rsidRPr="0032661E">
        <w:rPr>
          <w:rFonts w:ascii="Verdana" w:hAnsi="Verdana"/>
          <w:i/>
          <w:iCs/>
          <w:noProof/>
          <w:color w:val="000000"/>
          <w:sz w:val="20"/>
          <w:szCs w:val="20"/>
        </w:rPr>
        <mc:AlternateContent>
          <mc:Choice Requires="wps">
            <w:drawing>
              <wp:anchor distT="0" distB="0" distL="114300" distR="114300" simplePos="0" relativeHeight="251658248" behindDoc="0" locked="0" layoutInCell="1" allowOverlap="1" wp14:anchorId="0B07D942" wp14:editId="6269669F">
                <wp:simplePos x="0" y="0"/>
                <wp:positionH relativeFrom="column">
                  <wp:posOffset>3810</wp:posOffset>
                </wp:positionH>
                <wp:positionV relativeFrom="paragraph">
                  <wp:posOffset>386715</wp:posOffset>
                </wp:positionV>
                <wp:extent cx="6119078" cy="1308100"/>
                <wp:effectExtent l="0" t="0" r="15240" b="25400"/>
                <wp:wrapNone/>
                <wp:docPr id="1880371147" name="Rettangolo 4"/>
                <wp:cNvGraphicFramePr/>
                <a:graphic xmlns:a="http://schemas.openxmlformats.org/drawingml/2006/main">
                  <a:graphicData uri="http://schemas.microsoft.com/office/word/2010/wordprocessingShape">
                    <wps:wsp>
                      <wps:cNvSpPr/>
                      <wps:spPr>
                        <a:xfrm>
                          <a:off x="0" y="0"/>
                          <a:ext cx="6119078" cy="1308100"/>
                        </a:xfrm>
                        <a:prstGeom prst="rect">
                          <a:avLst/>
                        </a:prstGeom>
                        <a:noFill/>
                        <a:ln>
                          <a:solidFill>
                            <a:srgbClr val="F68928"/>
                          </a:solidFill>
                        </a:ln>
                      </wps:spPr>
                      <wps:style>
                        <a:lnRef idx="2">
                          <a:schemeClr val="dk1"/>
                        </a:lnRef>
                        <a:fillRef idx="1">
                          <a:schemeClr val="lt1"/>
                        </a:fillRef>
                        <a:effectRef idx="0">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39917C3" id="Rettangolo 4" o:spid="_x0000_s1026" style="position:absolute;margin-left:.3pt;margin-top:30.45pt;width:481.8pt;height:103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z3DEagIAADEFAAAOAAAAZHJzL2Uyb0RvYy54bWysVN9v0zAQfkfif7D8zpKUsXXV0qnaVIQ0&#10;jYkN7dl17NbC8Zmz27T89ZzdNK3GxAPiJfH5vu9+n69vtq1lG4XBgKt5dVZyppyExrhlzb8/zz+M&#10;OQtRuEZYcKrmOxX4zfT9u+vOT9QIVmAbhYyMuDDpfM1XMfpJUQS5Uq0IZ+CVI6UGbEUkEZdFg6Ij&#10;660tRmV5UXSAjUeQKgS6vdsr+TTb11rJ+FXroCKzNafYYv5i/i7St5hei8kShV8Z2Ych/iGKVhhH&#10;TgdTdyIKtkbzh6nWSIQAOp5JaAvQ2kiVc6BsqvJVNk8r4VXOhYoT/FCm8P/MyofNk39EKkPnwyTQ&#10;MWWx1dimP8XHtrlYu6FYahuZpMuLqroqL6m9knTVx3JclbmcxZHuMcTPClqWDjVH6kYuktjch0gu&#10;CXqAJG8O5sba3BHr0kUAa5p0lwVcLm4tso2gVs4vxlejceoe2TiBkZSoxTGZfIo7q5IN674pzUxD&#10;4Y9yJHnO1GC2+VH1NjMyUTS5H0jVWyQbD6Qem2gqz95ALN8iHr0N6OwRXByIrXGAfyfrPf6Q9T7X&#10;lPYCmt0jMoT91Acv54YacS9CfBRIY04LQasbv9JHW+hqDv2JsxXgr7fuE56mj7ScdbQ2NQ8/1wIV&#10;Z/aLo7m8qs7P055l4fzT5YgEPNUsTjVu3d4CtbOiR8LLfEz4aA9HjdC+0IbPkldSCSfJd81lxINw&#10;G/frTG+EVLNZhtFueRHv3ZOXyXiqahq05+2LQN9PY6RBfoDDionJq6HcYxPTwWwdQZs8sce69vWm&#10;vcxD2L8hafFP5Yw6vnTT3wAAAP//AwBQSwMEFAAGAAgAAAAhADWf3/TaAAAABwEAAA8AAABkcnMv&#10;ZG93bnJldi54bWxMjsFOwzAQRO9I/IO1SNyoTUCBhDhVVQn1wInCB9jxNomI15HtpuHvWU5wGWk0&#10;o5nXbFc/iQVjGgNpuN8oEEhdcCP1Gj4/Xu+eQaRsyJkpEGr4xgTb9vqqMbULF3rH5Zh7wSOUaqNh&#10;yHmupUzdgN6kTZiRODuF6E1mG3vpornwuJ9koVQpvRmJHwYz437A7ut49hp6uZzsW7JoY/ewV4dd&#10;ik+HpPXtzbp7AZFxzX9l+MVndGiZyYYzuSQmDSX3WFUFgtOqfCxAWA1FWVYg20b+529/AAAA//8D&#10;AFBLAQItABQABgAIAAAAIQC2gziS/gAAAOEBAAATAAAAAAAAAAAAAAAAAAAAAABbQ29udGVudF9U&#10;eXBlc10ueG1sUEsBAi0AFAAGAAgAAAAhADj9If/WAAAAlAEAAAsAAAAAAAAAAAAAAAAALwEAAF9y&#10;ZWxzLy5yZWxzUEsBAi0AFAAGAAgAAAAhAOvPcMRqAgAAMQUAAA4AAAAAAAAAAAAAAAAALgIAAGRy&#10;cy9lMm9Eb2MueG1sUEsBAi0AFAAGAAgAAAAhADWf3/TaAAAABwEAAA8AAAAAAAAAAAAAAAAAxAQA&#10;AGRycy9kb3ducmV2LnhtbFBLBQYAAAAABAAEAPMAAADLBQAAAAA=&#10;" filled="f" strokecolor="#f68928" strokeweight="2pt"/>
            </w:pict>
          </mc:Fallback>
        </mc:AlternateContent>
      </w:r>
      <w:r w:rsidR="00F90B53" w:rsidRPr="00A65976">
        <w:rPr>
          <w:rFonts w:ascii="Verdana" w:eastAsia="Yu Gothic Light" w:hAnsi="Verdana" w:cs="Times New Roman"/>
          <w:b/>
          <w:bCs/>
          <w:caps/>
          <w:sz w:val="28"/>
          <w:szCs w:val="28"/>
          <w:lang w:val="en-GB"/>
        </w:rPr>
        <w:t xml:space="preserve">1.4 </w:t>
      </w:r>
      <w:r w:rsidR="00AD79DC" w:rsidRPr="00A65976">
        <w:rPr>
          <w:rFonts w:ascii="Verdana" w:eastAsia="Yu Gothic Light" w:hAnsi="Verdana" w:cs="Times New Roman"/>
          <w:b/>
          <w:bCs/>
          <w:sz w:val="28"/>
          <w:szCs w:val="28"/>
          <w:lang w:val="en-GB"/>
        </w:rPr>
        <w:t>Vision</w:t>
      </w:r>
      <w:r w:rsidR="009942A8" w:rsidRPr="00A65976">
        <w:rPr>
          <w:rFonts w:ascii="Verdana" w:eastAsia="Yu Gothic Light" w:hAnsi="Verdana" w:cs="Times New Roman"/>
          <w:b/>
          <w:bCs/>
          <w:sz w:val="28"/>
          <w:szCs w:val="28"/>
          <w:lang w:val="en-GB"/>
        </w:rPr>
        <w:t xml:space="preserve"> and values</w:t>
      </w:r>
      <w:bookmarkEnd w:id="11"/>
      <w:r w:rsidR="009942A8" w:rsidRPr="00A65976">
        <w:rPr>
          <w:rFonts w:ascii="Verdana" w:eastAsia="Yu Gothic Light" w:hAnsi="Verdana" w:cs="Times New Roman"/>
          <w:b/>
          <w:bCs/>
          <w:sz w:val="28"/>
          <w:szCs w:val="28"/>
          <w:lang w:val="en-GB"/>
        </w:rPr>
        <w:t xml:space="preserve"> </w:t>
      </w:r>
    </w:p>
    <w:p w14:paraId="0A9C8939" w14:textId="77777777" w:rsidR="00A65976" w:rsidRPr="00A65976" w:rsidRDefault="00EC76CD" w:rsidP="00A65976">
      <w:pPr>
        <w:pBdr>
          <w:top w:val="nil"/>
          <w:left w:val="nil"/>
          <w:bottom w:val="nil"/>
          <w:right w:val="nil"/>
          <w:between w:val="nil"/>
        </w:pBdr>
        <w:spacing w:after="140" w:line="240" w:lineRule="auto"/>
        <w:jc w:val="center"/>
        <w:rPr>
          <w:i/>
          <w:iCs/>
          <w:color w:val="000000"/>
          <w:sz w:val="20"/>
          <w:szCs w:val="20"/>
          <w:lang w:val="en-GB"/>
        </w:rPr>
      </w:pPr>
      <w:r w:rsidRPr="00A65976">
        <w:rPr>
          <w:i/>
          <w:iCs/>
          <w:color w:val="000000"/>
          <w:sz w:val="20"/>
          <w:szCs w:val="20"/>
          <w:lang w:val="en-GB"/>
        </w:rPr>
        <w:t>“</w:t>
      </w:r>
      <w:r w:rsidR="00A65976" w:rsidRPr="00A65976">
        <w:rPr>
          <w:i/>
          <w:iCs/>
          <w:color w:val="000000"/>
          <w:sz w:val="20"/>
          <w:szCs w:val="20"/>
          <w:lang w:val="en-GB"/>
        </w:rPr>
        <w:t>Imagine a world where industries across every sector—from metallurgy to glass, cement, and petrochemicals—operate with maximum efficiency and safety. This is the world we shape at Thermocast, thanks to components tailored to your specific needs.</w:t>
      </w:r>
    </w:p>
    <w:p w14:paraId="324913E5" w14:textId="77777777" w:rsidR="00A65976" w:rsidRPr="00A65976" w:rsidRDefault="00A65976" w:rsidP="00A65976">
      <w:pPr>
        <w:pBdr>
          <w:top w:val="nil"/>
          <w:left w:val="nil"/>
          <w:bottom w:val="nil"/>
          <w:right w:val="nil"/>
          <w:between w:val="nil"/>
        </w:pBdr>
        <w:spacing w:after="140" w:line="240" w:lineRule="auto"/>
        <w:jc w:val="center"/>
        <w:rPr>
          <w:i/>
          <w:iCs/>
          <w:color w:val="000000"/>
          <w:sz w:val="20"/>
          <w:szCs w:val="20"/>
          <w:lang w:val="en-GB"/>
        </w:rPr>
      </w:pPr>
      <w:r w:rsidRPr="00A65976">
        <w:rPr>
          <w:i/>
          <w:iCs/>
          <w:color w:val="000000"/>
          <w:sz w:val="20"/>
          <w:szCs w:val="20"/>
          <w:lang w:val="en-GB"/>
        </w:rPr>
        <w:t>With a team of experts and cutting-edge technologies, we create custom components that exceed expectations.</w:t>
      </w:r>
    </w:p>
    <w:p w14:paraId="74FE9A6C" w14:textId="388D0269" w:rsidR="009A4BC8" w:rsidRPr="00A65976" w:rsidRDefault="00A65976" w:rsidP="00A65976">
      <w:pPr>
        <w:pBdr>
          <w:top w:val="nil"/>
          <w:left w:val="nil"/>
          <w:bottom w:val="nil"/>
          <w:right w:val="nil"/>
          <w:between w:val="nil"/>
        </w:pBdr>
        <w:spacing w:after="140" w:line="240" w:lineRule="auto"/>
        <w:jc w:val="center"/>
        <w:rPr>
          <w:i/>
          <w:iCs/>
          <w:color w:val="000000"/>
          <w:sz w:val="20"/>
          <w:szCs w:val="20"/>
          <w:lang w:val="en-GB"/>
        </w:rPr>
      </w:pPr>
      <w:r w:rsidRPr="00A65976">
        <w:rPr>
          <w:i/>
          <w:iCs/>
          <w:color w:val="000000"/>
          <w:sz w:val="20"/>
          <w:szCs w:val="20"/>
          <w:lang w:val="en-GB"/>
        </w:rPr>
        <w:t>We work side-by-side with you to gain a deep understanding of your requirements through a proactive, problem-solving approach, thereby ensuring highly effective solutions</w:t>
      </w:r>
      <w:r w:rsidR="009A4BC8" w:rsidRPr="00A65976">
        <w:rPr>
          <w:i/>
          <w:iCs/>
          <w:color w:val="000000"/>
          <w:sz w:val="20"/>
          <w:szCs w:val="20"/>
          <w:lang w:val="en-GB"/>
        </w:rPr>
        <w:t>.</w:t>
      </w:r>
      <w:r w:rsidR="00EC76CD" w:rsidRPr="00A65976">
        <w:rPr>
          <w:i/>
          <w:iCs/>
          <w:color w:val="000000"/>
          <w:sz w:val="20"/>
          <w:szCs w:val="20"/>
          <w:lang w:val="en-GB"/>
        </w:rPr>
        <w:t>”</w:t>
      </w:r>
    </w:p>
    <w:p w14:paraId="47686981" w14:textId="77777777" w:rsidR="007E0267" w:rsidRPr="00A65976" w:rsidRDefault="007E0267" w:rsidP="007E0267">
      <w:pPr>
        <w:pBdr>
          <w:top w:val="nil"/>
          <w:left w:val="nil"/>
          <w:bottom w:val="nil"/>
          <w:right w:val="nil"/>
          <w:between w:val="nil"/>
        </w:pBdr>
        <w:spacing w:line="240" w:lineRule="auto"/>
        <w:jc w:val="center"/>
        <w:rPr>
          <w:i/>
          <w:iCs/>
          <w:color w:val="000000"/>
          <w:sz w:val="20"/>
          <w:szCs w:val="20"/>
          <w:lang w:val="en-GB"/>
        </w:rPr>
      </w:pPr>
    </w:p>
    <w:p w14:paraId="345A23A8" w14:textId="7FB2D78D" w:rsidR="00A818CC" w:rsidRPr="00A65976" w:rsidRDefault="00A65976" w:rsidP="007E0267">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r w:rsidRPr="00A65976">
        <w:rPr>
          <w:rFonts w:ascii="Verdana" w:eastAsia="Times New Roman" w:hAnsi="Verdana" w:cs="Times New Roman"/>
          <w:sz w:val="20"/>
          <w:szCs w:val="20"/>
          <w:lang w:val="en-GB"/>
        </w:rPr>
        <w:t xml:space="preserve">Experience, customization, problem-solving, and innovation represent the core values </w:t>
      </w:r>
      <w:r w:rsidRPr="00A65976">
        <w:rPr>
          <w:rFonts w:eastAsia="Times New Roman"/>
          <w:sz w:val="20"/>
          <w:szCs w:val="20"/>
          <w:lang w:val="en-GB"/>
        </w:rPr>
        <w:t>​​</w:t>
      </w:r>
      <w:r w:rsidRPr="00A65976">
        <w:rPr>
          <w:rFonts w:ascii="Verdana" w:eastAsia="Times New Roman" w:hAnsi="Verdana" w:cs="Times New Roman"/>
          <w:sz w:val="20"/>
          <w:szCs w:val="20"/>
          <w:lang w:val="en-GB"/>
        </w:rPr>
        <w:t xml:space="preserve">of </w:t>
      </w:r>
      <w:proofErr w:type="spellStart"/>
      <w:r w:rsidRPr="00A65976">
        <w:rPr>
          <w:rFonts w:ascii="Verdana" w:eastAsia="Times New Roman" w:hAnsi="Verdana" w:cs="Times New Roman"/>
          <w:sz w:val="20"/>
          <w:szCs w:val="20"/>
          <w:lang w:val="en-GB"/>
        </w:rPr>
        <w:t>Thermocast</w:t>
      </w:r>
      <w:r w:rsidRPr="00A65976">
        <w:rPr>
          <w:rFonts w:ascii="Verdana" w:eastAsia="Times New Roman" w:hAnsi="Verdana" w:cs="Verdana"/>
          <w:sz w:val="20"/>
          <w:szCs w:val="20"/>
          <w:lang w:val="en-GB"/>
        </w:rPr>
        <w:t>’</w:t>
      </w:r>
      <w:r w:rsidRPr="00A65976">
        <w:rPr>
          <w:rFonts w:ascii="Verdana" w:eastAsia="Times New Roman" w:hAnsi="Verdana" w:cs="Times New Roman"/>
          <w:sz w:val="20"/>
          <w:szCs w:val="20"/>
          <w:lang w:val="en-GB"/>
        </w:rPr>
        <w:t>s</w:t>
      </w:r>
      <w:proofErr w:type="spellEnd"/>
      <w:r w:rsidRPr="00A65976">
        <w:rPr>
          <w:rFonts w:ascii="Verdana" w:eastAsia="Times New Roman" w:hAnsi="Verdana" w:cs="Times New Roman"/>
          <w:sz w:val="20"/>
          <w:szCs w:val="20"/>
          <w:lang w:val="en-GB"/>
        </w:rPr>
        <w:t xml:space="preserve"> business, guiding its strategic, operational, and relational decisions</w:t>
      </w:r>
      <w:r w:rsidR="00A818CC" w:rsidRPr="00A65976">
        <w:rPr>
          <w:rFonts w:ascii="Verdana" w:eastAsia="Times New Roman" w:hAnsi="Verdana" w:cs="Times New Roman"/>
          <w:sz w:val="20"/>
          <w:szCs w:val="20"/>
          <w:lang w:val="en-GB"/>
        </w:rPr>
        <w:t xml:space="preserve">. </w:t>
      </w:r>
    </w:p>
    <w:p w14:paraId="7727BD13" w14:textId="77777777" w:rsidR="00B21B8F" w:rsidRPr="00A65976" w:rsidRDefault="00B21B8F" w:rsidP="007E0267">
      <w:pPr>
        <w:pBdr>
          <w:top w:val="nil"/>
          <w:left w:val="nil"/>
          <w:bottom w:val="nil"/>
          <w:right w:val="nil"/>
          <w:between w:val="nil"/>
        </w:pBdr>
        <w:spacing w:after="240" w:line="240" w:lineRule="auto"/>
        <w:jc w:val="both"/>
        <w:rPr>
          <w:rFonts w:ascii="Verdana" w:eastAsia="Times New Roman" w:hAnsi="Verdana" w:cs="Times New Roman"/>
          <w:sz w:val="20"/>
          <w:szCs w:val="20"/>
          <w:lang w:val="en-GB"/>
        </w:rPr>
      </w:pPr>
    </w:p>
    <w:tbl>
      <w:tblPr>
        <w:tblStyle w:val="Grigliatabella"/>
        <w:tblW w:w="0" w:type="auto"/>
        <w:tblBorders>
          <w:insideH w:val="none" w:sz="0" w:space="0" w:color="auto"/>
          <w:insideV w:val="none" w:sz="0" w:space="0" w:color="auto"/>
        </w:tblBorders>
        <w:tblLook w:val="04A0" w:firstRow="1" w:lastRow="0" w:firstColumn="1" w:lastColumn="0" w:noHBand="0" w:noVBand="1"/>
      </w:tblPr>
      <w:tblGrid>
        <w:gridCol w:w="2407"/>
        <w:gridCol w:w="2407"/>
        <w:gridCol w:w="2407"/>
        <w:gridCol w:w="2407"/>
      </w:tblGrid>
      <w:tr w:rsidR="00152BAA" w:rsidRPr="00E33860" w14:paraId="38A61C88" w14:textId="77777777" w:rsidTr="00C72EEB">
        <w:trPr>
          <w:trHeight w:val="737"/>
        </w:trPr>
        <w:tc>
          <w:tcPr>
            <w:tcW w:w="2407" w:type="dxa"/>
            <w:tcBorders>
              <w:top w:val="single" w:sz="4" w:space="0" w:color="auto"/>
              <w:bottom w:val="nil"/>
              <w:right w:val="single" w:sz="4" w:space="0" w:color="auto"/>
            </w:tcBorders>
            <w:vAlign w:val="center"/>
          </w:tcPr>
          <w:p w14:paraId="55D16A48" w14:textId="58D86FC9" w:rsidR="00152BAA" w:rsidRPr="00A65976" w:rsidRDefault="00C22340" w:rsidP="0032661E">
            <w:pPr>
              <w:spacing w:after="140"/>
              <w:jc w:val="center"/>
              <w:rPr>
                <w:rFonts w:ascii="Verdana" w:eastAsia="Times New Roman" w:hAnsi="Verdana" w:cs="Times New Roman"/>
                <w:sz w:val="20"/>
                <w:szCs w:val="20"/>
                <w:lang w:val="en-GB"/>
              </w:rPr>
            </w:pPr>
            <w:r w:rsidRPr="00C22340">
              <w:rPr>
                <w:rFonts w:ascii="Verdana" w:eastAsia="Times New Roman" w:hAnsi="Verdana" w:cs="Times New Roman"/>
                <w:noProof/>
                <w:sz w:val="20"/>
                <w:szCs w:val="20"/>
                <w:lang w:val="it-IT"/>
              </w:rPr>
              <w:drawing>
                <wp:anchor distT="0" distB="0" distL="114300" distR="114300" simplePos="0" relativeHeight="251658249" behindDoc="0" locked="0" layoutInCell="1" allowOverlap="1" wp14:anchorId="024564D0" wp14:editId="2CDE6627">
                  <wp:simplePos x="0" y="0"/>
                  <wp:positionH relativeFrom="column">
                    <wp:posOffset>484296</wp:posOffset>
                  </wp:positionH>
                  <wp:positionV relativeFrom="paragraph">
                    <wp:posOffset>893</wp:posOffset>
                  </wp:positionV>
                  <wp:extent cx="422031" cy="361589"/>
                  <wp:effectExtent l="0" t="0" r="0" b="635"/>
                  <wp:wrapSquare wrapText="bothSides"/>
                  <wp:docPr id="2136376554"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6376554" name=""/>
                          <pic:cNvPicPr/>
                        </pic:nvPicPr>
                        <pic:blipFill>
                          <a:blip r:embed="rId24" cstate="print">
                            <a:extLst>
                              <a:ext uri="{28A0092B-C50C-407E-A947-70E740481C1C}">
                                <a14:useLocalDpi xmlns:a14="http://schemas.microsoft.com/office/drawing/2010/main" val="0"/>
                              </a:ext>
                            </a:extLst>
                          </a:blip>
                          <a:stretch>
                            <a:fillRect/>
                          </a:stretch>
                        </pic:blipFill>
                        <pic:spPr>
                          <a:xfrm>
                            <a:off x="0" y="0"/>
                            <a:ext cx="422031" cy="361589"/>
                          </a:xfrm>
                          <a:prstGeom prst="rect">
                            <a:avLst/>
                          </a:prstGeom>
                        </pic:spPr>
                      </pic:pic>
                    </a:graphicData>
                  </a:graphic>
                  <wp14:sizeRelH relativeFrom="margin">
                    <wp14:pctWidth>0</wp14:pctWidth>
                  </wp14:sizeRelH>
                  <wp14:sizeRelV relativeFrom="margin">
                    <wp14:pctHeight>0</wp14:pctHeight>
                  </wp14:sizeRelV>
                </wp:anchor>
              </w:drawing>
            </w:r>
          </w:p>
        </w:tc>
        <w:tc>
          <w:tcPr>
            <w:tcW w:w="2407" w:type="dxa"/>
            <w:tcBorders>
              <w:top w:val="single" w:sz="4" w:space="0" w:color="auto"/>
              <w:left w:val="single" w:sz="4" w:space="0" w:color="auto"/>
              <w:bottom w:val="nil"/>
              <w:right w:val="single" w:sz="4" w:space="0" w:color="auto"/>
            </w:tcBorders>
            <w:vAlign w:val="center"/>
          </w:tcPr>
          <w:p w14:paraId="5DE72A0A" w14:textId="11A5C290" w:rsidR="00152BAA" w:rsidRPr="00A65976" w:rsidRDefault="00C72EEB" w:rsidP="0032661E">
            <w:pPr>
              <w:spacing w:after="140"/>
              <w:jc w:val="center"/>
              <w:rPr>
                <w:rFonts w:ascii="Verdana" w:eastAsia="Times New Roman" w:hAnsi="Verdana" w:cs="Times New Roman"/>
                <w:sz w:val="20"/>
                <w:szCs w:val="20"/>
                <w:lang w:val="en-GB"/>
              </w:rPr>
            </w:pPr>
            <w:r w:rsidRPr="00C72EEB">
              <w:rPr>
                <w:rFonts w:ascii="Verdana" w:eastAsia="Times New Roman" w:hAnsi="Verdana" w:cs="Times New Roman"/>
                <w:noProof/>
                <w:sz w:val="20"/>
                <w:szCs w:val="20"/>
                <w:lang w:val="it-IT"/>
              </w:rPr>
              <w:drawing>
                <wp:anchor distT="0" distB="0" distL="114300" distR="114300" simplePos="0" relativeHeight="251658250" behindDoc="0" locked="0" layoutInCell="1" allowOverlap="1" wp14:anchorId="1F25BBB9" wp14:editId="0ED8C3DB">
                  <wp:simplePos x="0" y="0"/>
                  <wp:positionH relativeFrom="column">
                    <wp:posOffset>488224</wp:posOffset>
                  </wp:positionH>
                  <wp:positionV relativeFrom="paragraph">
                    <wp:posOffset>893</wp:posOffset>
                  </wp:positionV>
                  <wp:extent cx="415386" cy="360000"/>
                  <wp:effectExtent l="0" t="0" r="3810" b="2540"/>
                  <wp:wrapSquare wrapText="bothSides"/>
                  <wp:docPr id="637145508"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7145508" name=""/>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15386" cy="360000"/>
                          </a:xfrm>
                          <a:prstGeom prst="rect">
                            <a:avLst/>
                          </a:prstGeom>
                        </pic:spPr>
                      </pic:pic>
                    </a:graphicData>
                  </a:graphic>
                </wp:anchor>
              </w:drawing>
            </w:r>
          </w:p>
        </w:tc>
        <w:tc>
          <w:tcPr>
            <w:tcW w:w="2407" w:type="dxa"/>
            <w:tcBorders>
              <w:top w:val="single" w:sz="4" w:space="0" w:color="auto"/>
              <w:left w:val="single" w:sz="4" w:space="0" w:color="auto"/>
              <w:bottom w:val="nil"/>
              <w:right w:val="single" w:sz="4" w:space="0" w:color="auto"/>
            </w:tcBorders>
          </w:tcPr>
          <w:p w14:paraId="0844B254" w14:textId="1BFA963C" w:rsidR="00152BAA" w:rsidRPr="00A65976" w:rsidRDefault="002F31DE" w:rsidP="0032661E">
            <w:pPr>
              <w:spacing w:after="140"/>
              <w:jc w:val="center"/>
              <w:rPr>
                <w:rFonts w:ascii="Verdana" w:eastAsia="Times New Roman" w:hAnsi="Verdana" w:cs="Times New Roman"/>
                <w:sz w:val="20"/>
                <w:szCs w:val="20"/>
                <w:lang w:val="en-GB"/>
              </w:rPr>
            </w:pPr>
            <w:r w:rsidRPr="002F31DE">
              <w:rPr>
                <w:rFonts w:ascii="Verdana" w:eastAsia="Times New Roman" w:hAnsi="Verdana" w:cs="Times New Roman"/>
                <w:noProof/>
                <w:sz w:val="20"/>
                <w:szCs w:val="20"/>
                <w:lang w:val="it-IT"/>
              </w:rPr>
              <w:drawing>
                <wp:anchor distT="0" distB="0" distL="114300" distR="114300" simplePos="0" relativeHeight="251658251" behindDoc="0" locked="0" layoutInCell="1" allowOverlap="1" wp14:anchorId="77622A79" wp14:editId="04C82FA7">
                  <wp:simplePos x="0" y="0"/>
                  <wp:positionH relativeFrom="column">
                    <wp:posOffset>487045</wp:posOffset>
                  </wp:positionH>
                  <wp:positionV relativeFrom="paragraph">
                    <wp:posOffset>50877</wp:posOffset>
                  </wp:positionV>
                  <wp:extent cx="416319" cy="360000"/>
                  <wp:effectExtent l="0" t="0" r="3175" b="2540"/>
                  <wp:wrapSquare wrapText="bothSides"/>
                  <wp:docPr id="108929227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9292273" name=""/>
                          <pic:cNvPicPr/>
                        </pic:nvPicPr>
                        <pic:blipFill>
                          <a:blip r:embed="rId26" cstate="print">
                            <a:extLst>
                              <a:ext uri="{28A0092B-C50C-407E-A947-70E740481C1C}">
                                <a14:useLocalDpi xmlns:a14="http://schemas.microsoft.com/office/drawing/2010/main" val="0"/>
                              </a:ext>
                            </a:extLst>
                          </a:blip>
                          <a:stretch>
                            <a:fillRect/>
                          </a:stretch>
                        </pic:blipFill>
                        <pic:spPr>
                          <a:xfrm>
                            <a:off x="0" y="0"/>
                            <a:ext cx="416319" cy="360000"/>
                          </a:xfrm>
                          <a:prstGeom prst="rect">
                            <a:avLst/>
                          </a:prstGeom>
                        </pic:spPr>
                      </pic:pic>
                    </a:graphicData>
                  </a:graphic>
                </wp:anchor>
              </w:drawing>
            </w:r>
          </w:p>
        </w:tc>
        <w:tc>
          <w:tcPr>
            <w:tcW w:w="2407" w:type="dxa"/>
            <w:tcBorders>
              <w:left w:val="single" w:sz="4" w:space="0" w:color="auto"/>
            </w:tcBorders>
          </w:tcPr>
          <w:p w14:paraId="4E79FB2F" w14:textId="296501E4" w:rsidR="00152BAA" w:rsidRPr="00A65976" w:rsidRDefault="00CC7CB1" w:rsidP="0032661E">
            <w:pPr>
              <w:spacing w:after="140"/>
              <w:jc w:val="center"/>
              <w:rPr>
                <w:rFonts w:ascii="Verdana" w:eastAsia="Times New Roman" w:hAnsi="Verdana" w:cs="Times New Roman"/>
                <w:sz w:val="20"/>
                <w:szCs w:val="20"/>
                <w:lang w:val="en-GB"/>
              </w:rPr>
            </w:pPr>
            <w:r w:rsidRPr="00CC7CB1">
              <w:rPr>
                <w:rFonts w:ascii="Verdana" w:eastAsia="Times New Roman" w:hAnsi="Verdana" w:cs="Times New Roman"/>
                <w:noProof/>
                <w:sz w:val="20"/>
                <w:szCs w:val="20"/>
                <w:lang w:val="it-IT"/>
              </w:rPr>
              <w:drawing>
                <wp:anchor distT="0" distB="0" distL="114300" distR="114300" simplePos="0" relativeHeight="251658252" behindDoc="0" locked="0" layoutInCell="1" allowOverlap="1" wp14:anchorId="23065621" wp14:editId="73CB7A68">
                  <wp:simplePos x="0" y="0"/>
                  <wp:positionH relativeFrom="column">
                    <wp:posOffset>506095</wp:posOffset>
                  </wp:positionH>
                  <wp:positionV relativeFrom="paragraph">
                    <wp:posOffset>52705</wp:posOffset>
                  </wp:positionV>
                  <wp:extent cx="375285" cy="359410"/>
                  <wp:effectExtent l="0" t="0" r="5715" b="2540"/>
                  <wp:wrapSquare wrapText="bothSides"/>
                  <wp:docPr id="880429740"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0429740" name=""/>
                          <pic:cNvPicPr/>
                        </pic:nvPicPr>
                        <pic:blipFill>
                          <a:blip r:embed="rId27" cstate="print">
                            <a:extLst>
                              <a:ext uri="{28A0092B-C50C-407E-A947-70E740481C1C}">
                                <a14:useLocalDpi xmlns:a14="http://schemas.microsoft.com/office/drawing/2010/main" val="0"/>
                              </a:ext>
                            </a:extLst>
                          </a:blip>
                          <a:stretch>
                            <a:fillRect/>
                          </a:stretch>
                        </pic:blipFill>
                        <pic:spPr>
                          <a:xfrm>
                            <a:off x="0" y="0"/>
                            <a:ext cx="375285" cy="359410"/>
                          </a:xfrm>
                          <a:prstGeom prst="rect">
                            <a:avLst/>
                          </a:prstGeom>
                        </pic:spPr>
                      </pic:pic>
                    </a:graphicData>
                  </a:graphic>
                </wp:anchor>
              </w:drawing>
            </w:r>
          </w:p>
        </w:tc>
      </w:tr>
      <w:tr w:rsidR="00AC1F31" w:rsidRPr="00E33860" w14:paraId="66217ECD" w14:textId="77777777" w:rsidTr="0032661E">
        <w:tc>
          <w:tcPr>
            <w:tcW w:w="2407" w:type="dxa"/>
            <w:tcBorders>
              <w:top w:val="nil"/>
              <w:bottom w:val="single" w:sz="4" w:space="0" w:color="auto"/>
              <w:right w:val="single" w:sz="4" w:space="0" w:color="auto"/>
            </w:tcBorders>
          </w:tcPr>
          <w:p w14:paraId="53FAB5D8" w14:textId="77777777" w:rsidR="002F6F49" w:rsidRPr="002F6F49" w:rsidRDefault="002F6F49" w:rsidP="002F6F49">
            <w:pPr>
              <w:spacing w:after="140"/>
              <w:jc w:val="center"/>
              <w:rPr>
                <w:rFonts w:ascii="Verdana" w:eastAsia="Times New Roman" w:hAnsi="Verdana" w:cs="Times New Roman"/>
                <w:b/>
                <w:bCs/>
                <w:sz w:val="20"/>
                <w:szCs w:val="20"/>
                <w:lang w:val="en-GB"/>
              </w:rPr>
            </w:pPr>
            <w:r w:rsidRPr="002F6F49">
              <w:rPr>
                <w:rFonts w:ascii="Verdana" w:eastAsia="Times New Roman" w:hAnsi="Verdana" w:cs="Times New Roman"/>
                <w:b/>
                <w:bCs/>
                <w:sz w:val="20"/>
                <w:szCs w:val="20"/>
                <w:lang w:val="en-GB"/>
              </w:rPr>
              <w:t>Experience</w:t>
            </w:r>
          </w:p>
          <w:p w14:paraId="74EAB0CC" w14:textId="541F073E" w:rsidR="00AC1F31" w:rsidRPr="002F6F49" w:rsidRDefault="002F6F49" w:rsidP="002F6F49">
            <w:pPr>
              <w:spacing w:after="140"/>
              <w:jc w:val="center"/>
              <w:rPr>
                <w:rFonts w:ascii="Verdana" w:eastAsia="Times New Roman" w:hAnsi="Verdana" w:cs="Times New Roman"/>
                <w:sz w:val="20"/>
                <w:szCs w:val="20"/>
                <w:lang w:val="en-GB"/>
              </w:rPr>
            </w:pPr>
            <w:r w:rsidRPr="002F6F49">
              <w:rPr>
                <w:rFonts w:ascii="Verdana" w:eastAsia="Times New Roman" w:hAnsi="Verdana" w:cs="Times New Roman"/>
                <w:b/>
                <w:bCs/>
                <w:sz w:val="20"/>
                <w:szCs w:val="20"/>
                <w:lang w:val="en-GB"/>
              </w:rPr>
              <w:t>To put the right expertise at your disposal</w:t>
            </w:r>
          </w:p>
        </w:tc>
        <w:tc>
          <w:tcPr>
            <w:tcW w:w="2407" w:type="dxa"/>
            <w:tcBorders>
              <w:top w:val="nil"/>
              <w:left w:val="single" w:sz="4" w:space="0" w:color="auto"/>
              <w:bottom w:val="single" w:sz="4" w:space="0" w:color="auto"/>
              <w:right w:val="single" w:sz="4" w:space="0" w:color="auto"/>
            </w:tcBorders>
          </w:tcPr>
          <w:p w14:paraId="740DEB11" w14:textId="77777777" w:rsidR="002F6F49" w:rsidRPr="002F6F49" w:rsidRDefault="002F6F49" w:rsidP="002F6F49">
            <w:pPr>
              <w:spacing w:after="140"/>
              <w:jc w:val="center"/>
              <w:rPr>
                <w:rFonts w:ascii="Verdana" w:eastAsia="Times New Roman" w:hAnsi="Verdana" w:cs="Times New Roman"/>
                <w:b/>
                <w:bCs/>
                <w:sz w:val="20"/>
                <w:szCs w:val="20"/>
                <w:lang w:val="en-GB"/>
              </w:rPr>
            </w:pPr>
            <w:r w:rsidRPr="002F6F49">
              <w:rPr>
                <w:rFonts w:ascii="Verdana" w:eastAsia="Times New Roman" w:hAnsi="Verdana" w:cs="Times New Roman"/>
                <w:b/>
                <w:bCs/>
                <w:sz w:val="20"/>
                <w:szCs w:val="20"/>
                <w:lang w:val="en-GB"/>
              </w:rPr>
              <w:t>Customization</w:t>
            </w:r>
          </w:p>
          <w:p w14:paraId="6A8D7B91" w14:textId="54FFE250" w:rsidR="00FA3E1A" w:rsidRPr="002F6F49" w:rsidRDefault="002F6F49" w:rsidP="002F6F49">
            <w:pPr>
              <w:spacing w:after="140"/>
              <w:jc w:val="center"/>
              <w:rPr>
                <w:rFonts w:ascii="Verdana" w:eastAsia="Times New Roman" w:hAnsi="Verdana" w:cs="Times New Roman"/>
                <w:sz w:val="20"/>
                <w:szCs w:val="20"/>
                <w:lang w:val="en-GB"/>
              </w:rPr>
            </w:pPr>
            <w:r w:rsidRPr="002F6F49">
              <w:rPr>
                <w:rFonts w:ascii="Verdana" w:eastAsia="Times New Roman" w:hAnsi="Verdana" w:cs="Times New Roman"/>
                <w:b/>
                <w:bCs/>
                <w:sz w:val="20"/>
                <w:szCs w:val="20"/>
                <w:lang w:val="en-GB"/>
              </w:rPr>
              <w:t>To offer you solutions that make a difference</w:t>
            </w:r>
          </w:p>
        </w:tc>
        <w:tc>
          <w:tcPr>
            <w:tcW w:w="2407" w:type="dxa"/>
            <w:tcBorders>
              <w:top w:val="nil"/>
              <w:left w:val="single" w:sz="4" w:space="0" w:color="auto"/>
              <w:bottom w:val="single" w:sz="4" w:space="0" w:color="auto"/>
              <w:right w:val="single" w:sz="4" w:space="0" w:color="auto"/>
            </w:tcBorders>
          </w:tcPr>
          <w:p w14:paraId="52ECF2B4" w14:textId="77777777" w:rsidR="00AC1F31" w:rsidRPr="0032661E" w:rsidRDefault="00AC1F31" w:rsidP="0032661E">
            <w:pPr>
              <w:spacing w:after="140"/>
              <w:jc w:val="center"/>
              <w:rPr>
                <w:rFonts w:ascii="Verdana" w:eastAsia="Times New Roman" w:hAnsi="Verdana" w:cs="Times New Roman"/>
                <w:b/>
                <w:bCs/>
                <w:sz w:val="20"/>
                <w:szCs w:val="20"/>
                <w:lang w:val="it-IT"/>
              </w:rPr>
            </w:pPr>
            <w:proofErr w:type="spellStart"/>
            <w:r w:rsidRPr="0032661E">
              <w:rPr>
                <w:rFonts w:ascii="Verdana" w:eastAsia="Times New Roman" w:hAnsi="Verdana" w:cs="Times New Roman"/>
                <w:b/>
                <w:bCs/>
                <w:sz w:val="20"/>
                <w:szCs w:val="20"/>
                <w:lang w:val="it-IT"/>
              </w:rPr>
              <w:t>Problem</w:t>
            </w:r>
            <w:proofErr w:type="spellEnd"/>
            <w:r w:rsidRPr="0032661E">
              <w:rPr>
                <w:rFonts w:ascii="Verdana" w:eastAsia="Times New Roman" w:hAnsi="Verdana" w:cs="Times New Roman"/>
                <w:b/>
                <w:bCs/>
                <w:sz w:val="20"/>
                <w:szCs w:val="20"/>
                <w:lang w:val="it-IT"/>
              </w:rPr>
              <w:t xml:space="preserve"> solving</w:t>
            </w:r>
          </w:p>
          <w:p w14:paraId="50CA5473" w14:textId="54EB4882" w:rsidR="00FA3E1A" w:rsidRPr="0032661E" w:rsidRDefault="00FA3E1A" w:rsidP="0032661E">
            <w:pPr>
              <w:spacing w:after="140"/>
              <w:jc w:val="center"/>
              <w:rPr>
                <w:rFonts w:ascii="Verdana" w:eastAsia="Times New Roman" w:hAnsi="Verdana" w:cs="Times New Roman"/>
                <w:sz w:val="20"/>
                <w:szCs w:val="20"/>
                <w:lang w:val="it-IT"/>
              </w:rPr>
            </w:pPr>
            <w:r w:rsidRPr="0032661E">
              <w:rPr>
                <w:rFonts w:ascii="Verdana" w:eastAsia="Times New Roman" w:hAnsi="Verdana" w:cs="Times New Roman"/>
                <w:sz w:val="20"/>
                <w:szCs w:val="20"/>
                <w:lang w:val="it-IT"/>
              </w:rPr>
              <w:t>Per affrontare insieme a te le sfide più interessanti</w:t>
            </w:r>
          </w:p>
        </w:tc>
        <w:tc>
          <w:tcPr>
            <w:tcW w:w="2407" w:type="dxa"/>
            <w:tcBorders>
              <w:left w:val="single" w:sz="4" w:space="0" w:color="auto"/>
            </w:tcBorders>
          </w:tcPr>
          <w:p w14:paraId="51056BF7" w14:textId="77777777" w:rsidR="002F6F49" w:rsidRPr="002F6F49" w:rsidRDefault="002F6F49" w:rsidP="002F6F49">
            <w:pPr>
              <w:spacing w:after="140"/>
              <w:jc w:val="center"/>
              <w:rPr>
                <w:rFonts w:ascii="Verdana" w:eastAsia="Times New Roman" w:hAnsi="Verdana" w:cs="Times New Roman"/>
                <w:b/>
                <w:bCs/>
                <w:sz w:val="20"/>
                <w:szCs w:val="20"/>
                <w:lang w:val="en-GB"/>
              </w:rPr>
            </w:pPr>
            <w:r w:rsidRPr="002F6F49">
              <w:rPr>
                <w:rFonts w:ascii="Verdana" w:eastAsia="Times New Roman" w:hAnsi="Verdana" w:cs="Times New Roman"/>
                <w:b/>
                <w:bCs/>
                <w:sz w:val="20"/>
                <w:szCs w:val="20"/>
                <w:lang w:val="en-GB"/>
              </w:rPr>
              <w:t>Problem solving</w:t>
            </w:r>
          </w:p>
          <w:p w14:paraId="7D169365" w14:textId="580BB5FA" w:rsidR="00FA3E1A" w:rsidRPr="002F6F49" w:rsidRDefault="002F6F49" w:rsidP="002F6F49">
            <w:pPr>
              <w:spacing w:after="140"/>
              <w:jc w:val="center"/>
              <w:rPr>
                <w:rFonts w:ascii="Verdana" w:eastAsia="Times New Roman" w:hAnsi="Verdana" w:cs="Times New Roman"/>
                <w:sz w:val="20"/>
                <w:szCs w:val="20"/>
                <w:lang w:val="en-GB"/>
              </w:rPr>
            </w:pPr>
            <w:r w:rsidRPr="002F6F49">
              <w:rPr>
                <w:rFonts w:ascii="Verdana" w:eastAsia="Times New Roman" w:hAnsi="Verdana" w:cs="Times New Roman"/>
                <w:b/>
                <w:bCs/>
                <w:sz w:val="20"/>
                <w:szCs w:val="20"/>
                <w:lang w:val="en-GB"/>
              </w:rPr>
              <w:t>To tackle the most interesting challenges together with you</w:t>
            </w:r>
          </w:p>
        </w:tc>
      </w:tr>
    </w:tbl>
    <w:p w14:paraId="6A016C21" w14:textId="77777777" w:rsidR="007E0267" w:rsidRPr="002F6F49" w:rsidRDefault="007E0267" w:rsidP="00151026">
      <w:pPr>
        <w:pBdr>
          <w:top w:val="nil"/>
          <w:left w:val="nil"/>
          <w:bottom w:val="nil"/>
          <w:right w:val="nil"/>
          <w:between w:val="nil"/>
        </w:pBdr>
        <w:spacing w:after="140" w:line="240" w:lineRule="auto"/>
        <w:jc w:val="both"/>
        <w:rPr>
          <w:rFonts w:ascii="Verdana" w:eastAsia="Times New Roman" w:hAnsi="Verdana" w:cs="Times New Roman"/>
          <w:sz w:val="20"/>
          <w:szCs w:val="20"/>
          <w:lang w:val="en-GB"/>
        </w:rPr>
      </w:pPr>
    </w:p>
    <w:p w14:paraId="2044BAAF" w14:textId="681F5051" w:rsidR="00F90B53" w:rsidRPr="009728A7" w:rsidRDefault="009728A7" w:rsidP="007E0267">
      <w:pPr>
        <w:pBdr>
          <w:top w:val="nil"/>
          <w:left w:val="nil"/>
          <w:bottom w:val="nil"/>
          <w:right w:val="nil"/>
          <w:between w:val="nil"/>
        </w:pBdr>
        <w:spacing w:after="140" w:line="240" w:lineRule="auto"/>
        <w:jc w:val="both"/>
        <w:rPr>
          <w:rFonts w:ascii="Verdana" w:eastAsia="Times New Roman" w:hAnsi="Verdana" w:cs="Times New Roman"/>
          <w:sz w:val="20"/>
          <w:szCs w:val="20"/>
          <w:lang w:val="en-GB"/>
        </w:rPr>
      </w:pPr>
      <w:proofErr w:type="spellStart"/>
      <w:r w:rsidRPr="009728A7">
        <w:rPr>
          <w:rFonts w:ascii="Verdana" w:eastAsia="Times New Roman" w:hAnsi="Verdana" w:cs="Times New Roman"/>
          <w:sz w:val="20"/>
          <w:szCs w:val="20"/>
          <w:lang w:val="en-GB"/>
        </w:rPr>
        <w:t>Thermocast’s</w:t>
      </w:r>
      <w:proofErr w:type="spellEnd"/>
      <w:r w:rsidRPr="009728A7">
        <w:rPr>
          <w:rFonts w:ascii="Verdana" w:eastAsia="Times New Roman" w:hAnsi="Verdana" w:cs="Times New Roman"/>
          <w:sz w:val="20"/>
          <w:szCs w:val="20"/>
          <w:lang w:val="en-GB"/>
        </w:rPr>
        <w:t xml:space="preserve"> vision and corporate values </w:t>
      </w:r>
      <w:r w:rsidRPr="009728A7">
        <w:rPr>
          <w:rFonts w:eastAsia="Times New Roman"/>
          <w:sz w:val="20"/>
          <w:szCs w:val="20"/>
          <w:lang w:val="en-GB"/>
        </w:rPr>
        <w:t>​​</w:t>
      </w:r>
      <w:r w:rsidRPr="009728A7">
        <w:rPr>
          <w:rFonts w:ascii="Verdana" w:eastAsia="Times New Roman" w:hAnsi="Verdana" w:cs="Times New Roman"/>
          <w:sz w:val="20"/>
          <w:szCs w:val="20"/>
          <w:lang w:val="en-GB"/>
        </w:rPr>
        <w:t>are published on the company website and made accessible to all stakeholders</w:t>
      </w:r>
      <w:r w:rsidR="00151026" w:rsidRPr="009728A7">
        <w:rPr>
          <w:rFonts w:ascii="Verdana" w:eastAsia="Times New Roman" w:hAnsi="Verdana" w:cs="Times New Roman"/>
          <w:sz w:val="20"/>
          <w:szCs w:val="20"/>
          <w:lang w:val="en-GB"/>
        </w:rPr>
        <w:t>.</w:t>
      </w:r>
    </w:p>
    <w:p w14:paraId="5AB93521" w14:textId="77777777" w:rsidR="007E0267" w:rsidRPr="009728A7" w:rsidRDefault="007E0267" w:rsidP="007E0267">
      <w:pPr>
        <w:pBdr>
          <w:top w:val="nil"/>
          <w:left w:val="nil"/>
          <w:bottom w:val="nil"/>
          <w:right w:val="nil"/>
          <w:between w:val="nil"/>
        </w:pBdr>
        <w:spacing w:after="140" w:line="240" w:lineRule="auto"/>
        <w:jc w:val="both"/>
        <w:rPr>
          <w:rFonts w:ascii="Verdana" w:eastAsia="Times New Roman" w:hAnsi="Verdana" w:cs="Times New Roman"/>
          <w:sz w:val="20"/>
          <w:szCs w:val="20"/>
          <w:lang w:val="en-GB"/>
        </w:rPr>
      </w:pPr>
    </w:p>
    <w:p w14:paraId="7FEFD5B1" w14:textId="0E4E9518" w:rsidR="00161F5A" w:rsidRPr="005F306A" w:rsidRDefault="00EA649B" w:rsidP="00151026">
      <w:pPr>
        <w:keepNext/>
        <w:keepLines/>
        <w:spacing w:before="120" w:after="240" w:line="240" w:lineRule="auto"/>
        <w:outlineLvl w:val="1"/>
        <w:rPr>
          <w:rFonts w:ascii="Verdana" w:eastAsia="Yu Gothic Light" w:hAnsi="Verdana" w:cs="Times New Roman"/>
          <w:b/>
          <w:bCs/>
          <w:caps/>
          <w:sz w:val="28"/>
          <w:szCs w:val="28"/>
          <w:lang w:val="en-GB"/>
        </w:rPr>
      </w:pPr>
      <w:bookmarkStart w:id="12" w:name="_Toc229467768"/>
      <w:bookmarkStart w:id="13" w:name="_Toc237963599"/>
      <w:r>
        <w:rPr>
          <w:noProof/>
        </w:rPr>
        <mc:AlternateContent>
          <mc:Choice Requires="wps">
            <w:drawing>
              <wp:anchor distT="0" distB="0" distL="114300" distR="114300" simplePos="0" relativeHeight="251658257" behindDoc="0" locked="0" layoutInCell="1" allowOverlap="1" wp14:anchorId="5E60266D" wp14:editId="1E7E725A">
                <wp:simplePos x="0" y="0"/>
                <wp:positionH relativeFrom="margin">
                  <wp:posOffset>4455160</wp:posOffset>
                </wp:positionH>
                <wp:positionV relativeFrom="paragraph">
                  <wp:posOffset>93980</wp:posOffset>
                </wp:positionV>
                <wp:extent cx="1660525" cy="252000"/>
                <wp:effectExtent l="0" t="0" r="15875" b="15240"/>
                <wp:wrapSquare wrapText="bothSides"/>
                <wp:docPr id="151773833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60525" cy="252000"/>
                        </a:xfrm>
                        <a:prstGeom prst="rect">
                          <a:avLst/>
                        </a:prstGeom>
                        <a:solidFill>
                          <a:srgbClr val="FFFFFF"/>
                        </a:solidFill>
                        <a:ln w="9525">
                          <a:solidFill>
                            <a:srgbClr val="000000"/>
                          </a:solidFill>
                          <a:miter lim="800000"/>
                          <a:headEnd/>
                          <a:tailEnd/>
                        </a:ln>
                      </wps:spPr>
                      <wps:txbx>
                        <w:txbxContent>
                          <w:p w14:paraId="30D3663C" w14:textId="434FE5B0" w:rsidR="00EA649B" w:rsidRPr="00786407" w:rsidRDefault="00EA649B" w:rsidP="00745C0F">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sidR="00692536">
                              <w:rPr>
                                <w:rFonts w:ascii="Verdana" w:hAnsi="Verdana"/>
                                <w:b/>
                                <w:bCs/>
                                <w:sz w:val="20"/>
                                <w:szCs w:val="20"/>
                              </w:rPr>
                              <w:t>1</w:t>
                            </w:r>
                            <w:r w:rsidRPr="00786407">
                              <w:rPr>
                                <w:rFonts w:ascii="Verdana" w:hAnsi="Verdana"/>
                                <w:b/>
                                <w:bCs/>
                                <w:sz w:val="20"/>
                                <w:szCs w:val="20"/>
                              </w:rPr>
                              <w:t>–</w:t>
                            </w:r>
                            <w:r>
                              <w:rPr>
                                <w:rFonts w:ascii="Verdana" w:hAnsi="Verdana"/>
                                <w:b/>
                                <w:bCs/>
                                <w:sz w:val="20"/>
                                <w:szCs w:val="20"/>
                              </w:rPr>
                              <w:t>C</w:t>
                            </w:r>
                            <w:r w:rsidR="00692536">
                              <w:rPr>
                                <w:rFonts w:ascii="Verdana" w:hAnsi="Verdana"/>
                                <w:b/>
                                <w:bCs/>
                                <w:sz w:val="20"/>
                                <w:szCs w:val="20"/>
                              </w:rPr>
                              <w:t>2–C3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E60266D" id="_x0000_s1073" type="#_x0000_t202" style="position:absolute;margin-left:350.8pt;margin-top:7.4pt;width:130.75pt;height:19.8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nViFAIAACkEAAAOAAAAZHJzL2Uyb0RvYy54bWysU9tu2zAMfR+wfxD0vjjJkqw14hRdugwD&#10;ugvQ7QNkWY6FSaJGKbG7rx+lpEnWAXsY5gdBNKnDw0NyeTNYw/YKgwZX8clozJlyEhrtthX/9nXz&#10;6oqzEIVrhAGnKv6oAr9ZvXyx7H2pptCBaRQyAnGh7H3Fuxh9WRRBdsqKMAKvHDlbQCsimbgtGhQ9&#10;oVtTTMfjRdEDNh5BqhDo793ByVcZv22VjJ/bNqjITMWJW8wn5rNOZ7FainKLwndaHmmIf2BhhXaU&#10;9AR1J6JgO9R/QFktEQK0cSTBFtC2WqpcA1UzGT+r5qETXuVaSJzgTzKF/wcrP+0f/BdkcXgLAzUw&#10;FxH8PcjvgTlYd8Jt1S0i9J0SDSWeJMmK3ofy+DRJHcqQQOr+IzTUZLGLkIGGFm1ShepkhE4NeDyJ&#10;robIZEq5WIzn0zlnknzTOTU1d6UQ5dNrjyG+V2BZulQcqakZXezvQ0xsRPkUkpIFMLrZaGOygdt6&#10;bZDtBQ3AJn+5gGdhxrG+4teJx98hiN2Z4G+ZrI40yUbbil+dgkSZZHvnmjxnUWhzuBNl4446JukO&#10;IsahHphuSIbXiWTStYbmkZRFOEwubRpdOsCfnPU0tRUPP3YCFWfmg6PuXE9mszTm2ZjN30zJwEtP&#10;fekRThJUxWVEzg7GOublSCI4uKU+tjpLfOZyZE3zmJU/7k4a+Es7R503fPULAAD//wMAUEsDBBQA&#10;BgAIAAAAIQAIrQ943AAAAAkBAAAPAAAAZHJzL2Rvd25yZXYueG1sTI/BTsMwEETvSPyDtUjcqB1o&#10;A4Q4VVTEsUgUxNm13SRgr63YTcPfs5zocTVPs2/q9ewdm+yYhoASioUAZlEHM2An4eP95eYBWMoK&#10;jXIBrYQfm2DdXF7UqjLhhG922uWOUQmmSknoc44V50n31qu0CNEiZYcwepXpHDtuRnWicu/4rRAl&#10;92pA+tCraDe91d+7o5ewbbcb8TpOvo2fhy+notbPMUl5fTW3T8CynfM/DH/6pA4NOe3DEU1iTsK9&#10;KEpCKVjSBAIey7sC2F7CarkC3tT8fEHzCwAA//8DAFBLAQItABQABgAIAAAAIQC2gziS/gAAAOEB&#10;AAATAAAAAAAAAAAAAAAAAAAAAABbQ29udGVudF9UeXBlc10ueG1sUEsBAi0AFAAGAAgAAAAhADj9&#10;If/WAAAAlAEAAAsAAAAAAAAAAAAAAAAALwEAAF9yZWxzLy5yZWxzUEsBAi0AFAAGAAgAAAAhAL/a&#10;dWIUAgAAKQQAAA4AAAAAAAAAAAAAAAAALgIAAGRycy9lMm9Eb2MueG1sUEsBAi0AFAAGAAgAAAAh&#10;AAitD3jcAAAACQEAAA8AAAAAAAAAAAAAAAAAbgQAAGRycy9kb3ducmV2LnhtbFBLBQYAAAAABAAE&#10;APMAAAB3BQAAAAA=&#10;">
                <v:textbox>
                  <w:txbxContent>
                    <w:p w14:paraId="30D3663C" w14:textId="434FE5B0" w:rsidR="00EA649B" w:rsidRPr="00786407" w:rsidRDefault="00EA649B" w:rsidP="00745C0F">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sidR="00692536">
                        <w:rPr>
                          <w:rFonts w:ascii="Verdana" w:hAnsi="Verdana"/>
                          <w:b/>
                          <w:bCs/>
                          <w:sz w:val="20"/>
                          <w:szCs w:val="20"/>
                        </w:rPr>
                        <w:t>1</w:t>
                      </w:r>
                      <w:r w:rsidRPr="00786407">
                        <w:rPr>
                          <w:rFonts w:ascii="Verdana" w:hAnsi="Verdana"/>
                          <w:b/>
                          <w:bCs/>
                          <w:sz w:val="20"/>
                          <w:szCs w:val="20"/>
                        </w:rPr>
                        <w:t>–</w:t>
                      </w:r>
                      <w:r>
                        <w:rPr>
                          <w:rFonts w:ascii="Verdana" w:hAnsi="Verdana"/>
                          <w:b/>
                          <w:bCs/>
                          <w:sz w:val="20"/>
                          <w:szCs w:val="20"/>
                        </w:rPr>
                        <w:t>C</w:t>
                      </w:r>
                      <w:r w:rsidR="00692536">
                        <w:rPr>
                          <w:rFonts w:ascii="Verdana" w:hAnsi="Verdana"/>
                          <w:b/>
                          <w:bCs/>
                          <w:sz w:val="20"/>
                          <w:szCs w:val="20"/>
                        </w:rPr>
                        <w:t>2–C3</w:t>
                      </w:r>
                    </w:p>
                  </w:txbxContent>
                </v:textbox>
                <w10:wrap type="square" anchorx="margin"/>
              </v:shape>
            </w:pict>
          </mc:Fallback>
        </mc:AlternateContent>
      </w:r>
      <w:r w:rsidR="00161F5A" w:rsidRPr="005F306A">
        <w:rPr>
          <w:rFonts w:ascii="Verdana" w:eastAsia="Yu Gothic Light" w:hAnsi="Verdana" w:cs="Times New Roman"/>
          <w:b/>
          <w:bCs/>
          <w:caps/>
          <w:sz w:val="28"/>
          <w:szCs w:val="28"/>
          <w:lang w:val="en-GB"/>
        </w:rPr>
        <w:t>1.</w:t>
      </w:r>
      <w:r w:rsidR="009A4BC8" w:rsidRPr="005F306A">
        <w:rPr>
          <w:rFonts w:ascii="Verdana" w:eastAsia="Yu Gothic Light" w:hAnsi="Verdana" w:cs="Times New Roman"/>
          <w:b/>
          <w:bCs/>
          <w:caps/>
          <w:sz w:val="28"/>
          <w:szCs w:val="28"/>
          <w:lang w:val="en-GB"/>
        </w:rPr>
        <w:t>5</w:t>
      </w:r>
      <w:r w:rsidR="00161F5A" w:rsidRPr="005F306A">
        <w:rPr>
          <w:rFonts w:ascii="Verdana" w:eastAsia="Yu Gothic Light" w:hAnsi="Verdana" w:cs="Times New Roman"/>
          <w:b/>
          <w:bCs/>
          <w:caps/>
          <w:sz w:val="28"/>
          <w:szCs w:val="28"/>
          <w:lang w:val="en-GB"/>
        </w:rPr>
        <w:t xml:space="preserve"> </w:t>
      </w:r>
      <w:bookmarkEnd w:id="12"/>
      <w:r w:rsidR="001269F5">
        <w:rPr>
          <w:rFonts w:ascii="Verdana" w:eastAsia="Yu Gothic Light" w:hAnsi="Verdana" w:cs="Times New Roman"/>
          <w:b/>
          <w:bCs/>
          <w:sz w:val="28"/>
          <w:szCs w:val="28"/>
          <w:lang w:val="en-GB"/>
        </w:rPr>
        <w:t xml:space="preserve">Strategic plan for </w:t>
      </w:r>
      <w:r w:rsidR="006B5395">
        <w:rPr>
          <w:rFonts w:ascii="Verdana" w:eastAsia="Yu Gothic Light" w:hAnsi="Verdana" w:cs="Times New Roman"/>
          <w:b/>
          <w:bCs/>
          <w:sz w:val="28"/>
          <w:szCs w:val="28"/>
          <w:lang w:val="en-GB"/>
        </w:rPr>
        <w:t>energy transition</w:t>
      </w:r>
      <w:bookmarkEnd w:id="13"/>
    </w:p>
    <w:p w14:paraId="64EDF703" w14:textId="77777777" w:rsidR="00BB5F51" w:rsidRPr="00BB5F51" w:rsidRDefault="00BB5F51" w:rsidP="00BB5F51">
      <w:pPr>
        <w:pBdr>
          <w:top w:val="nil"/>
          <w:left w:val="nil"/>
          <w:bottom w:val="nil"/>
          <w:right w:val="nil"/>
          <w:between w:val="nil"/>
        </w:pBdr>
        <w:spacing w:before="120" w:after="120" w:line="240" w:lineRule="auto"/>
        <w:jc w:val="both"/>
        <w:rPr>
          <w:rFonts w:ascii="Verdana" w:hAnsi="Verdana"/>
          <w:sz w:val="20"/>
          <w:szCs w:val="20"/>
          <w:lang w:val="en-GB"/>
        </w:rPr>
      </w:pPr>
      <w:r w:rsidRPr="00BB5F51">
        <w:rPr>
          <w:rFonts w:ascii="Verdana" w:hAnsi="Verdana"/>
          <w:sz w:val="20"/>
          <w:szCs w:val="20"/>
          <w:lang w:val="en-GB"/>
        </w:rPr>
        <w:t>In alignment with the expectations of the 2015 Paris Agreement and following the mapping of Scope 1, Scope 2, and Scope 3 climate-impacting emissions, Thermocast established its climate change mitigation transition plan for 2030 in early 2026.</w:t>
      </w:r>
    </w:p>
    <w:p w14:paraId="182A1E2F" w14:textId="5D42EEA8" w:rsidR="00BB5F51" w:rsidRPr="00BB5F51" w:rsidRDefault="00BB5F51" w:rsidP="00BB5F51">
      <w:pPr>
        <w:pBdr>
          <w:top w:val="nil"/>
          <w:left w:val="nil"/>
          <w:bottom w:val="nil"/>
          <w:right w:val="nil"/>
          <w:between w:val="nil"/>
        </w:pBdr>
        <w:spacing w:before="120" w:after="120" w:line="240" w:lineRule="auto"/>
        <w:jc w:val="both"/>
        <w:rPr>
          <w:rFonts w:ascii="Verdana" w:hAnsi="Verdana"/>
          <w:sz w:val="20"/>
          <w:szCs w:val="20"/>
          <w:lang w:val="en-GB"/>
        </w:rPr>
      </w:pPr>
      <w:r w:rsidRPr="00BB5F51">
        <w:rPr>
          <w:rFonts w:ascii="Verdana" w:hAnsi="Verdana"/>
          <w:sz w:val="20"/>
          <w:szCs w:val="20"/>
          <w:lang w:val="en-GB"/>
        </w:rPr>
        <w:t xml:space="preserve">The Plan outlines </w:t>
      </w:r>
      <w:r>
        <w:rPr>
          <w:rFonts w:ascii="Verdana" w:hAnsi="Verdana"/>
          <w:sz w:val="20"/>
          <w:szCs w:val="20"/>
          <w:lang w:val="en-GB"/>
        </w:rPr>
        <w:t>3</w:t>
      </w:r>
      <w:r w:rsidRPr="00BB5F51">
        <w:rPr>
          <w:rFonts w:ascii="Verdana" w:hAnsi="Verdana"/>
          <w:sz w:val="20"/>
          <w:szCs w:val="20"/>
          <w:lang w:val="en-GB"/>
        </w:rPr>
        <w:t xml:space="preserve"> strategic levers for pursuing the reduction of climate-impacting emissions:</w:t>
      </w:r>
    </w:p>
    <w:p w14:paraId="22D4C0BA" w14:textId="77777777" w:rsidR="00BB5F51" w:rsidRPr="00BB5F51" w:rsidRDefault="00BB5F51" w:rsidP="00BB5F51">
      <w:pPr>
        <w:pBdr>
          <w:top w:val="nil"/>
          <w:left w:val="nil"/>
          <w:bottom w:val="nil"/>
          <w:right w:val="nil"/>
          <w:between w:val="nil"/>
        </w:pBdr>
        <w:spacing w:before="120" w:after="120" w:line="240" w:lineRule="auto"/>
        <w:jc w:val="both"/>
        <w:rPr>
          <w:rFonts w:ascii="Verdana" w:hAnsi="Verdana"/>
          <w:sz w:val="20"/>
          <w:szCs w:val="20"/>
          <w:lang w:val="en-GB"/>
        </w:rPr>
      </w:pPr>
      <w:r w:rsidRPr="00BB5F51">
        <w:rPr>
          <w:rFonts w:ascii="Verdana" w:hAnsi="Verdana"/>
          <w:sz w:val="20"/>
          <w:szCs w:val="20"/>
          <w:lang w:val="en-GB"/>
        </w:rPr>
        <w:t>1.</w:t>
      </w:r>
      <w:r w:rsidRPr="00BB5F51">
        <w:rPr>
          <w:rFonts w:ascii="Verdana" w:hAnsi="Verdana"/>
          <w:sz w:val="20"/>
          <w:szCs w:val="20"/>
          <w:lang w:val="en-GB"/>
        </w:rPr>
        <w:tab/>
        <w:t>purchasing and using electricity sourced 100% from renewable sources backed by Guarantees of Origin, replacing electricity from fossil fuel sources (a goal already achieved in 2025; please refer to section 2.1, “Energy”);</w:t>
      </w:r>
    </w:p>
    <w:p w14:paraId="56F25644" w14:textId="77777777" w:rsidR="00BB5F51" w:rsidRPr="00BB5F51" w:rsidRDefault="00BB5F51" w:rsidP="00BB5F51">
      <w:pPr>
        <w:pBdr>
          <w:top w:val="nil"/>
          <w:left w:val="nil"/>
          <w:bottom w:val="nil"/>
          <w:right w:val="nil"/>
          <w:between w:val="nil"/>
        </w:pBdr>
        <w:spacing w:before="120" w:after="120" w:line="240" w:lineRule="auto"/>
        <w:jc w:val="both"/>
        <w:rPr>
          <w:rFonts w:ascii="Verdana" w:hAnsi="Verdana"/>
          <w:sz w:val="20"/>
          <w:szCs w:val="20"/>
          <w:lang w:val="en-GB"/>
        </w:rPr>
      </w:pPr>
      <w:r w:rsidRPr="00BB5F51">
        <w:rPr>
          <w:rFonts w:ascii="Verdana" w:hAnsi="Verdana"/>
          <w:sz w:val="20"/>
          <w:szCs w:val="20"/>
          <w:lang w:val="en-GB"/>
        </w:rPr>
        <w:lastRenderedPageBreak/>
        <w:t>2.</w:t>
      </w:r>
      <w:r w:rsidRPr="00BB5F51">
        <w:rPr>
          <w:rFonts w:ascii="Verdana" w:hAnsi="Verdana"/>
          <w:sz w:val="20"/>
          <w:szCs w:val="20"/>
          <w:lang w:val="en-GB"/>
        </w:rPr>
        <w:tab/>
        <w:t>purchasing and using thermal energy sourced 100% from biomethane, replacing natural gas;</w:t>
      </w:r>
    </w:p>
    <w:p w14:paraId="1BCA573F" w14:textId="77777777" w:rsidR="00BB5F51" w:rsidRPr="00591A06" w:rsidRDefault="00BB5F51" w:rsidP="00BB5F51">
      <w:pPr>
        <w:pBdr>
          <w:top w:val="nil"/>
          <w:left w:val="nil"/>
          <w:bottom w:val="nil"/>
          <w:right w:val="nil"/>
          <w:between w:val="nil"/>
        </w:pBdr>
        <w:spacing w:before="120" w:after="120" w:line="240" w:lineRule="auto"/>
        <w:jc w:val="both"/>
        <w:rPr>
          <w:rFonts w:ascii="Verdana" w:hAnsi="Verdana"/>
          <w:sz w:val="20"/>
          <w:szCs w:val="20"/>
          <w:lang w:val="en-GB"/>
        </w:rPr>
      </w:pPr>
      <w:r w:rsidRPr="00591A06">
        <w:rPr>
          <w:rFonts w:ascii="Verdana" w:hAnsi="Verdana"/>
          <w:sz w:val="20"/>
          <w:szCs w:val="20"/>
          <w:lang w:val="en-GB"/>
        </w:rPr>
        <w:t>3.</w:t>
      </w:r>
      <w:r w:rsidRPr="00591A06">
        <w:rPr>
          <w:rFonts w:ascii="Verdana" w:hAnsi="Verdana"/>
          <w:sz w:val="20"/>
          <w:szCs w:val="20"/>
          <w:lang w:val="en-GB"/>
        </w:rPr>
        <w:tab/>
        <w:t>engaging in dialogue with suppliers in Scope 3 category 1, “Purchased goods and services.”</w:t>
      </w:r>
    </w:p>
    <w:p w14:paraId="40AFBEB0" w14:textId="77777777" w:rsidR="007E2BDD" w:rsidRPr="007E2BDD" w:rsidRDefault="007E2BDD" w:rsidP="007E2BDD">
      <w:pPr>
        <w:pBdr>
          <w:top w:val="nil"/>
          <w:left w:val="nil"/>
          <w:bottom w:val="nil"/>
          <w:right w:val="nil"/>
          <w:between w:val="nil"/>
        </w:pBdr>
        <w:spacing w:before="120" w:after="40" w:line="240" w:lineRule="auto"/>
        <w:jc w:val="both"/>
        <w:rPr>
          <w:rFonts w:ascii="Verdana" w:hAnsi="Verdana"/>
          <w:sz w:val="20"/>
          <w:szCs w:val="20"/>
          <w:lang w:val="en-GB"/>
        </w:rPr>
      </w:pPr>
      <w:r w:rsidRPr="007E2BDD">
        <w:rPr>
          <w:rFonts w:ascii="Verdana" w:hAnsi="Verdana"/>
          <w:sz w:val="20"/>
          <w:szCs w:val="20"/>
          <w:lang w:val="en-GB"/>
        </w:rPr>
        <w:t xml:space="preserve">Thermocast is not currently subject to the obligations set out in the EU Taxonomy Regulation. Nevertheless, decarbonization initiatives will be developed in alignment with the "Do No Significant Harm" (DNSH) principle, </w:t>
      </w:r>
      <w:proofErr w:type="gramStart"/>
      <w:r w:rsidRPr="007E2BDD">
        <w:rPr>
          <w:rFonts w:ascii="Verdana" w:hAnsi="Verdana"/>
          <w:sz w:val="20"/>
          <w:szCs w:val="20"/>
          <w:lang w:val="en-GB"/>
        </w:rPr>
        <w:t>in order to</w:t>
      </w:r>
      <w:proofErr w:type="gramEnd"/>
      <w:r w:rsidRPr="007E2BDD">
        <w:rPr>
          <w:rFonts w:ascii="Verdana" w:hAnsi="Verdana"/>
          <w:sz w:val="20"/>
          <w:szCs w:val="20"/>
          <w:lang w:val="en-GB"/>
        </w:rPr>
        <w:t xml:space="preserve"> avoid significant environmental impacts on other environmental objectives.</w:t>
      </w:r>
    </w:p>
    <w:p w14:paraId="0AAB7DC2" w14:textId="31333C1B" w:rsidR="006E18A2" w:rsidRPr="007E2BDD" w:rsidRDefault="007E2BDD" w:rsidP="007E2BDD">
      <w:pPr>
        <w:pBdr>
          <w:top w:val="nil"/>
          <w:left w:val="nil"/>
          <w:bottom w:val="nil"/>
          <w:right w:val="nil"/>
          <w:between w:val="nil"/>
        </w:pBdr>
        <w:spacing w:before="120" w:after="40" w:line="240" w:lineRule="auto"/>
        <w:jc w:val="both"/>
        <w:rPr>
          <w:rFonts w:ascii="Verdana" w:hAnsi="Verdana"/>
          <w:sz w:val="20"/>
          <w:szCs w:val="20"/>
          <w:lang w:val="en-GB"/>
        </w:rPr>
      </w:pPr>
      <w:r w:rsidRPr="007E2BDD">
        <w:rPr>
          <w:rFonts w:ascii="Verdana" w:hAnsi="Verdana"/>
          <w:sz w:val="20"/>
          <w:szCs w:val="20"/>
          <w:lang w:val="en-GB"/>
        </w:rPr>
        <w:t>It should be noted that, during 2025, the Company did not undergo an assessment of its sustainability performance (e.g., ESG ratings and/or scores).</w:t>
      </w:r>
    </w:p>
    <w:p w14:paraId="6C2170FD" w14:textId="5676A817" w:rsidR="00E94B45" w:rsidRPr="007E2BDD" w:rsidRDefault="00E94B45" w:rsidP="006E18A2">
      <w:pPr>
        <w:spacing w:before="240" w:after="140" w:line="240" w:lineRule="auto"/>
        <w:rPr>
          <w:lang w:val="en-GB"/>
        </w:rPr>
      </w:pPr>
    </w:p>
    <w:p w14:paraId="7477C452" w14:textId="1E3157A3" w:rsidR="006E18A2" w:rsidRPr="00591A06" w:rsidRDefault="00590389" w:rsidP="00590389">
      <w:pPr>
        <w:keepNext/>
        <w:keepLines/>
        <w:spacing w:before="120" w:after="240" w:line="240" w:lineRule="auto"/>
        <w:outlineLvl w:val="1"/>
        <w:rPr>
          <w:rFonts w:ascii="Verdana" w:eastAsia="Yu Gothic Light" w:hAnsi="Verdana" w:cs="Times New Roman"/>
          <w:b/>
          <w:bCs/>
          <w:caps/>
          <w:sz w:val="28"/>
          <w:szCs w:val="28"/>
          <w:lang w:val="en-GB"/>
        </w:rPr>
      </w:pPr>
      <w:bookmarkStart w:id="14" w:name="_Toc237963600"/>
      <w:r>
        <w:rPr>
          <w:noProof/>
        </w:rPr>
        <mc:AlternateContent>
          <mc:Choice Requires="wps">
            <w:drawing>
              <wp:anchor distT="0" distB="0" distL="114300" distR="114300" simplePos="0" relativeHeight="251658258" behindDoc="0" locked="0" layoutInCell="1" allowOverlap="1" wp14:anchorId="2997A71D" wp14:editId="7A8C930F">
                <wp:simplePos x="0" y="0"/>
                <wp:positionH relativeFrom="margin">
                  <wp:posOffset>4425315</wp:posOffset>
                </wp:positionH>
                <wp:positionV relativeFrom="paragraph">
                  <wp:posOffset>0</wp:posOffset>
                </wp:positionV>
                <wp:extent cx="1656715" cy="252000"/>
                <wp:effectExtent l="0" t="0" r="19685" b="15240"/>
                <wp:wrapSquare wrapText="bothSides"/>
                <wp:docPr id="70571223"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56715" cy="252000"/>
                        </a:xfrm>
                        <a:prstGeom prst="rect">
                          <a:avLst/>
                        </a:prstGeom>
                        <a:solidFill>
                          <a:srgbClr val="FFFFFF"/>
                        </a:solidFill>
                        <a:ln w="9525">
                          <a:solidFill>
                            <a:srgbClr val="000000"/>
                          </a:solidFill>
                          <a:miter lim="800000"/>
                          <a:headEnd/>
                          <a:tailEnd/>
                        </a:ln>
                      </wps:spPr>
                      <wps:txbx>
                        <w:txbxContent>
                          <w:p w14:paraId="467F88F9" w14:textId="036D8A3A" w:rsidR="00BD554C" w:rsidRPr="00786407" w:rsidRDefault="00BD554C" w:rsidP="00745C0F">
                            <w:pPr>
                              <w:jc w:val="center"/>
                              <w:rPr>
                                <w:rFonts w:ascii="Verdana" w:hAnsi="Verdana"/>
                                <w:b/>
                                <w:bCs/>
                                <w:sz w:val="20"/>
                                <w:szCs w:val="20"/>
                              </w:rPr>
                            </w:pPr>
                            <w:r w:rsidRPr="00786407">
                              <w:rPr>
                                <w:rFonts w:ascii="Verdana" w:hAnsi="Verdana"/>
                                <w:b/>
                                <w:bCs/>
                                <w:sz w:val="20"/>
                                <w:szCs w:val="20"/>
                              </w:rPr>
                              <w:t xml:space="preserve">VSME </w:t>
                            </w:r>
                            <w:r>
                              <w:rPr>
                                <w:rFonts w:ascii="Verdana" w:hAnsi="Verdana"/>
                                <w:b/>
                                <w:bCs/>
                                <w:sz w:val="20"/>
                                <w:szCs w:val="20"/>
                              </w:rPr>
                              <w:t>B1</w:t>
                            </w:r>
                            <w:r w:rsidRPr="00786407">
                              <w:rPr>
                                <w:rFonts w:ascii="Verdana" w:hAnsi="Verdana"/>
                                <w:b/>
                                <w:bCs/>
                                <w:sz w:val="20"/>
                                <w:szCs w:val="20"/>
                              </w:rPr>
                              <w:t>–B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w:t>
                            </w:r>
                            <w:r>
                              <w:rPr>
                                <w:rFonts w:ascii="Verdana" w:hAnsi="Verdana"/>
                                <w:b/>
                                <w:bCs/>
                                <w:sz w:val="20"/>
                                <w:szCs w:val="20"/>
                              </w:rPr>
                              <w:t>C3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997A71D" id="_x0000_s1074" type="#_x0000_t202" style="position:absolute;margin-left:348.45pt;margin-top:0;width:130.45pt;height:19.8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luoFwIAACkEAAAOAAAAZHJzL2Uyb0RvYy54bWysU9tu2zAMfR+wfxD0vjgJ4rQ16hRdugwD&#10;ugvQ7QNkWY6FyaJGKbGzrx8lp0nWYS/D/CCIJnV4eEje3g2dYXuFXoMt+Wwy5UxZCbW225J/+7p5&#10;c82ZD8LWwoBVJT8oz+9Wr1/d9q5Qc2jB1AoZgVhf9K7kbQiuyDIvW9UJPwGnLDkbwE4EMnGb1Sh6&#10;Qu9MNp9Ol1kPWDsEqbynvw+jk68SftMoGT43jVeBmZITt5BOTGcVz2x1K4otCtdqeaQh/oFFJ7Sl&#10;pCeoBxEE26H+A6rTEsFDEyYSugyaRkuVaqBqZtMX1Ty1wqlUC4nj3Ukm//9g5af9k/uCLAxvYaAG&#10;piK8ewT53TML61bYrbpHhL5VoqbEsyhZ1jtfHJ9GqX3hI0jVf4Samix2ARLQ0GAXVaE6GaFTAw4n&#10;0dUQmIwpl/nyapZzJsk3z6mpqSuZKJ5fO/ThvYKOxUvJkZqa0MX+0YfIRhTPITGZB6PrjTYmGbit&#10;1gbZXtAAbNKXCngRZizrS36Tz/NRgL9CELszwd8ydTrQJBvdlfz6FCSKKNs7W6c5C0Kb8U6UjT3q&#10;GKUbRQxDNTBdkwyLSDLqWkF9IGURxsmlTaNLC/iTs56mtuT+x06g4sx8sNSdm9liEcc8GYv8ak4G&#10;XnqqS4+wkqBKLgNyNhrrkJYjSmfhnvrY6CTxmcuRNc1jUv64O3HgL+0Udd7w1S8AAAD//wMAUEsD&#10;BBQABgAIAAAAIQBgNS3d2gAAAAcBAAAPAAAAZHJzL2Rvd25yZXYueG1sTI/NTsMwEITvSLyDtUjc&#10;qAOIlKRxqqiIY5EoiPPWdpMU/8l20/D2LCd6HM1o5ptmPVvDJh3T6J2A+0UBTDvp1eh6AZ8fr3fP&#10;wFJGp9B4pwX86ATr9vqqwVr5s3vX0y73jEpcqlHAkHOoOU9y0BbTwgftyDv4aDGTjD1XEc9Ubg1/&#10;KIqSWxwdLQwY9GbQ8nt3sgK23XZTvMXJduHrcDQYpHwJSYjbm7lbAct6zv9h+MMndGiJae9PTiVm&#10;BJRVWVFUAD0iu3pa0pO9gMdqCbxt+CV/+wsAAP//AwBQSwECLQAUAAYACAAAACEAtoM4kv4AAADh&#10;AQAAEwAAAAAAAAAAAAAAAAAAAAAAW0NvbnRlbnRfVHlwZXNdLnhtbFBLAQItABQABgAIAAAAIQA4&#10;/SH/1gAAAJQBAAALAAAAAAAAAAAAAAAAAC8BAABfcmVscy8ucmVsc1BLAQItABQABgAIAAAAIQBV&#10;FluoFwIAACkEAAAOAAAAAAAAAAAAAAAAAC4CAABkcnMvZTJvRG9jLnhtbFBLAQItABQABgAIAAAA&#10;IQBgNS3d2gAAAAcBAAAPAAAAAAAAAAAAAAAAAHEEAABkcnMvZG93bnJldi54bWxQSwUGAAAAAAQA&#10;BADzAAAAeAUAAAAA&#10;">
                <v:textbox>
                  <w:txbxContent>
                    <w:p w14:paraId="467F88F9" w14:textId="036D8A3A" w:rsidR="00BD554C" w:rsidRPr="00786407" w:rsidRDefault="00BD554C" w:rsidP="00745C0F">
                      <w:pPr>
                        <w:jc w:val="center"/>
                        <w:rPr>
                          <w:rFonts w:ascii="Verdana" w:hAnsi="Verdana"/>
                          <w:b/>
                          <w:bCs/>
                          <w:sz w:val="20"/>
                          <w:szCs w:val="20"/>
                        </w:rPr>
                      </w:pPr>
                      <w:r w:rsidRPr="00786407">
                        <w:rPr>
                          <w:rFonts w:ascii="Verdana" w:hAnsi="Verdana"/>
                          <w:b/>
                          <w:bCs/>
                          <w:sz w:val="20"/>
                          <w:szCs w:val="20"/>
                        </w:rPr>
                        <w:t xml:space="preserve">VSME </w:t>
                      </w:r>
                      <w:r>
                        <w:rPr>
                          <w:rFonts w:ascii="Verdana" w:hAnsi="Verdana"/>
                          <w:b/>
                          <w:bCs/>
                          <w:sz w:val="20"/>
                          <w:szCs w:val="20"/>
                        </w:rPr>
                        <w:t>B1</w:t>
                      </w:r>
                      <w:r w:rsidRPr="00786407">
                        <w:rPr>
                          <w:rFonts w:ascii="Verdana" w:hAnsi="Verdana"/>
                          <w:b/>
                          <w:bCs/>
                          <w:sz w:val="20"/>
                          <w:szCs w:val="20"/>
                        </w:rPr>
                        <w:t>–B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w:t>
                      </w:r>
                      <w:r>
                        <w:rPr>
                          <w:rFonts w:ascii="Verdana" w:hAnsi="Verdana"/>
                          <w:b/>
                          <w:bCs/>
                          <w:sz w:val="20"/>
                          <w:szCs w:val="20"/>
                        </w:rPr>
                        <w:t>C3</w:t>
                      </w:r>
                    </w:p>
                  </w:txbxContent>
                </v:textbox>
                <w10:wrap type="square" anchorx="margin"/>
              </v:shape>
            </w:pict>
          </mc:Fallback>
        </mc:AlternateContent>
      </w:r>
      <w:r w:rsidR="006E18A2" w:rsidRPr="00591A06">
        <w:rPr>
          <w:rFonts w:ascii="Verdana" w:eastAsia="Yu Gothic Light" w:hAnsi="Verdana" w:cs="Times New Roman"/>
          <w:b/>
          <w:bCs/>
          <w:caps/>
          <w:sz w:val="28"/>
          <w:szCs w:val="28"/>
          <w:lang w:val="en-GB"/>
        </w:rPr>
        <w:t>1.</w:t>
      </w:r>
      <w:r w:rsidR="009A4BC8" w:rsidRPr="00591A06">
        <w:rPr>
          <w:rFonts w:ascii="Verdana" w:eastAsia="Yu Gothic Light" w:hAnsi="Verdana" w:cs="Times New Roman"/>
          <w:b/>
          <w:bCs/>
          <w:caps/>
          <w:sz w:val="28"/>
          <w:szCs w:val="28"/>
          <w:lang w:val="en-GB"/>
        </w:rPr>
        <w:t>6</w:t>
      </w:r>
      <w:r w:rsidR="006E18A2" w:rsidRPr="00591A06">
        <w:rPr>
          <w:rFonts w:ascii="Verdana" w:eastAsia="Yu Gothic Light" w:hAnsi="Verdana" w:cs="Times New Roman"/>
          <w:b/>
          <w:bCs/>
          <w:caps/>
          <w:sz w:val="28"/>
          <w:szCs w:val="28"/>
          <w:lang w:val="en-GB"/>
        </w:rPr>
        <w:t xml:space="preserve"> P</w:t>
      </w:r>
      <w:r w:rsidR="00AD79DC" w:rsidRPr="00591A06">
        <w:rPr>
          <w:rFonts w:ascii="Verdana" w:eastAsia="Yu Gothic Light" w:hAnsi="Verdana" w:cs="Times New Roman"/>
          <w:b/>
          <w:bCs/>
          <w:sz w:val="28"/>
          <w:szCs w:val="28"/>
          <w:lang w:val="en-GB"/>
        </w:rPr>
        <w:t>oli</w:t>
      </w:r>
      <w:r w:rsidR="007E2BDD" w:rsidRPr="00591A06">
        <w:rPr>
          <w:rFonts w:ascii="Verdana" w:eastAsia="Yu Gothic Light" w:hAnsi="Verdana" w:cs="Times New Roman"/>
          <w:b/>
          <w:bCs/>
          <w:sz w:val="28"/>
          <w:szCs w:val="28"/>
          <w:lang w:val="en-GB"/>
        </w:rPr>
        <w:t>cies and Targets</w:t>
      </w:r>
      <w:bookmarkEnd w:id="14"/>
    </w:p>
    <w:p w14:paraId="333FE3D4" w14:textId="77777777" w:rsidR="007E2BDD" w:rsidRPr="00591A06" w:rsidRDefault="007E2BDD" w:rsidP="00590389">
      <w:pPr>
        <w:spacing w:after="120" w:line="240" w:lineRule="auto"/>
        <w:jc w:val="both"/>
        <w:rPr>
          <w:rFonts w:ascii="Verdana" w:eastAsia="Yu Gothic Light" w:hAnsi="Verdana" w:cs="Times New Roman"/>
          <w:b/>
          <w:i/>
          <w:sz w:val="24"/>
          <w:szCs w:val="24"/>
          <w:lang w:val="en-GB"/>
        </w:rPr>
      </w:pPr>
      <w:r w:rsidRPr="00591A06">
        <w:rPr>
          <w:rFonts w:ascii="Verdana" w:eastAsia="Yu Gothic Light" w:hAnsi="Verdana" w:cs="Times New Roman"/>
          <w:b/>
          <w:i/>
          <w:sz w:val="24"/>
          <w:szCs w:val="24"/>
          <w:lang w:val="en-GB"/>
        </w:rPr>
        <w:t>Policies, tools, and management systems</w:t>
      </w:r>
    </w:p>
    <w:p w14:paraId="6ED1018F" w14:textId="6CEA4401" w:rsidR="00590389" w:rsidRPr="00B142DD" w:rsidRDefault="00721CA2" w:rsidP="00B142DD">
      <w:pPr>
        <w:spacing w:after="120" w:line="240" w:lineRule="auto"/>
        <w:jc w:val="both"/>
        <w:rPr>
          <w:rFonts w:ascii="Verdana" w:hAnsi="Verdana"/>
          <w:sz w:val="20"/>
          <w:szCs w:val="20"/>
          <w:lang w:val="en-GB"/>
        </w:rPr>
      </w:pPr>
      <w:r w:rsidRPr="00721CA2">
        <w:rPr>
          <w:rFonts w:ascii="Verdana" w:hAnsi="Verdana"/>
          <w:sz w:val="20"/>
          <w:szCs w:val="20"/>
          <w:lang w:val="en-GB"/>
        </w:rPr>
        <w:t>Thermocast has formalized its principles, commitments, and objectives regarding sustainability, while simultaneously defining the tools and mechanisms necessary to ensure their implementation.</w:t>
      </w:r>
    </w:p>
    <w:tbl>
      <w:tblPr>
        <w:tblW w:w="8506" w:type="dxa"/>
        <w:jc w:val="center"/>
        <w:tblBorders>
          <w:top w:val="single" w:sz="4" w:space="0" w:color="000000"/>
          <w:left w:val="nil"/>
          <w:bottom w:val="single" w:sz="4" w:space="0" w:color="000000"/>
          <w:right w:val="nil"/>
          <w:insideH w:val="single" w:sz="4" w:space="0" w:color="000000"/>
          <w:insideV w:val="nil"/>
        </w:tblBorders>
        <w:tblLayout w:type="fixed"/>
        <w:tblLook w:val="0400" w:firstRow="0" w:lastRow="0" w:firstColumn="0" w:lastColumn="0" w:noHBand="0" w:noVBand="1"/>
      </w:tblPr>
      <w:tblGrid>
        <w:gridCol w:w="3402"/>
        <w:gridCol w:w="3828"/>
        <w:gridCol w:w="1276"/>
      </w:tblGrid>
      <w:tr w:rsidR="00795A8E" w:rsidRPr="002E7AE6" w14:paraId="58FBA784" w14:textId="77777777">
        <w:trPr>
          <w:trHeight w:val="366"/>
          <w:jc w:val="center"/>
        </w:trPr>
        <w:tc>
          <w:tcPr>
            <w:tcW w:w="8506" w:type="dxa"/>
            <w:gridSpan w:val="3"/>
            <w:tcBorders>
              <w:bottom w:val="single" w:sz="4" w:space="0" w:color="000000"/>
            </w:tcBorders>
            <w:vAlign w:val="center"/>
          </w:tcPr>
          <w:p w14:paraId="635BEF63" w14:textId="16BBAB41" w:rsidR="00795A8E" w:rsidRPr="002E7AE6" w:rsidRDefault="00795A8E">
            <w:pPr>
              <w:jc w:val="center"/>
              <w:rPr>
                <w:rFonts w:ascii="Verdana" w:eastAsia="Verdana" w:hAnsi="Verdana" w:cs="Verdana"/>
                <w:i/>
                <w:iCs/>
                <w:sz w:val="20"/>
                <w:szCs w:val="20"/>
              </w:rPr>
            </w:pPr>
            <w:r w:rsidRPr="002E7AE6">
              <w:rPr>
                <w:rFonts w:ascii="Verdana" w:eastAsia="Verdana" w:hAnsi="Verdana" w:cs="Verdana"/>
                <w:i/>
                <w:iCs/>
                <w:sz w:val="20"/>
                <w:szCs w:val="20"/>
              </w:rPr>
              <w:t>POLI</w:t>
            </w:r>
            <w:r w:rsidR="00721CA2">
              <w:rPr>
                <w:rFonts w:ascii="Verdana" w:eastAsia="Verdana" w:hAnsi="Verdana" w:cs="Verdana"/>
                <w:i/>
                <w:iCs/>
                <w:sz w:val="20"/>
                <w:szCs w:val="20"/>
              </w:rPr>
              <w:t>CIES AND TOOLS</w:t>
            </w:r>
          </w:p>
        </w:tc>
      </w:tr>
      <w:tr w:rsidR="00795A8E" w:rsidRPr="002E7AE6" w14:paraId="37E735B0" w14:textId="77777777" w:rsidTr="00022876">
        <w:trPr>
          <w:trHeight w:val="414"/>
          <w:jc w:val="center"/>
        </w:trPr>
        <w:tc>
          <w:tcPr>
            <w:tcW w:w="3402" w:type="dxa"/>
            <w:tcBorders>
              <w:bottom w:val="single" w:sz="4" w:space="0" w:color="auto"/>
            </w:tcBorders>
            <w:vAlign w:val="center"/>
          </w:tcPr>
          <w:p w14:paraId="49566B23" w14:textId="7B2F3BEE" w:rsidR="00795A8E" w:rsidRPr="002E7AE6" w:rsidRDefault="00721CA2">
            <w:pPr>
              <w:jc w:val="center"/>
              <w:rPr>
                <w:rFonts w:ascii="Verdana" w:eastAsia="Verdana" w:hAnsi="Verdana" w:cs="Verdana"/>
                <w:i/>
                <w:iCs/>
                <w:sz w:val="20"/>
                <w:szCs w:val="20"/>
              </w:rPr>
            </w:pPr>
            <w:r>
              <w:rPr>
                <w:rFonts w:ascii="Verdana" w:eastAsia="Verdana" w:hAnsi="Verdana" w:cs="Verdana"/>
                <w:i/>
                <w:iCs/>
                <w:sz w:val="20"/>
                <w:szCs w:val="20"/>
              </w:rPr>
              <w:t xml:space="preserve">Topic </w:t>
            </w:r>
          </w:p>
        </w:tc>
        <w:tc>
          <w:tcPr>
            <w:tcW w:w="3828" w:type="dxa"/>
            <w:tcBorders>
              <w:bottom w:val="single" w:sz="4" w:space="0" w:color="auto"/>
            </w:tcBorders>
            <w:vAlign w:val="center"/>
          </w:tcPr>
          <w:p w14:paraId="1359050B" w14:textId="6965340B" w:rsidR="00795A8E" w:rsidRPr="002E7AE6" w:rsidRDefault="00795A8E">
            <w:pPr>
              <w:jc w:val="center"/>
              <w:rPr>
                <w:rFonts w:ascii="Verdana" w:eastAsia="Verdana" w:hAnsi="Verdana" w:cs="Verdana"/>
                <w:i/>
                <w:iCs/>
                <w:sz w:val="20"/>
                <w:szCs w:val="20"/>
              </w:rPr>
            </w:pPr>
            <w:r w:rsidRPr="002E7AE6">
              <w:rPr>
                <w:rFonts w:ascii="Verdana" w:eastAsia="Verdana" w:hAnsi="Verdana" w:cs="Verdana"/>
                <w:i/>
                <w:iCs/>
                <w:sz w:val="20"/>
                <w:szCs w:val="20"/>
              </w:rPr>
              <w:t>Pol</w:t>
            </w:r>
            <w:r w:rsidR="00721CA2">
              <w:rPr>
                <w:rFonts w:ascii="Verdana" w:eastAsia="Verdana" w:hAnsi="Verdana" w:cs="Verdana"/>
                <w:i/>
                <w:iCs/>
                <w:sz w:val="20"/>
                <w:szCs w:val="20"/>
              </w:rPr>
              <w:t>icy/Tool</w:t>
            </w:r>
          </w:p>
        </w:tc>
        <w:tc>
          <w:tcPr>
            <w:tcW w:w="1276" w:type="dxa"/>
            <w:tcBorders>
              <w:bottom w:val="single" w:sz="4" w:space="0" w:color="auto"/>
            </w:tcBorders>
            <w:vAlign w:val="center"/>
          </w:tcPr>
          <w:p w14:paraId="59233CFA" w14:textId="5A0C09DA" w:rsidR="00795A8E" w:rsidRPr="002E7AE6" w:rsidRDefault="00FF5F22" w:rsidP="00FF5F22">
            <w:pPr>
              <w:rPr>
                <w:rFonts w:ascii="Verdana" w:eastAsia="Verdana" w:hAnsi="Verdana" w:cs="Verdana"/>
                <w:i/>
                <w:iCs/>
                <w:sz w:val="20"/>
                <w:szCs w:val="20"/>
              </w:rPr>
            </w:pPr>
            <w:r w:rsidRPr="002E7AE6">
              <w:rPr>
                <w:rFonts w:ascii="Verdana" w:eastAsia="Verdana" w:hAnsi="Verdana" w:cs="Verdana"/>
                <w:i/>
                <w:iCs/>
                <w:sz w:val="20"/>
                <w:szCs w:val="20"/>
              </w:rPr>
              <w:t xml:space="preserve"> </w:t>
            </w:r>
            <w:r w:rsidR="00721CA2">
              <w:rPr>
                <w:rFonts w:ascii="Verdana" w:eastAsia="Verdana" w:hAnsi="Verdana" w:cs="Verdana"/>
                <w:i/>
                <w:iCs/>
                <w:sz w:val="20"/>
                <w:szCs w:val="20"/>
              </w:rPr>
              <w:t xml:space="preserve">  </w:t>
            </w:r>
            <w:proofErr w:type="spellStart"/>
            <w:r w:rsidR="00721CA2">
              <w:rPr>
                <w:rFonts w:ascii="Verdana" w:eastAsia="Verdana" w:hAnsi="Verdana" w:cs="Verdana"/>
                <w:i/>
                <w:iCs/>
                <w:sz w:val="20"/>
                <w:szCs w:val="20"/>
              </w:rPr>
              <w:t>Year</w:t>
            </w:r>
            <w:proofErr w:type="spellEnd"/>
          </w:p>
        </w:tc>
      </w:tr>
      <w:tr w:rsidR="0005664A" w:rsidRPr="002E7AE6" w14:paraId="2803B0EB" w14:textId="77777777">
        <w:trPr>
          <w:trHeight w:val="437"/>
          <w:jc w:val="center"/>
        </w:trPr>
        <w:tc>
          <w:tcPr>
            <w:tcW w:w="3402" w:type="dxa"/>
            <w:tcBorders>
              <w:top w:val="single" w:sz="4" w:space="0" w:color="auto"/>
              <w:left w:val="nil"/>
              <w:right w:val="nil"/>
            </w:tcBorders>
            <w:vAlign w:val="center"/>
          </w:tcPr>
          <w:p w14:paraId="3C0365DF" w14:textId="5449D2DE" w:rsidR="0005664A" w:rsidRPr="002E7AE6" w:rsidRDefault="00721CA2" w:rsidP="00A6122E">
            <w:pPr>
              <w:jc w:val="center"/>
              <w:rPr>
                <w:rFonts w:ascii="Verdana" w:eastAsia="Verdana" w:hAnsi="Verdana" w:cs="Verdana"/>
                <w:b/>
                <w:bCs/>
                <w:sz w:val="20"/>
                <w:szCs w:val="20"/>
              </w:rPr>
            </w:pPr>
            <w:r>
              <w:rPr>
                <w:rFonts w:ascii="Verdana" w:eastAsia="Verdana" w:hAnsi="Verdana" w:cs="Verdana"/>
                <w:b/>
                <w:bCs/>
                <w:sz w:val="20"/>
                <w:szCs w:val="20"/>
              </w:rPr>
              <w:t>Business ethics</w:t>
            </w:r>
          </w:p>
        </w:tc>
        <w:tc>
          <w:tcPr>
            <w:tcW w:w="3828" w:type="dxa"/>
            <w:tcBorders>
              <w:top w:val="single" w:sz="4" w:space="0" w:color="auto"/>
              <w:left w:val="nil"/>
              <w:bottom w:val="nil"/>
              <w:right w:val="nil"/>
            </w:tcBorders>
            <w:vAlign w:val="center"/>
          </w:tcPr>
          <w:p w14:paraId="6967FA0B" w14:textId="3DDF20AE" w:rsidR="0005664A" w:rsidRPr="002E7AE6" w:rsidRDefault="0005664A" w:rsidP="00A6122E">
            <w:pPr>
              <w:ind w:right="227"/>
              <w:jc w:val="center"/>
              <w:rPr>
                <w:rFonts w:ascii="Verdana" w:eastAsia="Verdana" w:hAnsi="Verdana" w:cs="Verdana"/>
                <w:sz w:val="20"/>
                <w:szCs w:val="20"/>
              </w:rPr>
            </w:pPr>
            <w:r w:rsidRPr="002E7AE6">
              <w:rPr>
                <w:rFonts w:ascii="Verdana" w:eastAsia="Verdana" w:hAnsi="Verdana" w:cs="Verdana"/>
                <w:sz w:val="20"/>
                <w:szCs w:val="20"/>
              </w:rPr>
              <w:t>Cod</w:t>
            </w:r>
            <w:r w:rsidR="00721CA2">
              <w:rPr>
                <w:rFonts w:ascii="Verdana" w:eastAsia="Verdana" w:hAnsi="Verdana" w:cs="Verdana"/>
                <w:sz w:val="20"/>
                <w:szCs w:val="20"/>
              </w:rPr>
              <w:t>e of Ethics</w:t>
            </w:r>
          </w:p>
        </w:tc>
        <w:tc>
          <w:tcPr>
            <w:tcW w:w="1276" w:type="dxa"/>
            <w:tcBorders>
              <w:top w:val="single" w:sz="4" w:space="0" w:color="auto"/>
              <w:left w:val="nil"/>
              <w:bottom w:val="nil"/>
              <w:right w:val="nil"/>
            </w:tcBorders>
            <w:vAlign w:val="center"/>
          </w:tcPr>
          <w:p w14:paraId="54F076A0" w14:textId="3035D86E" w:rsidR="0005664A" w:rsidRPr="002E7AE6" w:rsidRDefault="0005664A" w:rsidP="00A6122E">
            <w:pPr>
              <w:ind w:right="227"/>
              <w:jc w:val="center"/>
              <w:rPr>
                <w:rFonts w:ascii="Verdana" w:eastAsia="Verdana" w:hAnsi="Verdana" w:cs="Verdana"/>
                <w:sz w:val="20"/>
                <w:szCs w:val="20"/>
              </w:rPr>
            </w:pPr>
            <w:r w:rsidRPr="002E7AE6">
              <w:rPr>
                <w:rFonts w:ascii="Verdana" w:eastAsia="Verdana" w:hAnsi="Verdana" w:cs="Verdana"/>
                <w:sz w:val="20"/>
                <w:szCs w:val="20"/>
              </w:rPr>
              <w:t>2018</w:t>
            </w:r>
          </w:p>
        </w:tc>
      </w:tr>
      <w:tr w:rsidR="0091227A" w:rsidRPr="002E7AE6" w14:paraId="769FB617" w14:textId="77777777" w:rsidTr="00022876">
        <w:trPr>
          <w:trHeight w:val="664"/>
          <w:jc w:val="center"/>
        </w:trPr>
        <w:tc>
          <w:tcPr>
            <w:tcW w:w="3402" w:type="dxa"/>
            <w:tcBorders>
              <w:top w:val="single" w:sz="4" w:space="0" w:color="auto"/>
              <w:left w:val="nil"/>
              <w:bottom w:val="single" w:sz="4" w:space="0" w:color="auto"/>
              <w:right w:val="nil"/>
            </w:tcBorders>
            <w:vAlign w:val="center"/>
          </w:tcPr>
          <w:p w14:paraId="3E666E17" w14:textId="64607004" w:rsidR="0091227A" w:rsidRPr="002E7AE6" w:rsidRDefault="0091227A" w:rsidP="00A6122E">
            <w:pPr>
              <w:jc w:val="center"/>
              <w:rPr>
                <w:rFonts w:ascii="Verdana" w:eastAsia="Verdana" w:hAnsi="Verdana" w:cs="Verdana"/>
                <w:b/>
                <w:bCs/>
                <w:sz w:val="20"/>
                <w:szCs w:val="20"/>
              </w:rPr>
            </w:pPr>
            <w:proofErr w:type="spellStart"/>
            <w:r w:rsidRPr="002E7AE6">
              <w:rPr>
                <w:rFonts w:ascii="Verdana" w:eastAsia="Verdana" w:hAnsi="Verdana" w:cs="Verdana"/>
                <w:b/>
                <w:bCs/>
                <w:sz w:val="20"/>
                <w:szCs w:val="20"/>
              </w:rPr>
              <w:t>Anticorru</w:t>
            </w:r>
            <w:r w:rsidR="00721CA2">
              <w:rPr>
                <w:rFonts w:ascii="Verdana" w:eastAsia="Verdana" w:hAnsi="Verdana" w:cs="Verdana"/>
                <w:b/>
                <w:bCs/>
                <w:sz w:val="20"/>
                <w:szCs w:val="20"/>
              </w:rPr>
              <w:t>ption</w:t>
            </w:r>
            <w:proofErr w:type="spellEnd"/>
          </w:p>
        </w:tc>
        <w:tc>
          <w:tcPr>
            <w:tcW w:w="3828" w:type="dxa"/>
            <w:tcBorders>
              <w:top w:val="single" w:sz="4" w:space="0" w:color="auto"/>
              <w:left w:val="nil"/>
              <w:bottom w:val="single" w:sz="4" w:space="0" w:color="auto"/>
              <w:right w:val="nil"/>
            </w:tcBorders>
            <w:vAlign w:val="center"/>
          </w:tcPr>
          <w:p w14:paraId="7A9A43B1" w14:textId="7AF5FCD5" w:rsidR="0091227A" w:rsidRPr="002E7AE6" w:rsidRDefault="00971DA1" w:rsidP="00A6122E">
            <w:pPr>
              <w:ind w:right="227"/>
              <w:jc w:val="center"/>
              <w:rPr>
                <w:rFonts w:ascii="Verdana" w:eastAsia="Verdana" w:hAnsi="Verdana" w:cs="Verdana"/>
                <w:sz w:val="20"/>
                <w:szCs w:val="20"/>
              </w:rPr>
            </w:pPr>
            <w:proofErr w:type="spellStart"/>
            <w:r w:rsidRPr="002E7AE6">
              <w:rPr>
                <w:rFonts w:ascii="Verdana" w:eastAsia="Verdana" w:hAnsi="Verdana" w:cs="Verdana"/>
                <w:sz w:val="20"/>
                <w:szCs w:val="20"/>
              </w:rPr>
              <w:t>Anticorru</w:t>
            </w:r>
            <w:r w:rsidR="00721CA2">
              <w:rPr>
                <w:rFonts w:ascii="Verdana" w:eastAsia="Verdana" w:hAnsi="Verdana" w:cs="Verdana"/>
                <w:sz w:val="20"/>
                <w:szCs w:val="20"/>
              </w:rPr>
              <w:t>ption</w:t>
            </w:r>
            <w:proofErr w:type="spellEnd"/>
            <w:r w:rsidR="00721CA2">
              <w:rPr>
                <w:rFonts w:ascii="Verdana" w:eastAsia="Verdana" w:hAnsi="Verdana" w:cs="Verdana"/>
                <w:sz w:val="20"/>
                <w:szCs w:val="20"/>
              </w:rPr>
              <w:t xml:space="preserve"> Policy</w:t>
            </w:r>
          </w:p>
        </w:tc>
        <w:tc>
          <w:tcPr>
            <w:tcW w:w="1276" w:type="dxa"/>
            <w:tcBorders>
              <w:top w:val="single" w:sz="4" w:space="0" w:color="auto"/>
              <w:left w:val="nil"/>
              <w:bottom w:val="single" w:sz="4" w:space="0" w:color="auto"/>
              <w:right w:val="nil"/>
            </w:tcBorders>
            <w:vAlign w:val="center"/>
          </w:tcPr>
          <w:p w14:paraId="0B23C741" w14:textId="07EDBFEB" w:rsidR="0091227A" w:rsidRPr="002E7AE6" w:rsidRDefault="00401CB9" w:rsidP="00A6122E">
            <w:pPr>
              <w:ind w:right="227"/>
              <w:jc w:val="center"/>
              <w:rPr>
                <w:rFonts w:ascii="Verdana" w:eastAsia="Verdana" w:hAnsi="Verdana" w:cs="Verdana"/>
                <w:sz w:val="20"/>
                <w:szCs w:val="20"/>
              </w:rPr>
            </w:pPr>
            <w:r w:rsidRPr="002E7AE6">
              <w:rPr>
                <w:rFonts w:ascii="Verdana" w:eastAsia="Verdana" w:hAnsi="Verdana" w:cs="Verdana"/>
                <w:sz w:val="20"/>
                <w:szCs w:val="20"/>
              </w:rPr>
              <w:t>2024</w:t>
            </w:r>
          </w:p>
        </w:tc>
      </w:tr>
      <w:tr w:rsidR="00022876" w:rsidRPr="002E7AE6" w14:paraId="4D87332F" w14:textId="77777777">
        <w:trPr>
          <w:trHeight w:val="437"/>
          <w:jc w:val="center"/>
        </w:trPr>
        <w:tc>
          <w:tcPr>
            <w:tcW w:w="3402" w:type="dxa"/>
            <w:vMerge w:val="restart"/>
            <w:tcBorders>
              <w:top w:val="single" w:sz="4" w:space="0" w:color="auto"/>
              <w:left w:val="nil"/>
              <w:right w:val="nil"/>
            </w:tcBorders>
            <w:vAlign w:val="center"/>
          </w:tcPr>
          <w:p w14:paraId="30A6E437" w14:textId="7FC0FB9A" w:rsidR="00022876" w:rsidRPr="002E7AE6" w:rsidRDefault="00022876" w:rsidP="00575ABF">
            <w:pPr>
              <w:jc w:val="center"/>
              <w:rPr>
                <w:rFonts w:ascii="Verdana" w:eastAsia="Verdana" w:hAnsi="Verdana" w:cs="Verdana"/>
                <w:b/>
                <w:bCs/>
                <w:sz w:val="20"/>
                <w:szCs w:val="20"/>
              </w:rPr>
            </w:pPr>
            <w:r w:rsidRPr="002E7AE6">
              <w:rPr>
                <w:rFonts w:ascii="Verdana" w:eastAsia="Verdana" w:hAnsi="Verdana" w:cs="Verdana"/>
                <w:b/>
                <w:bCs/>
                <w:sz w:val="20"/>
                <w:szCs w:val="20"/>
              </w:rPr>
              <w:t>St</w:t>
            </w:r>
            <w:r w:rsidR="00C14C9F" w:rsidRPr="002E7AE6">
              <w:rPr>
                <w:rFonts w:ascii="Verdana" w:eastAsia="Verdana" w:hAnsi="Verdana" w:cs="Verdana"/>
                <w:b/>
                <w:bCs/>
                <w:sz w:val="20"/>
                <w:szCs w:val="20"/>
              </w:rPr>
              <w:t>akeholder Engagement</w:t>
            </w:r>
          </w:p>
        </w:tc>
        <w:tc>
          <w:tcPr>
            <w:tcW w:w="3828" w:type="dxa"/>
            <w:tcBorders>
              <w:top w:val="single" w:sz="4" w:space="0" w:color="auto"/>
              <w:left w:val="nil"/>
              <w:bottom w:val="nil"/>
              <w:right w:val="nil"/>
            </w:tcBorders>
            <w:vAlign w:val="center"/>
          </w:tcPr>
          <w:p w14:paraId="0D8DD857" w14:textId="096441A1" w:rsidR="00022876" w:rsidRPr="002E7AE6" w:rsidRDefault="00022876" w:rsidP="00A6122E">
            <w:pPr>
              <w:ind w:right="227"/>
              <w:jc w:val="center"/>
              <w:rPr>
                <w:rFonts w:ascii="Verdana" w:eastAsia="Verdana" w:hAnsi="Verdana" w:cs="Verdana"/>
                <w:sz w:val="20"/>
                <w:szCs w:val="20"/>
              </w:rPr>
            </w:pPr>
            <w:r w:rsidRPr="002E7AE6">
              <w:rPr>
                <w:rFonts w:ascii="Verdana" w:eastAsia="Verdana" w:hAnsi="Verdana" w:cs="Verdana"/>
                <w:sz w:val="20"/>
                <w:szCs w:val="20"/>
              </w:rPr>
              <w:t>Stakeholder Engagement</w:t>
            </w:r>
            <w:r w:rsidR="00721CA2">
              <w:rPr>
                <w:rFonts w:ascii="Verdana" w:eastAsia="Verdana" w:hAnsi="Verdana" w:cs="Verdana"/>
                <w:sz w:val="20"/>
                <w:szCs w:val="20"/>
              </w:rPr>
              <w:t xml:space="preserve"> Policy</w:t>
            </w:r>
          </w:p>
        </w:tc>
        <w:tc>
          <w:tcPr>
            <w:tcW w:w="1276" w:type="dxa"/>
            <w:tcBorders>
              <w:top w:val="single" w:sz="4" w:space="0" w:color="auto"/>
              <w:left w:val="nil"/>
              <w:bottom w:val="nil"/>
              <w:right w:val="nil"/>
            </w:tcBorders>
            <w:vAlign w:val="center"/>
          </w:tcPr>
          <w:p w14:paraId="15B14A97" w14:textId="6A1F5224" w:rsidR="00022876" w:rsidRPr="002E7AE6" w:rsidRDefault="00022876"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022876" w:rsidRPr="002E7AE6" w14:paraId="07F027D7" w14:textId="77777777" w:rsidTr="00022876">
        <w:trPr>
          <w:trHeight w:val="437"/>
          <w:jc w:val="center"/>
        </w:trPr>
        <w:tc>
          <w:tcPr>
            <w:tcW w:w="3402" w:type="dxa"/>
            <w:vMerge/>
            <w:tcBorders>
              <w:left w:val="nil"/>
              <w:bottom w:val="single" w:sz="4" w:space="0" w:color="auto"/>
              <w:right w:val="nil"/>
            </w:tcBorders>
            <w:vAlign w:val="center"/>
          </w:tcPr>
          <w:p w14:paraId="6482C35B" w14:textId="77777777" w:rsidR="00022876" w:rsidRPr="002E7AE6" w:rsidRDefault="00022876" w:rsidP="00575ABF">
            <w:pPr>
              <w:jc w:val="center"/>
              <w:rPr>
                <w:rFonts w:ascii="Verdana" w:eastAsia="Verdana" w:hAnsi="Verdana" w:cs="Verdana"/>
                <w:b/>
                <w:bCs/>
                <w:sz w:val="20"/>
                <w:szCs w:val="20"/>
              </w:rPr>
            </w:pPr>
          </w:p>
        </w:tc>
        <w:tc>
          <w:tcPr>
            <w:tcW w:w="3828" w:type="dxa"/>
            <w:tcBorders>
              <w:top w:val="nil"/>
              <w:left w:val="nil"/>
              <w:bottom w:val="single" w:sz="4" w:space="0" w:color="auto"/>
              <w:right w:val="nil"/>
            </w:tcBorders>
            <w:vAlign w:val="center"/>
          </w:tcPr>
          <w:p w14:paraId="078D55B3" w14:textId="272534B7" w:rsidR="00022876" w:rsidRPr="002E7AE6" w:rsidRDefault="00721CA2" w:rsidP="00A6122E">
            <w:pPr>
              <w:ind w:right="227"/>
              <w:jc w:val="center"/>
              <w:rPr>
                <w:rFonts w:ascii="Verdana" w:eastAsia="Verdana" w:hAnsi="Verdana" w:cs="Verdana"/>
                <w:sz w:val="20"/>
                <w:szCs w:val="20"/>
              </w:rPr>
            </w:pPr>
            <w:r>
              <w:rPr>
                <w:rFonts w:ascii="Verdana" w:eastAsia="Verdana" w:hAnsi="Verdana" w:cs="Verdana"/>
                <w:sz w:val="20"/>
                <w:szCs w:val="20"/>
              </w:rPr>
              <w:t xml:space="preserve">Supplier </w:t>
            </w:r>
            <w:r w:rsidR="00022876" w:rsidRPr="002E7AE6">
              <w:rPr>
                <w:rFonts w:ascii="Verdana" w:eastAsia="Verdana" w:hAnsi="Verdana" w:cs="Verdana"/>
                <w:sz w:val="20"/>
                <w:szCs w:val="20"/>
              </w:rPr>
              <w:t xml:space="preserve">Code </w:t>
            </w:r>
            <w:r>
              <w:rPr>
                <w:rFonts w:ascii="Verdana" w:eastAsia="Verdana" w:hAnsi="Verdana" w:cs="Verdana"/>
                <w:sz w:val="20"/>
                <w:szCs w:val="20"/>
              </w:rPr>
              <w:t xml:space="preserve">of </w:t>
            </w:r>
            <w:proofErr w:type="spellStart"/>
            <w:r>
              <w:rPr>
                <w:rFonts w:ascii="Verdana" w:eastAsia="Verdana" w:hAnsi="Verdana" w:cs="Verdana"/>
                <w:sz w:val="20"/>
                <w:szCs w:val="20"/>
              </w:rPr>
              <w:t>Conduct</w:t>
            </w:r>
            <w:proofErr w:type="spellEnd"/>
            <w:r>
              <w:rPr>
                <w:rFonts w:ascii="Verdana" w:eastAsia="Verdana" w:hAnsi="Verdana" w:cs="Verdana"/>
                <w:sz w:val="20"/>
                <w:szCs w:val="20"/>
              </w:rPr>
              <w:t xml:space="preserve"> </w:t>
            </w:r>
          </w:p>
        </w:tc>
        <w:tc>
          <w:tcPr>
            <w:tcW w:w="1276" w:type="dxa"/>
            <w:tcBorders>
              <w:top w:val="nil"/>
              <w:left w:val="nil"/>
              <w:bottom w:val="single" w:sz="4" w:space="0" w:color="auto"/>
              <w:right w:val="nil"/>
            </w:tcBorders>
            <w:vAlign w:val="center"/>
          </w:tcPr>
          <w:p w14:paraId="541D6D1F" w14:textId="046F65CC" w:rsidR="00022876" w:rsidRPr="002E7AE6" w:rsidRDefault="00A82D59" w:rsidP="00A6122E">
            <w:pPr>
              <w:ind w:right="227"/>
              <w:jc w:val="center"/>
              <w:rPr>
                <w:rFonts w:ascii="Verdana" w:eastAsia="Verdana" w:hAnsi="Verdana" w:cs="Verdana"/>
                <w:sz w:val="20"/>
                <w:szCs w:val="20"/>
              </w:rPr>
            </w:pPr>
            <w:r w:rsidRPr="002E7AE6">
              <w:rPr>
                <w:rFonts w:ascii="Verdana" w:eastAsia="Verdana" w:hAnsi="Verdana" w:cs="Verdana"/>
                <w:sz w:val="20"/>
                <w:szCs w:val="20"/>
              </w:rPr>
              <w:t>2024</w:t>
            </w:r>
          </w:p>
        </w:tc>
      </w:tr>
      <w:tr w:rsidR="00795A8E" w:rsidRPr="002E7AE6" w14:paraId="29508799" w14:textId="77777777" w:rsidTr="00022876">
        <w:trPr>
          <w:trHeight w:val="515"/>
          <w:jc w:val="center"/>
        </w:trPr>
        <w:tc>
          <w:tcPr>
            <w:tcW w:w="3402" w:type="dxa"/>
            <w:tcBorders>
              <w:top w:val="single" w:sz="4" w:space="0" w:color="auto"/>
              <w:bottom w:val="single" w:sz="4" w:space="0" w:color="auto"/>
            </w:tcBorders>
            <w:vAlign w:val="center"/>
          </w:tcPr>
          <w:p w14:paraId="56C371FB" w14:textId="5C893F8B" w:rsidR="00795A8E" w:rsidRPr="002E7AE6" w:rsidRDefault="00721CA2" w:rsidP="00CF0D04">
            <w:pPr>
              <w:jc w:val="center"/>
              <w:rPr>
                <w:rFonts w:ascii="Verdana" w:eastAsia="Verdana" w:hAnsi="Verdana" w:cs="Verdana"/>
                <w:b/>
                <w:bCs/>
                <w:sz w:val="20"/>
                <w:szCs w:val="20"/>
              </w:rPr>
            </w:pPr>
            <w:r>
              <w:rPr>
                <w:rFonts w:ascii="Verdana" w:eastAsia="Verdana" w:hAnsi="Verdana" w:cs="Verdana"/>
                <w:b/>
                <w:bCs/>
                <w:sz w:val="20"/>
                <w:szCs w:val="20"/>
              </w:rPr>
              <w:t xml:space="preserve">Environment </w:t>
            </w:r>
          </w:p>
        </w:tc>
        <w:tc>
          <w:tcPr>
            <w:tcW w:w="3828" w:type="dxa"/>
            <w:tcBorders>
              <w:top w:val="single" w:sz="4" w:space="0" w:color="auto"/>
              <w:bottom w:val="single" w:sz="4" w:space="0" w:color="auto"/>
            </w:tcBorders>
            <w:vAlign w:val="center"/>
          </w:tcPr>
          <w:p w14:paraId="22F89735" w14:textId="643EE5D8" w:rsidR="00795A8E" w:rsidRPr="002E7AE6" w:rsidRDefault="00721CA2" w:rsidP="00A6122E">
            <w:pPr>
              <w:ind w:right="227"/>
              <w:jc w:val="center"/>
              <w:rPr>
                <w:rFonts w:ascii="Verdana" w:eastAsia="Verdana" w:hAnsi="Verdana" w:cs="Verdana"/>
                <w:sz w:val="20"/>
                <w:szCs w:val="20"/>
              </w:rPr>
            </w:pPr>
            <w:proofErr w:type="spellStart"/>
            <w:r>
              <w:rPr>
                <w:rFonts w:ascii="Verdana" w:eastAsia="Verdana" w:hAnsi="Verdana" w:cs="Verdana"/>
                <w:sz w:val="20"/>
                <w:szCs w:val="20"/>
              </w:rPr>
              <w:t>Environemntal</w:t>
            </w:r>
            <w:proofErr w:type="spellEnd"/>
            <w:r>
              <w:rPr>
                <w:rFonts w:ascii="Verdana" w:eastAsia="Verdana" w:hAnsi="Verdana" w:cs="Verdana"/>
                <w:sz w:val="20"/>
                <w:szCs w:val="20"/>
              </w:rPr>
              <w:t xml:space="preserve"> Policy </w:t>
            </w:r>
          </w:p>
        </w:tc>
        <w:tc>
          <w:tcPr>
            <w:tcW w:w="1276" w:type="dxa"/>
            <w:tcBorders>
              <w:top w:val="single" w:sz="4" w:space="0" w:color="auto"/>
              <w:bottom w:val="single" w:sz="4" w:space="0" w:color="auto"/>
            </w:tcBorders>
            <w:vAlign w:val="center"/>
          </w:tcPr>
          <w:p w14:paraId="35CD8ABF" w14:textId="66F52578" w:rsidR="00795A8E" w:rsidRPr="002E7AE6" w:rsidRDefault="00DD249D"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795A8E" w:rsidRPr="002E7AE6" w14:paraId="753AF45F" w14:textId="77777777" w:rsidTr="00022876">
        <w:trPr>
          <w:trHeight w:val="552"/>
          <w:jc w:val="center"/>
        </w:trPr>
        <w:tc>
          <w:tcPr>
            <w:tcW w:w="3402" w:type="dxa"/>
            <w:tcBorders>
              <w:top w:val="single" w:sz="4" w:space="0" w:color="auto"/>
              <w:bottom w:val="single" w:sz="4" w:space="0" w:color="auto"/>
            </w:tcBorders>
            <w:vAlign w:val="center"/>
          </w:tcPr>
          <w:p w14:paraId="116EB3A1" w14:textId="4698E6AD" w:rsidR="00795A8E" w:rsidRPr="002E7AE6" w:rsidRDefault="00721CA2" w:rsidP="001B0A24">
            <w:pPr>
              <w:jc w:val="center"/>
              <w:rPr>
                <w:rFonts w:ascii="Verdana" w:eastAsia="Verdana" w:hAnsi="Verdana" w:cs="Verdana"/>
                <w:b/>
                <w:bCs/>
                <w:sz w:val="20"/>
                <w:szCs w:val="20"/>
              </w:rPr>
            </w:pPr>
            <w:r>
              <w:rPr>
                <w:rFonts w:ascii="Verdana" w:eastAsia="Verdana" w:hAnsi="Verdana" w:cs="Verdana"/>
                <w:b/>
                <w:bCs/>
                <w:sz w:val="20"/>
                <w:szCs w:val="20"/>
              </w:rPr>
              <w:t xml:space="preserve">People </w:t>
            </w:r>
          </w:p>
        </w:tc>
        <w:tc>
          <w:tcPr>
            <w:tcW w:w="3828" w:type="dxa"/>
            <w:tcBorders>
              <w:top w:val="single" w:sz="4" w:space="0" w:color="auto"/>
              <w:bottom w:val="single" w:sz="4" w:space="0" w:color="auto"/>
            </w:tcBorders>
            <w:vAlign w:val="center"/>
          </w:tcPr>
          <w:p w14:paraId="5EEDE00F" w14:textId="4F798C19" w:rsidR="00795A8E" w:rsidRPr="002E7AE6" w:rsidRDefault="00721CA2" w:rsidP="00A6122E">
            <w:pPr>
              <w:ind w:right="227"/>
              <w:jc w:val="center"/>
              <w:rPr>
                <w:rFonts w:ascii="Verdana" w:eastAsia="Verdana" w:hAnsi="Verdana" w:cs="Verdana"/>
                <w:sz w:val="20"/>
                <w:szCs w:val="20"/>
              </w:rPr>
            </w:pPr>
            <w:r>
              <w:rPr>
                <w:rFonts w:ascii="Verdana" w:eastAsia="Verdana" w:hAnsi="Verdana" w:cs="Verdana"/>
                <w:sz w:val="20"/>
                <w:szCs w:val="20"/>
              </w:rPr>
              <w:t xml:space="preserve">QHSE Policy </w:t>
            </w:r>
          </w:p>
        </w:tc>
        <w:tc>
          <w:tcPr>
            <w:tcW w:w="1276" w:type="dxa"/>
            <w:tcBorders>
              <w:top w:val="single" w:sz="4" w:space="0" w:color="auto"/>
              <w:bottom w:val="single" w:sz="4" w:space="0" w:color="auto"/>
            </w:tcBorders>
            <w:vAlign w:val="center"/>
          </w:tcPr>
          <w:p w14:paraId="66B97E9B" w14:textId="1C3ED4B7" w:rsidR="00795A8E" w:rsidRPr="002E7AE6" w:rsidRDefault="00BE1DE5"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r w:rsidR="00795A8E" w:rsidRPr="002E7AE6" w14:paraId="7ACF04BD" w14:textId="77777777" w:rsidTr="00022876">
        <w:trPr>
          <w:trHeight w:val="778"/>
          <w:jc w:val="center"/>
        </w:trPr>
        <w:tc>
          <w:tcPr>
            <w:tcW w:w="3402" w:type="dxa"/>
            <w:tcBorders>
              <w:top w:val="single" w:sz="4" w:space="0" w:color="auto"/>
              <w:bottom w:val="single" w:sz="4" w:space="0" w:color="auto"/>
            </w:tcBorders>
            <w:vAlign w:val="center"/>
          </w:tcPr>
          <w:p w14:paraId="71BDC836" w14:textId="1F92E5B0" w:rsidR="00795A8E" w:rsidRPr="002E7AE6" w:rsidRDefault="001E0601" w:rsidP="001E0601">
            <w:pPr>
              <w:jc w:val="center"/>
              <w:rPr>
                <w:rFonts w:ascii="Verdana" w:eastAsia="Verdana" w:hAnsi="Verdana" w:cs="Verdana"/>
                <w:b/>
                <w:bCs/>
                <w:sz w:val="20"/>
                <w:szCs w:val="20"/>
              </w:rPr>
            </w:pPr>
            <w:r w:rsidRPr="002E7AE6">
              <w:rPr>
                <w:rFonts w:ascii="Verdana" w:eastAsia="Verdana" w:hAnsi="Verdana" w:cs="Verdana"/>
                <w:b/>
                <w:bCs/>
                <w:sz w:val="20"/>
                <w:szCs w:val="20"/>
              </w:rPr>
              <w:t>QHSE</w:t>
            </w:r>
          </w:p>
        </w:tc>
        <w:tc>
          <w:tcPr>
            <w:tcW w:w="3828" w:type="dxa"/>
            <w:tcBorders>
              <w:top w:val="single" w:sz="4" w:space="0" w:color="auto"/>
              <w:bottom w:val="single" w:sz="4" w:space="0" w:color="auto"/>
            </w:tcBorders>
            <w:vAlign w:val="center"/>
          </w:tcPr>
          <w:p w14:paraId="18B6A872" w14:textId="78F5F3B3" w:rsidR="00795A8E" w:rsidRPr="002E7AE6" w:rsidRDefault="00721CA2" w:rsidP="00A6122E">
            <w:pPr>
              <w:ind w:right="227"/>
              <w:jc w:val="center"/>
              <w:rPr>
                <w:rFonts w:ascii="Verdana" w:eastAsia="Verdana" w:hAnsi="Verdana" w:cs="Verdana"/>
                <w:sz w:val="20"/>
                <w:szCs w:val="20"/>
              </w:rPr>
            </w:pPr>
            <w:r>
              <w:rPr>
                <w:rFonts w:ascii="Verdana" w:eastAsia="Verdana" w:hAnsi="Verdana" w:cs="Verdana"/>
                <w:sz w:val="20"/>
                <w:szCs w:val="20"/>
              </w:rPr>
              <w:t>QHSE Policy</w:t>
            </w:r>
          </w:p>
        </w:tc>
        <w:tc>
          <w:tcPr>
            <w:tcW w:w="1276" w:type="dxa"/>
            <w:tcBorders>
              <w:top w:val="single" w:sz="4" w:space="0" w:color="auto"/>
              <w:bottom w:val="single" w:sz="4" w:space="0" w:color="auto"/>
            </w:tcBorders>
            <w:vAlign w:val="center"/>
          </w:tcPr>
          <w:p w14:paraId="3268D563" w14:textId="35FDB92C" w:rsidR="00795A8E" w:rsidRPr="002E7AE6" w:rsidRDefault="0046606D" w:rsidP="00A6122E">
            <w:pPr>
              <w:ind w:right="227"/>
              <w:jc w:val="center"/>
              <w:rPr>
                <w:rFonts w:ascii="Verdana" w:eastAsia="Verdana" w:hAnsi="Verdana" w:cs="Verdana"/>
                <w:sz w:val="20"/>
                <w:szCs w:val="20"/>
              </w:rPr>
            </w:pPr>
            <w:r w:rsidRPr="002E7AE6">
              <w:rPr>
                <w:rFonts w:ascii="Verdana" w:eastAsia="Verdana" w:hAnsi="Verdana" w:cs="Verdana"/>
                <w:sz w:val="20"/>
                <w:szCs w:val="20"/>
              </w:rPr>
              <w:t>2025</w:t>
            </w:r>
          </w:p>
        </w:tc>
      </w:tr>
    </w:tbl>
    <w:p w14:paraId="37C30657" w14:textId="77777777" w:rsidR="00590389" w:rsidRDefault="00590389" w:rsidP="008678AB">
      <w:pPr>
        <w:pBdr>
          <w:top w:val="nil"/>
          <w:left w:val="nil"/>
          <w:bottom w:val="nil"/>
          <w:right w:val="nil"/>
          <w:between w:val="nil"/>
        </w:pBdr>
        <w:spacing w:after="140" w:line="240" w:lineRule="auto"/>
        <w:contextualSpacing/>
        <w:jc w:val="both"/>
        <w:rPr>
          <w:rFonts w:ascii="Verdana" w:hAnsi="Verdana"/>
          <w:sz w:val="21"/>
          <w:szCs w:val="21"/>
        </w:rPr>
      </w:pPr>
    </w:p>
    <w:p w14:paraId="585EF099" w14:textId="77777777" w:rsidR="008723A1" w:rsidRPr="008723A1" w:rsidRDefault="008723A1" w:rsidP="008723A1">
      <w:pPr>
        <w:pBdr>
          <w:top w:val="nil"/>
          <w:left w:val="nil"/>
          <w:bottom w:val="nil"/>
          <w:right w:val="nil"/>
          <w:between w:val="nil"/>
        </w:pBdr>
        <w:spacing w:after="120" w:line="240" w:lineRule="auto"/>
        <w:jc w:val="both"/>
        <w:rPr>
          <w:rFonts w:ascii="Verdana" w:hAnsi="Verdana"/>
          <w:sz w:val="20"/>
          <w:szCs w:val="20"/>
          <w:lang w:val="en-GB"/>
        </w:rPr>
      </w:pPr>
      <w:r w:rsidRPr="008723A1">
        <w:rPr>
          <w:rFonts w:ascii="Verdana" w:hAnsi="Verdana"/>
          <w:sz w:val="20"/>
          <w:szCs w:val="20"/>
          <w:lang w:val="en-GB"/>
        </w:rPr>
        <w:t>At the same time, everyone working at Thermocast is expected—within the scope of their respective responsibilities and areas of expertise—to contribute to achieving ESG objectives and continuously improving the company's sustainability performance.</w:t>
      </w:r>
    </w:p>
    <w:p w14:paraId="4D4102BC" w14:textId="77777777" w:rsidR="008723A1" w:rsidRPr="008723A1" w:rsidRDefault="008723A1" w:rsidP="008723A1">
      <w:pPr>
        <w:pBdr>
          <w:top w:val="nil"/>
          <w:left w:val="nil"/>
          <w:bottom w:val="nil"/>
          <w:right w:val="nil"/>
          <w:between w:val="nil"/>
        </w:pBdr>
        <w:spacing w:after="120" w:line="240" w:lineRule="auto"/>
        <w:jc w:val="both"/>
        <w:rPr>
          <w:rFonts w:ascii="Verdana" w:hAnsi="Verdana"/>
          <w:sz w:val="20"/>
          <w:szCs w:val="20"/>
          <w:lang w:val="en-GB"/>
        </w:rPr>
      </w:pPr>
      <w:r w:rsidRPr="008723A1">
        <w:rPr>
          <w:rFonts w:ascii="Verdana" w:hAnsi="Verdana"/>
          <w:sz w:val="20"/>
          <w:szCs w:val="20"/>
          <w:lang w:val="en-GB"/>
        </w:rPr>
        <w:t>The Sole Director approves corporate policies, oversees their implementation, and monitors compliance.</w:t>
      </w:r>
    </w:p>
    <w:p w14:paraId="5212C861" w14:textId="77777777" w:rsidR="008723A1" w:rsidRPr="008723A1" w:rsidRDefault="008723A1" w:rsidP="008723A1">
      <w:pPr>
        <w:pBdr>
          <w:top w:val="nil"/>
          <w:left w:val="nil"/>
          <w:bottom w:val="nil"/>
          <w:right w:val="nil"/>
          <w:between w:val="nil"/>
        </w:pBdr>
        <w:spacing w:after="120" w:line="240" w:lineRule="auto"/>
        <w:jc w:val="both"/>
        <w:rPr>
          <w:rFonts w:ascii="Verdana" w:hAnsi="Verdana"/>
          <w:sz w:val="20"/>
          <w:szCs w:val="20"/>
          <w:lang w:val="en-GB"/>
        </w:rPr>
      </w:pPr>
      <w:r w:rsidRPr="008723A1">
        <w:rPr>
          <w:rFonts w:ascii="Verdana" w:hAnsi="Verdana"/>
          <w:sz w:val="20"/>
          <w:szCs w:val="20"/>
          <w:lang w:val="en-GB"/>
        </w:rPr>
        <w:lastRenderedPageBreak/>
        <w:t xml:space="preserve">These policies are periodically reviewed and updated </w:t>
      </w:r>
      <w:proofErr w:type="gramStart"/>
      <w:r w:rsidRPr="008723A1">
        <w:rPr>
          <w:rFonts w:ascii="Verdana" w:hAnsi="Verdana"/>
          <w:sz w:val="20"/>
          <w:szCs w:val="20"/>
          <w:lang w:val="en-GB"/>
        </w:rPr>
        <w:t>in light of</w:t>
      </w:r>
      <w:proofErr w:type="gramEnd"/>
      <w:r w:rsidRPr="008723A1">
        <w:rPr>
          <w:rFonts w:ascii="Verdana" w:hAnsi="Verdana"/>
          <w:sz w:val="20"/>
          <w:szCs w:val="20"/>
          <w:lang w:val="en-GB"/>
        </w:rPr>
        <w:t xml:space="preserve"> the results of the double materiality analysis, changes in the internal and external context, progress toward the 2030 ESG objectives, and international best practices and standards.</w:t>
      </w:r>
    </w:p>
    <w:p w14:paraId="3771F1B7" w14:textId="5FED911F" w:rsidR="008D1D15" w:rsidRPr="008723A1" w:rsidRDefault="008723A1" w:rsidP="001D0376">
      <w:pPr>
        <w:pBdr>
          <w:top w:val="nil"/>
          <w:left w:val="nil"/>
          <w:bottom w:val="nil"/>
          <w:right w:val="nil"/>
          <w:between w:val="nil"/>
        </w:pBdr>
        <w:spacing w:after="120" w:line="240" w:lineRule="auto"/>
        <w:jc w:val="both"/>
        <w:rPr>
          <w:rFonts w:ascii="Verdana" w:hAnsi="Verdana"/>
          <w:sz w:val="20"/>
          <w:szCs w:val="20"/>
          <w:lang w:val="en-GB"/>
        </w:rPr>
      </w:pPr>
      <w:r w:rsidRPr="008723A1">
        <w:rPr>
          <w:rFonts w:ascii="Verdana" w:hAnsi="Verdana"/>
          <w:sz w:val="20"/>
          <w:szCs w:val="20"/>
          <w:lang w:val="en-GB"/>
        </w:rPr>
        <w:t>The policies are made available to internal and external stakeholders by being published on the company website</w:t>
      </w:r>
      <w:r w:rsidR="0022561A" w:rsidRPr="008723A1">
        <w:rPr>
          <w:rFonts w:ascii="Verdana" w:hAnsi="Verdana"/>
          <w:sz w:val="20"/>
          <w:szCs w:val="20"/>
          <w:lang w:val="en-GB"/>
        </w:rPr>
        <w:t>.</w:t>
      </w:r>
    </w:p>
    <w:tbl>
      <w:tblPr>
        <w:tblStyle w:val="Grigliatabella2"/>
        <w:tblW w:w="9673"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12"/>
        <w:gridCol w:w="1612"/>
        <w:gridCol w:w="1612"/>
        <w:gridCol w:w="1612"/>
        <w:gridCol w:w="1612"/>
        <w:gridCol w:w="1613"/>
      </w:tblGrid>
      <w:tr w:rsidR="00F305BA" w:rsidRPr="002E7AE6" w14:paraId="655FF20D" w14:textId="77777777" w:rsidTr="00F305BA">
        <w:trPr>
          <w:trHeight w:val="426"/>
          <w:jc w:val="center"/>
        </w:trPr>
        <w:tc>
          <w:tcPr>
            <w:tcW w:w="9673" w:type="dxa"/>
            <w:gridSpan w:val="6"/>
            <w:tcBorders>
              <w:top w:val="single" w:sz="4" w:space="0" w:color="auto"/>
              <w:bottom w:val="single" w:sz="4" w:space="0" w:color="auto"/>
            </w:tcBorders>
          </w:tcPr>
          <w:p w14:paraId="2952B7BF" w14:textId="78195CEF" w:rsidR="00F305BA" w:rsidRPr="002E7AE6" w:rsidRDefault="005E7CD6">
            <w:pPr>
              <w:spacing w:before="120" w:after="120"/>
              <w:jc w:val="center"/>
              <w:rPr>
                <w:rFonts w:ascii="Verdana" w:eastAsia="Times New Roman" w:hAnsi="Verdana" w:cs="Calibri"/>
                <w:i/>
                <w:iCs/>
                <w:sz w:val="20"/>
                <w:szCs w:val="20"/>
              </w:rPr>
            </w:pPr>
            <w:r>
              <w:rPr>
                <w:rFonts w:ascii="Verdana" w:eastAsia="Times New Roman" w:hAnsi="Verdana" w:cs="Calibri"/>
                <w:i/>
                <w:iCs/>
                <w:sz w:val="20"/>
                <w:szCs w:val="20"/>
              </w:rPr>
              <w:t xml:space="preserve">Management </w:t>
            </w:r>
            <w:r w:rsidR="008000C3">
              <w:rPr>
                <w:rFonts w:ascii="Verdana" w:eastAsia="Times New Roman" w:hAnsi="Verdana" w:cs="Calibri"/>
                <w:i/>
                <w:iCs/>
                <w:sz w:val="20"/>
                <w:szCs w:val="20"/>
              </w:rPr>
              <w:t>systems</w:t>
            </w:r>
          </w:p>
        </w:tc>
      </w:tr>
      <w:tr w:rsidR="008D1D15" w:rsidRPr="002E7AE6" w14:paraId="09F3592E" w14:textId="77777777" w:rsidTr="00F305BA">
        <w:trPr>
          <w:trHeight w:val="566"/>
          <w:jc w:val="center"/>
        </w:trPr>
        <w:tc>
          <w:tcPr>
            <w:tcW w:w="1612" w:type="dxa"/>
            <w:tcBorders>
              <w:top w:val="single" w:sz="4" w:space="0" w:color="auto"/>
              <w:bottom w:val="single" w:sz="4" w:space="0" w:color="auto"/>
            </w:tcBorders>
          </w:tcPr>
          <w:p w14:paraId="2CD5CA7E" w14:textId="591A37C5" w:rsidR="008D1D15" w:rsidRPr="002E7AE6" w:rsidRDefault="005E7CD6">
            <w:pPr>
              <w:spacing w:before="120" w:after="120"/>
              <w:jc w:val="center"/>
              <w:rPr>
                <w:rFonts w:ascii="Verdana" w:eastAsia="Times New Roman" w:hAnsi="Verdana" w:cs="Calibri"/>
                <w:i/>
                <w:iCs/>
                <w:sz w:val="20"/>
                <w:szCs w:val="20"/>
              </w:rPr>
            </w:pPr>
            <w:r>
              <w:rPr>
                <w:rFonts w:ascii="Verdana" w:eastAsia="Times New Roman" w:hAnsi="Verdana" w:cs="Calibri"/>
                <w:i/>
                <w:iCs/>
                <w:sz w:val="20"/>
                <w:szCs w:val="20"/>
              </w:rPr>
              <w:t>Management sys</w:t>
            </w:r>
            <w:r w:rsidR="008000C3">
              <w:rPr>
                <w:rFonts w:ascii="Verdana" w:eastAsia="Times New Roman" w:hAnsi="Verdana" w:cs="Calibri"/>
                <w:i/>
                <w:iCs/>
                <w:sz w:val="20"/>
                <w:szCs w:val="20"/>
              </w:rPr>
              <w:t>tem</w:t>
            </w:r>
          </w:p>
        </w:tc>
        <w:tc>
          <w:tcPr>
            <w:tcW w:w="1612" w:type="dxa"/>
            <w:tcBorders>
              <w:top w:val="single" w:sz="4" w:space="0" w:color="auto"/>
              <w:bottom w:val="single" w:sz="4" w:space="0" w:color="auto"/>
            </w:tcBorders>
          </w:tcPr>
          <w:p w14:paraId="20C62196" w14:textId="5C3D9BAD" w:rsidR="008D1D15" w:rsidRPr="002E7AE6" w:rsidRDefault="005E7CD6">
            <w:pPr>
              <w:spacing w:before="120" w:after="120"/>
              <w:jc w:val="center"/>
              <w:rPr>
                <w:rFonts w:ascii="Verdana" w:eastAsia="Times New Roman" w:hAnsi="Verdana" w:cs="Calibri"/>
                <w:i/>
                <w:iCs/>
                <w:sz w:val="20"/>
                <w:szCs w:val="20"/>
              </w:rPr>
            </w:pPr>
            <w:r>
              <w:rPr>
                <w:rFonts w:ascii="Verdana" w:eastAsia="Times New Roman" w:hAnsi="Verdana" w:cs="Calibri"/>
                <w:i/>
                <w:iCs/>
                <w:sz w:val="20"/>
                <w:szCs w:val="20"/>
              </w:rPr>
              <w:t xml:space="preserve">Reference </w:t>
            </w:r>
          </w:p>
        </w:tc>
        <w:tc>
          <w:tcPr>
            <w:tcW w:w="1612" w:type="dxa"/>
            <w:tcBorders>
              <w:top w:val="single" w:sz="4" w:space="0" w:color="auto"/>
              <w:bottom w:val="single" w:sz="4" w:space="0" w:color="auto"/>
            </w:tcBorders>
            <w:vAlign w:val="center"/>
          </w:tcPr>
          <w:p w14:paraId="6C033ADA" w14:textId="0EB2E2B0" w:rsidR="008D1D15" w:rsidRPr="002E7AE6" w:rsidRDefault="005E7CD6">
            <w:pPr>
              <w:spacing w:before="120" w:after="120"/>
              <w:jc w:val="center"/>
              <w:rPr>
                <w:rFonts w:ascii="Verdana" w:eastAsia="Times New Roman" w:hAnsi="Verdana" w:cs="Calibri"/>
                <w:i/>
                <w:iCs/>
                <w:sz w:val="20"/>
                <w:szCs w:val="20"/>
              </w:rPr>
            </w:pPr>
            <w:r>
              <w:rPr>
                <w:rFonts w:ascii="Verdana" w:eastAsia="Times New Roman" w:hAnsi="Verdana" w:cs="Calibri"/>
                <w:i/>
                <w:iCs/>
                <w:sz w:val="20"/>
                <w:szCs w:val="20"/>
              </w:rPr>
              <w:t>Third party</w:t>
            </w:r>
          </w:p>
        </w:tc>
        <w:tc>
          <w:tcPr>
            <w:tcW w:w="1612" w:type="dxa"/>
            <w:tcBorders>
              <w:top w:val="single" w:sz="4" w:space="0" w:color="auto"/>
              <w:bottom w:val="single" w:sz="4" w:space="0" w:color="auto"/>
            </w:tcBorders>
          </w:tcPr>
          <w:p w14:paraId="52F5A259" w14:textId="7C5E40D3" w:rsidR="008D1D15" w:rsidRPr="002E7AE6" w:rsidRDefault="005E7CD6">
            <w:pPr>
              <w:spacing w:before="120" w:after="120"/>
              <w:jc w:val="center"/>
              <w:rPr>
                <w:rFonts w:ascii="Verdana" w:eastAsia="Times New Roman" w:hAnsi="Verdana" w:cs="Calibri"/>
                <w:i/>
                <w:iCs/>
                <w:sz w:val="20"/>
                <w:szCs w:val="20"/>
              </w:rPr>
            </w:pPr>
            <w:proofErr w:type="spellStart"/>
            <w:r>
              <w:rPr>
                <w:rFonts w:ascii="Verdana" w:eastAsia="Times New Roman" w:hAnsi="Verdana" w:cs="Calibri"/>
                <w:i/>
                <w:iCs/>
                <w:sz w:val="20"/>
                <w:szCs w:val="20"/>
              </w:rPr>
              <w:t>Registration</w:t>
            </w:r>
            <w:proofErr w:type="spellEnd"/>
            <w:r>
              <w:rPr>
                <w:rFonts w:ascii="Verdana" w:eastAsia="Times New Roman" w:hAnsi="Verdana" w:cs="Calibri"/>
                <w:i/>
                <w:iCs/>
                <w:sz w:val="20"/>
                <w:szCs w:val="20"/>
              </w:rPr>
              <w:t xml:space="preserve"> </w:t>
            </w:r>
            <w:proofErr w:type="spellStart"/>
            <w:r>
              <w:rPr>
                <w:rFonts w:ascii="Verdana" w:eastAsia="Times New Roman" w:hAnsi="Verdana" w:cs="Calibri"/>
                <w:i/>
                <w:iCs/>
                <w:sz w:val="20"/>
                <w:szCs w:val="20"/>
              </w:rPr>
              <w:t>number</w:t>
            </w:r>
            <w:proofErr w:type="spellEnd"/>
          </w:p>
        </w:tc>
        <w:tc>
          <w:tcPr>
            <w:tcW w:w="1612" w:type="dxa"/>
            <w:tcBorders>
              <w:top w:val="single" w:sz="4" w:space="0" w:color="auto"/>
              <w:bottom w:val="single" w:sz="4" w:space="0" w:color="auto"/>
            </w:tcBorders>
          </w:tcPr>
          <w:p w14:paraId="34621290" w14:textId="54C7D907" w:rsidR="008D1D15" w:rsidRPr="002E7AE6" w:rsidRDefault="005E7CD6">
            <w:pPr>
              <w:spacing w:before="120" w:after="120"/>
              <w:jc w:val="center"/>
              <w:rPr>
                <w:rFonts w:ascii="Verdana" w:eastAsia="Times New Roman" w:hAnsi="Verdana" w:cs="Calibri"/>
                <w:i/>
                <w:iCs/>
                <w:sz w:val="20"/>
                <w:szCs w:val="20"/>
              </w:rPr>
            </w:pPr>
            <w:r>
              <w:rPr>
                <w:rFonts w:ascii="Verdana" w:eastAsia="Times New Roman" w:hAnsi="Verdana" w:cs="Calibri"/>
                <w:i/>
                <w:iCs/>
                <w:sz w:val="20"/>
                <w:szCs w:val="20"/>
              </w:rPr>
              <w:t xml:space="preserve">First </w:t>
            </w:r>
            <w:proofErr w:type="spellStart"/>
            <w:r>
              <w:rPr>
                <w:rFonts w:ascii="Verdana" w:eastAsia="Times New Roman" w:hAnsi="Verdana" w:cs="Calibri"/>
                <w:i/>
                <w:iCs/>
                <w:sz w:val="20"/>
                <w:szCs w:val="20"/>
              </w:rPr>
              <w:t>issue</w:t>
            </w:r>
            <w:proofErr w:type="spellEnd"/>
          </w:p>
        </w:tc>
        <w:tc>
          <w:tcPr>
            <w:tcW w:w="1613" w:type="dxa"/>
            <w:tcBorders>
              <w:top w:val="single" w:sz="4" w:space="0" w:color="auto"/>
              <w:bottom w:val="single" w:sz="4" w:space="0" w:color="auto"/>
            </w:tcBorders>
          </w:tcPr>
          <w:p w14:paraId="316EFD2C" w14:textId="0A0DE1C0" w:rsidR="008D1D15" w:rsidRPr="002E7AE6" w:rsidRDefault="008000C3">
            <w:pPr>
              <w:spacing w:before="120" w:after="120"/>
              <w:jc w:val="center"/>
              <w:rPr>
                <w:rFonts w:ascii="Verdana" w:eastAsia="Times New Roman" w:hAnsi="Verdana" w:cs="Calibri"/>
                <w:i/>
                <w:iCs/>
                <w:sz w:val="20"/>
                <w:szCs w:val="20"/>
              </w:rPr>
            </w:pPr>
            <w:proofErr w:type="spellStart"/>
            <w:r>
              <w:rPr>
                <w:rFonts w:ascii="Verdana" w:eastAsia="Times New Roman" w:hAnsi="Verdana" w:cs="Calibri"/>
                <w:i/>
                <w:iCs/>
                <w:sz w:val="20"/>
                <w:szCs w:val="20"/>
              </w:rPr>
              <w:t>Expiring</w:t>
            </w:r>
            <w:proofErr w:type="spellEnd"/>
            <w:r>
              <w:rPr>
                <w:rFonts w:ascii="Verdana" w:eastAsia="Times New Roman" w:hAnsi="Verdana" w:cs="Calibri"/>
                <w:i/>
                <w:iCs/>
                <w:sz w:val="20"/>
                <w:szCs w:val="20"/>
              </w:rPr>
              <w:t xml:space="preserve"> date</w:t>
            </w:r>
          </w:p>
        </w:tc>
      </w:tr>
      <w:tr w:rsidR="008D1D15" w:rsidRPr="002E7AE6" w14:paraId="54882E3E" w14:textId="77777777" w:rsidTr="00F305BA">
        <w:trPr>
          <w:jc w:val="center"/>
        </w:trPr>
        <w:tc>
          <w:tcPr>
            <w:tcW w:w="1612" w:type="dxa"/>
            <w:tcBorders>
              <w:top w:val="single" w:sz="4" w:space="0" w:color="auto"/>
              <w:bottom w:val="single" w:sz="4" w:space="0" w:color="auto"/>
            </w:tcBorders>
            <w:vAlign w:val="center"/>
          </w:tcPr>
          <w:p w14:paraId="57B0E52B" w14:textId="45709B33" w:rsidR="008D1D15" w:rsidRPr="008000C3" w:rsidRDefault="008000C3">
            <w:pPr>
              <w:spacing w:before="120" w:after="120"/>
              <w:rPr>
                <w:rFonts w:ascii="Verdana" w:eastAsia="Times New Roman" w:hAnsi="Verdana" w:cs="Calibri"/>
                <w:color w:val="000000"/>
                <w:sz w:val="20"/>
                <w:szCs w:val="20"/>
              </w:rPr>
            </w:pPr>
            <w:r w:rsidRPr="008000C3">
              <w:rPr>
                <w:rFonts w:ascii="Verdana" w:eastAsia="Times New Roman" w:hAnsi="Verdana" w:cs="Calibri"/>
                <w:color w:val="000000"/>
                <w:sz w:val="20"/>
                <w:szCs w:val="20"/>
              </w:rPr>
              <w:t>Quality Management system</w:t>
            </w:r>
          </w:p>
        </w:tc>
        <w:tc>
          <w:tcPr>
            <w:tcW w:w="1612" w:type="dxa"/>
            <w:tcBorders>
              <w:top w:val="single" w:sz="4" w:space="0" w:color="auto"/>
              <w:bottom w:val="single" w:sz="4" w:space="0" w:color="auto"/>
            </w:tcBorders>
            <w:vAlign w:val="center"/>
          </w:tcPr>
          <w:p w14:paraId="385489F3" w14:textId="77777777" w:rsidR="008D1D15" w:rsidRPr="002E7AE6" w:rsidRDefault="008D1D15">
            <w:pPr>
              <w:autoSpaceDE w:val="0"/>
              <w:autoSpaceDN w:val="0"/>
              <w:adjustRightInd w:val="0"/>
              <w:spacing w:before="120" w:after="120"/>
              <w:jc w:val="center"/>
              <w:rPr>
                <w:rFonts w:ascii="Verdana" w:eastAsia="Times New Roman" w:hAnsi="Verdana" w:cs="Calibri"/>
                <w:color w:val="000000"/>
                <w:sz w:val="20"/>
                <w:szCs w:val="20"/>
              </w:rPr>
            </w:pPr>
            <w:r w:rsidRPr="002E7AE6">
              <w:rPr>
                <w:rFonts w:ascii="Verdana" w:eastAsia="Times New Roman" w:hAnsi="Verdana" w:cs="Calibri"/>
                <w:color w:val="000000"/>
                <w:sz w:val="20"/>
                <w:szCs w:val="20"/>
              </w:rPr>
              <w:t>UNI EN ISO 9001:2015</w:t>
            </w:r>
          </w:p>
        </w:tc>
        <w:tc>
          <w:tcPr>
            <w:tcW w:w="1612" w:type="dxa"/>
            <w:tcBorders>
              <w:top w:val="single" w:sz="4" w:space="0" w:color="auto"/>
              <w:bottom w:val="single" w:sz="4" w:space="0" w:color="auto"/>
            </w:tcBorders>
          </w:tcPr>
          <w:p w14:paraId="1E3CF543" w14:textId="3543D19B" w:rsidR="008D1D15" w:rsidRPr="002E7AE6" w:rsidRDefault="00DC3DB1">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noProof/>
                <w:color w:val="000000"/>
                <w:sz w:val="20"/>
                <w:szCs w:val="20"/>
              </w:rPr>
              <w:drawing>
                <wp:anchor distT="0" distB="0" distL="114300" distR="114300" simplePos="0" relativeHeight="251658243" behindDoc="0" locked="0" layoutInCell="1" allowOverlap="1" wp14:anchorId="6942C967" wp14:editId="7FC2802C">
                  <wp:simplePos x="0" y="0"/>
                  <wp:positionH relativeFrom="column">
                    <wp:posOffset>102870</wp:posOffset>
                  </wp:positionH>
                  <wp:positionV relativeFrom="paragraph">
                    <wp:posOffset>8255</wp:posOffset>
                  </wp:positionV>
                  <wp:extent cx="737870" cy="953770"/>
                  <wp:effectExtent l="0" t="0" r="5080" b="0"/>
                  <wp:wrapNone/>
                  <wp:docPr id="514229713"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4229713" name=""/>
                          <pic:cNvPicPr/>
                        </pic:nvPicPr>
                        <pic:blipFill>
                          <a:blip r:embed="rId28">
                            <a:extLst>
                              <a:ext uri="{28A0092B-C50C-407E-A947-70E740481C1C}">
                                <a14:useLocalDpi xmlns:a14="http://schemas.microsoft.com/office/drawing/2010/main" val="0"/>
                              </a:ext>
                            </a:extLst>
                          </a:blip>
                          <a:stretch>
                            <a:fillRect/>
                          </a:stretch>
                        </pic:blipFill>
                        <pic:spPr>
                          <a:xfrm>
                            <a:off x="0" y="0"/>
                            <a:ext cx="737870" cy="953770"/>
                          </a:xfrm>
                          <a:prstGeom prst="rect">
                            <a:avLst/>
                          </a:prstGeom>
                        </pic:spPr>
                      </pic:pic>
                    </a:graphicData>
                  </a:graphic>
                  <wp14:sizeRelH relativeFrom="margin">
                    <wp14:pctWidth>0</wp14:pctWidth>
                  </wp14:sizeRelH>
                  <wp14:sizeRelV relativeFrom="margin">
                    <wp14:pctHeight>0</wp14:pctHeight>
                  </wp14:sizeRelV>
                </wp:anchor>
              </w:drawing>
            </w:r>
          </w:p>
          <w:p w14:paraId="2399D7D8"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p w14:paraId="5FFA3E67"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p w14:paraId="1E38D375"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p>
        </w:tc>
        <w:tc>
          <w:tcPr>
            <w:tcW w:w="1612" w:type="dxa"/>
            <w:tcBorders>
              <w:top w:val="single" w:sz="4" w:space="0" w:color="auto"/>
              <w:bottom w:val="single" w:sz="4" w:space="0" w:color="auto"/>
            </w:tcBorders>
            <w:vAlign w:val="center"/>
          </w:tcPr>
          <w:p w14:paraId="0514E169" w14:textId="06EE2396" w:rsidR="008D1D15" w:rsidRPr="002E7AE6" w:rsidRDefault="008D1D15">
            <w:pPr>
              <w:autoSpaceDE w:val="0"/>
              <w:autoSpaceDN w:val="0"/>
              <w:adjustRightInd w:val="0"/>
              <w:spacing w:before="120" w:after="120"/>
              <w:jc w:val="center"/>
              <w:rPr>
                <w:rFonts w:ascii="Verdana" w:eastAsia="Times New Roman" w:hAnsi="Verdana" w:cs="Calibri"/>
                <w:color w:val="000000"/>
                <w:sz w:val="20"/>
                <w:szCs w:val="20"/>
              </w:rPr>
            </w:pPr>
            <w:r w:rsidRPr="002E7AE6">
              <w:rPr>
                <w:rFonts w:ascii="Verdana" w:eastAsia="Times New Roman" w:hAnsi="Verdana" w:cs="Calibri"/>
                <w:color w:val="000000"/>
                <w:sz w:val="20"/>
                <w:szCs w:val="20"/>
              </w:rPr>
              <w:t>0011889</w:t>
            </w:r>
          </w:p>
        </w:tc>
        <w:tc>
          <w:tcPr>
            <w:tcW w:w="1612" w:type="dxa"/>
            <w:tcBorders>
              <w:top w:val="single" w:sz="4" w:space="0" w:color="auto"/>
              <w:bottom w:val="single" w:sz="4" w:space="0" w:color="auto"/>
            </w:tcBorders>
            <w:vAlign w:val="center"/>
          </w:tcPr>
          <w:p w14:paraId="0D182B93"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color w:val="000000"/>
                <w:sz w:val="20"/>
                <w:szCs w:val="20"/>
              </w:rPr>
              <w:t>22/05/2001</w:t>
            </w:r>
          </w:p>
        </w:tc>
        <w:tc>
          <w:tcPr>
            <w:tcW w:w="1613" w:type="dxa"/>
            <w:tcBorders>
              <w:top w:val="single" w:sz="4" w:space="0" w:color="auto"/>
              <w:bottom w:val="single" w:sz="4" w:space="0" w:color="auto"/>
            </w:tcBorders>
            <w:vAlign w:val="center"/>
          </w:tcPr>
          <w:p w14:paraId="734C633E" w14:textId="77777777" w:rsidR="008D1D15" w:rsidRPr="002E7AE6" w:rsidRDefault="008D1D15">
            <w:pPr>
              <w:autoSpaceDE w:val="0"/>
              <w:autoSpaceDN w:val="0"/>
              <w:adjustRightInd w:val="0"/>
              <w:spacing w:before="120" w:after="120"/>
              <w:rPr>
                <w:rFonts w:ascii="Verdana" w:eastAsia="Times New Roman" w:hAnsi="Verdana" w:cs="Calibri"/>
                <w:color w:val="000000"/>
                <w:sz w:val="20"/>
                <w:szCs w:val="20"/>
              </w:rPr>
            </w:pPr>
            <w:r w:rsidRPr="002E7AE6">
              <w:rPr>
                <w:rFonts w:ascii="Verdana" w:eastAsia="Times New Roman" w:hAnsi="Verdana" w:cs="Calibri"/>
                <w:color w:val="000000"/>
                <w:sz w:val="20"/>
                <w:szCs w:val="20"/>
              </w:rPr>
              <w:t>24/10/2027</w:t>
            </w:r>
          </w:p>
        </w:tc>
      </w:tr>
    </w:tbl>
    <w:p w14:paraId="09FFF698" w14:textId="77777777" w:rsidR="00FB6F50" w:rsidRDefault="00FB6F50" w:rsidP="006E18A2">
      <w:pPr>
        <w:rPr>
          <w:rFonts w:ascii="Verdana" w:hAnsi="Verdana"/>
          <w:sz w:val="21"/>
          <w:szCs w:val="21"/>
        </w:rPr>
      </w:pPr>
    </w:p>
    <w:p w14:paraId="1B732B5B" w14:textId="0BFED9E2" w:rsidR="00C82058" w:rsidRPr="00FE1D10" w:rsidRDefault="008723A1" w:rsidP="00FB6F50">
      <w:pPr>
        <w:keepNext/>
        <w:keepLines/>
        <w:spacing w:before="120" w:after="120" w:line="240" w:lineRule="auto"/>
        <w:outlineLvl w:val="2"/>
        <w:rPr>
          <w:rFonts w:ascii="Verdana" w:eastAsia="Yu Gothic Light" w:hAnsi="Verdana" w:cs="Times New Roman"/>
          <w:b/>
          <w:i/>
          <w:sz w:val="24"/>
          <w:szCs w:val="24"/>
          <w:lang w:val="en-GB"/>
        </w:rPr>
      </w:pPr>
      <w:r w:rsidRPr="00FE1D10">
        <w:rPr>
          <w:rFonts w:ascii="Verdana" w:eastAsia="Yu Gothic Light" w:hAnsi="Verdana" w:cs="Times New Roman"/>
          <w:b/>
          <w:i/>
          <w:sz w:val="24"/>
          <w:szCs w:val="24"/>
          <w:lang w:val="en-GB"/>
        </w:rPr>
        <w:t>T</w:t>
      </w:r>
      <w:r w:rsidR="00183A29" w:rsidRPr="00FE1D10">
        <w:rPr>
          <w:rFonts w:ascii="Verdana" w:eastAsia="Yu Gothic Light" w:hAnsi="Verdana" w:cs="Times New Roman"/>
          <w:b/>
          <w:i/>
          <w:sz w:val="24"/>
          <w:szCs w:val="24"/>
          <w:lang w:val="en-GB"/>
        </w:rPr>
        <w:t>arget</w:t>
      </w:r>
      <w:r w:rsidR="008000C3">
        <w:rPr>
          <w:rFonts w:ascii="Verdana" w:eastAsia="Yu Gothic Light" w:hAnsi="Verdana" w:cs="Times New Roman"/>
          <w:b/>
          <w:i/>
          <w:sz w:val="24"/>
          <w:szCs w:val="24"/>
          <w:lang w:val="en-GB"/>
        </w:rPr>
        <w:t>s</w:t>
      </w:r>
    </w:p>
    <w:p w14:paraId="44862BEF" w14:textId="30DDF61B" w:rsidR="00DF3C8C" w:rsidRPr="00FE1D10" w:rsidRDefault="00FE1D10" w:rsidP="00FB6F50">
      <w:pPr>
        <w:spacing w:after="240" w:line="240" w:lineRule="auto"/>
        <w:jc w:val="both"/>
        <w:rPr>
          <w:rFonts w:ascii="Verdana" w:hAnsi="Verdana"/>
          <w:sz w:val="20"/>
          <w:szCs w:val="20"/>
          <w:lang w:val="en-GB"/>
        </w:rPr>
      </w:pPr>
      <w:r w:rsidRPr="00FE1D10">
        <w:rPr>
          <w:rFonts w:ascii="Verdana" w:hAnsi="Verdana"/>
          <w:sz w:val="20"/>
          <w:szCs w:val="20"/>
          <w:lang w:val="en-GB"/>
        </w:rPr>
        <w:t>In line with its corporate policies, Thermocast has defined ESG targets for 2030 aimed at guiding the continuous improvement of its sustainability performance.</w:t>
      </w:r>
    </w:p>
    <w:p w14:paraId="70E9192E" w14:textId="77777777" w:rsidR="00102EB1" w:rsidRPr="00FE1D10" w:rsidRDefault="00102EB1" w:rsidP="00102EB1">
      <w:pPr>
        <w:spacing w:line="240" w:lineRule="auto"/>
        <w:jc w:val="both"/>
        <w:rPr>
          <w:rFonts w:ascii="Verdana" w:hAnsi="Verdana"/>
          <w:sz w:val="20"/>
          <w:szCs w:val="20"/>
          <w:lang w:val="en-GB"/>
        </w:rPr>
      </w:pPr>
    </w:p>
    <w:tbl>
      <w:tblPr>
        <w:tblStyle w:val="Grigliatabella"/>
        <w:tblW w:w="0" w:type="auto"/>
        <w:jc w:val="center"/>
        <w:tblBorders>
          <w:left w:val="none" w:sz="0" w:space="0" w:color="auto"/>
          <w:right w:val="none" w:sz="0" w:space="0" w:color="auto"/>
        </w:tblBorders>
        <w:tblLook w:val="04A0" w:firstRow="1" w:lastRow="0" w:firstColumn="1" w:lastColumn="0" w:noHBand="0" w:noVBand="1"/>
      </w:tblPr>
      <w:tblGrid>
        <w:gridCol w:w="3970"/>
        <w:gridCol w:w="1417"/>
        <w:gridCol w:w="1984"/>
        <w:gridCol w:w="2219"/>
      </w:tblGrid>
      <w:tr w:rsidR="002843A1" w:rsidRPr="00E33860" w14:paraId="6163B062" w14:textId="77777777" w:rsidTr="009F596C">
        <w:trPr>
          <w:trHeight w:val="407"/>
          <w:jc w:val="center"/>
        </w:trPr>
        <w:tc>
          <w:tcPr>
            <w:tcW w:w="9590" w:type="dxa"/>
            <w:gridSpan w:val="4"/>
          </w:tcPr>
          <w:p w14:paraId="0DA3D65F" w14:textId="2F2051D5" w:rsidR="002843A1" w:rsidRPr="00FE1D10" w:rsidRDefault="00FE1D10">
            <w:pPr>
              <w:spacing w:before="40" w:after="40"/>
              <w:jc w:val="center"/>
              <w:rPr>
                <w:rFonts w:ascii="Verdana" w:eastAsia="Yu Gothic" w:hAnsi="Verdana" w:cs="Calibri"/>
                <w:i/>
                <w:snapToGrid w:val="0"/>
                <w:sz w:val="20"/>
                <w:szCs w:val="20"/>
                <w:lang w:val="en-GB"/>
              </w:rPr>
            </w:pPr>
            <w:r w:rsidRPr="00FE1D10">
              <w:rPr>
                <w:rFonts w:ascii="Verdana" w:eastAsia="Yu Gothic" w:hAnsi="Verdana" w:cs="Calibri"/>
                <w:i/>
                <w:snapToGrid w:val="0"/>
                <w:sz w:val="20"/>
                <w:szCs w:val="20"/>
                <w:lang w:val="en-GB"/>
              </w:rPr>
              <w:t>TARGETS</w:t>
            </w:r>
            <w:r w:rsidR="00ED4436" w:rsidRPr="00FE1D10">
              <w:rPr>
                <w:rFonts w:ascii="Verdana" w:eastAsia="Yu Gothic" w:hAnsi="Verdana" w:cs="Calibri"/>
                <w:i/>
                <w:snapToGrid w:val="0"/>
                <w:sz w:val="20"/>
                <w:szCs w:val="20"/>
                <w:lang w:val="en-GB"/>
              </w:rPr>
              <w:t xml:space="preserve">: </w:t>
            </w:r>
            <w:r w:rsidR="00ED4436" w:rsidRPr="00FE1D10">
              <w:rPr>
                <w:rFonts w:ascii="Verdana" w:eastAsia="Yu Gothic" w:hAnsi="Verdana" w:cs="Calibri"/>
                <w:b/>
                <w:bCs/>
                <w:i/>
                <w:snapToGrid w:val="0"/>
                <w:sz w:val="20"/>
                <w:szCs w:val="20"/>
                <w:lang w:val="en-GB"/>
              </w:rPr>
              <w:t xml:space="preserve">Stakeholder engagement </w:t>
            </w:r>
            <w:r w:rsidRPr="00FE1D10">
              <w:rPr>
                <w:rFonts w:ascii="Verdana" w:eastAsia="Yu Gothic" w:hAnsi="Verdana" w:cs="Calibri"/>
                <w:b/>
                <w:bCs/>
                <w:i/>
                <w:snapToGrid w:val="0"/>
                <w:sz w:val="20"/>
                <w:szCs w:val="20"/>
                <w:lang w:val="en-GB"/>
              </w:rPr>
              <w:t xml:space="preserve">and Business </w:t>
            </w:r>
            <w:r>
              <w:rPr>
                <w:rFonts w:ascii="Verdana" w:eastAsia="Yu Gothic" w:hAnsi="Verdana" w:cs="Calibri"/>
                <w:b/>
                <w:bCs/>
                <w:i/>
                <w:snapToGrid w:val="0"/>
                <w:sz w:val="20"/>
                <w:szCs w:val="20"/>
                <w:lang w:val="en-GB"/>
              </w:rPr>
              <w:t>Ethics</w:t>
            </w:r>
          </w:p>
        </w:tc>
      </w:tr>
      <w:tr w:rsidR="002843A1" w:rsidRPr="00EE420D" w14:paraId="4628313C" w14:textId="77777777" w:rsidTr="00AA5914">
        <w:trPr>
          <w:trHeight w:val="557"/>
          <w:jc w:val="center"/>
        </w:trPr>
        <w:tc>
          <w:tcPr>
            <w:tcW w:w="3970" w:type="dxa"/>
          </w:tcPr>
          <w:p w14:paraId="48729072" w14:textId="690F6FA2" w:rsidR="002843A1" w:rsidRPr="00EE420D" w:rsidRDefault="00FE1D10">
            <w:pPr>
              <w:spacing w:before="40" w:after="40"/>
              <w:jc w:val="center"/>
              <w:rPr>
                <w:rFonts w:ascii="Verdana" w:eastAsia="Yu Gothic" w:hAnsi="Verdana" w:cs="Calibri"/>
                <w:i/>
                <w:snapToGrid w:val="0"/>
                <w:sz w:val="20"/>
                <w:szCs w:val="20"/>
              </w:rPr>
            </w:pPr>
            <w:proofErr w:type="spellStart"/>
            <w:r>
              <w:rPr>
                <w:rFonts w:ascii="Verdana" w:eastAsia="Yu Gothic" w:hAnsi="Verdana" w:cs="Calibri"/>
                <w:i/>
                <w:snapToGrid w:val="0"/>
                <w:sz w:val="20"/>
                <w:szCs w:val="20"/>
              </w:rPr>
              <w:t>Objective</w:t>
            </w:r>
            <w:proofErr w:type="spellEnd"/>
            <w:r>
              <w:rPr>
                <w:rFonts w:ascii="Verdana" w:eastAsia="Yu Gothic" w:hAnsi="Verdana" w:cs="Calibri"/>
                <w:i/>
                <w:snapToGrid w:val="0"/>
                <w:sz w:val="20"/>
                <w:szCs w:val="20"/>
              </w:rPr>
              <w:t xml:space="preserve"> </w:t>
            </w:r>
          </w:p>
        </w:tc>
        <w:tc>
          <w:tcPr>
            <w:tcW w:w="1417" w:type="dxa"/>
          </w:tcPr>
          <w:p w14:paraId="6E1C2E04" w14:textId="77777777" w:rsidR="002843A1" w:rsidRPr="00EE420D" w:rsidRDefault="002843A1">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984" w:type="dxa"/>
          </w:tcPr>
          <w:p w14:paraId="4A1E5008" w14:textId="3646F53F" w:rsidR="002843A1" w:rsidRPr="00EE420D" w:rsidRDefault="00FE1D10" w:rsidP="00C74380">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Target </w:t>
            </w:r>
            <w:proofErr w:type="spellStart"/>
            <w:r w:rsidR="00C74380">
              <w:rPr>
                <w:rFonts w:ascii="Verdana" w:eastAsia="Yu Gothic" w:hAnsi="Verdana" w:cs="Calibri"/>
                <w:i/>
                <w:snapToGrid w:val="0"/>
                <w:sz w:val="20"/>
                <w:szCs w:val="20"/>
              </w:rPr>
              <w:t>year</w:t>
            </w:r>
            <w:proofErr w:type="spellEnd"/>
            <w:r w:rsidR="00C74380">
              <w:rPr>
                <w:rFonts w:ascii="Verdana" w:eastAsia="Yu Gothic" w:hAnsi="Verdana" w:cs="Calibri"/>
                <w:i/>
                <w:snapToGrid w:val="0"/>
                <w:sz w:val="20"/>
                <w:szCs w:val="20"/>
              </w:rPr>
              <w:t xml:space="preserve"> and performance </w:t>
            </w:r>
          </w:p>
        </w:tc>
        <w:tc>
          <w:tcPr>
            <w:tcW w:w="2219" w:type="dxa"/>
            <w:shd w:val="clear" w:color="auto" w:fill="BFBFBF" w:themeFill="background1" w:themeFillShade="BF"/>
          </w:tcPr>
          <w:p w14:paraId="07F1110F" w14:textId="163A76FA" w:rsidR="002843A1" w:rsidRPr="00EE420D" w:rsidRDefault="00FD3D6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2843A1" w:rsidRPr="00EE420D" w14:paraId="154CB255" w14:textId="77777777" w:rsidTr="00334FCC">
        <w:trPr>
          <w:trHeight w:val="829"/>
          <w:jc w:val="center"/>
        </w:trPr>
        <w:tc>
          <w:tcPr>
            <w:tcW w:w="3970" w:type="dxa"/>
          </w:tcPr>
          <w:p w14:paraId="0EF59AE6" w14:textId="1865B257" w:rsidR="002843A1" w:rsidRPr="005D7259" w:rsidRDefault="005D7259">
            <w:pPr>
              <w:rPr>
                <w:rFonts w:ascii="Verdana" w:hAnsi="Verdana"/>
                <w:sz w:val="20"/>
                <w:szCs w:val="20"/>
                <w:lang w:val="en-GB"/>
              </w:rPr>
            </w:pPr>
            <w:r w:rsidRPr="005D7259">
              <w:rPr>
                <w:rFonts w:ascii="Verdana" w:hAnsi="Verdana"/>
                <w:sz w:val="20"/>
                <w:szCs w:val="20"/>
                <w:lang w:val="en-GB"/>
              </w:rPr>
              <w:t xml:space="preserve">Sites with </w:t>
            </w:r>
            <w:proofErr w:type="spellStart"/>
            <w:r w:rsidRPr="005D7259">
              <w:rPr>
                <w:rFonts w:ascii="Verdana" w:hAnsi="Verdana"/>
                <w:sz w:val="20"/>
                <w:szCs w:val="20"/>
                <w:lang w:val="en-GB"/>
              </w:rPr>
              <w:t>managment</w:t>
            </w:r>
            <w:proofErr w:type="spellEnd"/>
            <w:r w:rsidRPr="005D7259">
              <w:rPr>
                <w:rFonts w:ascii="Verdana" w:hAnsi="Verdana"/>
                <w:sz w:val="20"/>
                <w:szCs w:val="20"/>
                <w:lang w:val="en-GB"/>
              </w:rPr>
              <w:t xml:space="preserve"> systems imple</w:t>
            </w:r>
            <w:r>
              <w:rPr>
                <w:rFonts w:ascii="Verdana" w:hAnsi="Verdana"/>
                <w:sz w:val="20"/>
                <w:szCs w:val="20"/>
                <w:lang w:val="en-GB"/>
              </w:rPr>
              <w:t>mented according to</w:t>
            </w:r>
            <w:r w:rsidR="009F6B1C" w:rsidRPr="005D7259">
              <w:rPr>
                <w:rFonts w:ascii="Verdana" w:hAnsi="Verdana"/>
                <w:sz w:val="20"/>
                <w:szCs w:val="20"/>
                <w:lang w:val="en-GB"/>
              </w:rPr>
              <w:t xml:space="preserve"> </w:t>
            </w:r>
            <w:r w:rsidR="004D49C3" w:rsidRPr="005D7259">
              <w:rPr>
                <w:rFonts w:ascii="Verdana" w:hAnsi="Verdana"/>
                <w:sz w:val="20"/>
                <w:szCs w:val="20"/>
                <w:lang w:val="en-GB"/>
              </w:rPr>
              <w:t>ISO 9001, ISO 14001, ISO 45001</w:t>
            </w:r>
          </w:p>
        </w:tc>
        <w:tc>
          <w:tcPr>
            <w:tcW w:w="1417" w:type="dxa"/>
          </w:tcPr>
          <w:p w14:paraId="7F4423B2" w14:textId="5B3B4701" w:rsidR="002843A1" w:rsidRPr="00EE420D" w:rsidRDefault="007E479B">
            <w:pPr>
              <w:framePr w:hSpace="141" w:wrap="around" w:vAnchor="text" w:hAnchor="text" w:y="1"/>
              <w:suppressOverlap/>
              <w:jc w:val="center"/>
              <w:rPr>
                <w:rFonts w:ascii="Verdana" w:hAnsi="Verdana"/>
                <w:sz w:val="20"/>
                <w:szCs w:val="20"/>
              </w:rPr>
            </w:pPr>
            <w:r w:rsidRPr="00EE420D">
              <w:rPr>
                <w:rFonts w:ascii="Verdana" w:hAnsi="Verdana"/>
                <w:sz w:val="20"/>
                <w:szCs w:val="20"/>
              </w:rPr>
              <w:t>%</w:t>
            </w:r>
            <w:r w:rsidR="00E06793" w:rsidRPr="00EE420D">
              <w:rPr>
                <w:rFonts w:ascii="Verdana" w:hAnsi="Verdana"/>
                <w:sz w:val="20"/>
                <w:szCs w:val="20"/>
              </w:rPr>
              <w:t xml:space="preserve"> </w:t>
            </w:r>
          </w:p>
        </w:tc>
        <w:tc>
          <w:tcPr>
            <w:tcW w:w="1984" w:type="dxa"/>
          </w:tcPr>
          <w:p w14:paraId="47250DEA" w14:textId="29CF7E70" w:rsidR="007D10CC" w:rsidRDefault="007D10CC" w:rsidP="001F4191">
            <w:pPr>
              <w:framePr w:hSpace="141" w:wrap="around" w:vAnchor="text" w:hAnchor="text" w:y="1"/>
              <w:suppressOverlap/>
              <w:jc w:val="center"/>
              <w:rPr>
                <w:rFonts w:ascii="Verdana" w:hAnsi="Verdana"/>
                <w:sz w:val="20"/>
                <w:szCs w:val="20"/>
              </w:rPr>
            </w:pPr>
            <w:r>
              <w:rPr>
                <w:rFonts w:ascii="Verdana" w:hAnsi="Verdana"/>
                <w:sz w:val="20"/>
                <w:szCs w:val="20"/>
              </w:rPr>
              <w:t>2030</w:t>
            </w:r>
          </w:p>
          <w:p w14:paraId="62D80DA0" w14:textId="10D7F029" w:rsidR="002843A1" w:rsidRPr="007D10CC" w:rsidRDefault="006874C2" w:rsidP="001F4191">
            <w:pPr>
              <w:framePr w:hSpace="141" w:wrap="around" w:vAnchor="text" w:hAnchor="text" w:y="1"/>
              <w:suppressOverlap/>
              <w:jc w:val="center"/>
              <w:rPr>
                <w:rFonts w:ascii="Verdana" w:hAnsi="Verdana"/>
                <w:i/>
                <w:iCs/>
                <w:sz w:val="20"/>
                <w:szCs w:val="20"/>
              </w:rPr>
            </w:pPr>
            <w:r w:rsidRPr="007D10CC">
              <w:rPr>
                <w:rFonts w:ascii="Verdana" w:hAnsi="Verdana"/>
                <w:i/>
                <w:iCs/>
                <w:sz w:val="20"/>
                <w:szCs w:val="20"/>
              </w:rPr>
              <w:t>100</w:t>
            </w:r>
            <w:r w:rsidR="004D49C3" w:rsidRPr="007D10CC">
              <w:rPr>
                <w:rFonts w:ascii="Verdana" w:hAnsi="Verdana"/>
                <w:i/>
                <w:iCs/>
                <w:sz w:val="20"/>
                <w:szCs w:val="20"/>
              </w:rPr>
              <w:t>%</w:t>
            </w:r>
            <w:r w:rsidR="00AC2819" w:rsidRPr="007D10CC">
              <w:rPr>
                <w:rFonts w:ascii="Verdana" w:hAnsi="Verdana"/>
                <w:i/>
                <w:iCs/>
                <w:sz w:val="20"/>
                <w:szCs w:val="20"/>
              </w:rPr>
              <w:t xml:space="preserve"> ISO 9001</w:t>
            </w:r>
          </w:p>
          <w:p w14:paraId="79F07A43" w14:textId="5E0D9624" w:rsidR="00AC2819" w:rsidRPr="007D10CC" w:rsidRDefault="00AC2819" w:rsidP="001F4191">
            <w:pPr>
              <w:framePr w:hSpace="141" w:wrap="around" w:vAnchor="text" w:hAnchor="text" w:y="1"/>
              <w:suppressOverlap/>
              <w:jc w:val="center"/>
              <w:rPr>
                <w:rFonts w:ascii="Verdana" w:hAnsi="Verdana"/>
                <w:i/>
                <w:iCs/>
                <w:sz w:val="20"/>
                <w:szCs w:val="20"/>
              </w:rPr>
            </w:pPr>
            <w:r w:rsidRPr="007D10CC">
              <w:rPr>
                <w:rFonts w:ascii="Verdana" w:hAnsi="Verdana"/>
                <w:i/>
                <w:iCs/>
                <w:sz w:val="20"/>
                <w:szCs w:val="20"/>
              </w:rPr>
              <w:t xml:space="preserve">100% </w:t>
            </w:r>
            <w:r w:rsidR="000531A0" w:rsidRPr="007D10CC">
              <w:rPr>
                <w:rFonts w:ascii="Verdana" w:hAnsi="Verdana"/>
                <w:i/>
                <w:iCs/>
                <w:sz w:val="20"/>
                <w:szCs w:val="20"/>
              </w:rPr>
              <w:t>ISO 14001</w:t>
            </w:r>
            <w:r w:rsidR="00E61551" w:rsidRPr="007D10CC">
              <w:rPr>
                <w:rFonts w:ascii="Verdana" w:hAnsi="Verdana"/>
                <w:i/>
                <w:iCs/>
                <w:sz w:val="20"/>
                <w:szCs w:val="20"/>
              </w:rPr>
              <w:t xml:space="preserve"> </w:t>
            </w:r>
          </w:p>
          <w:p w14:paraId="33311080" w14:textId="685C3CED" w:rsidR="00EC6849" w:rsidRPr="00EE420D" w:rsidRDefault="000531A0" w:rsidP="007D10CC">
            <w:pPr>
              <w:framePr w:hSpace="141" w:wrap="around" w:vAnchor="text" w:hAnchor="text" w:y="1"/>
              <w:suppressOverlap/>
              <w:jc w:val="center"/>
              <w:rPr>
                <w:rFonts w:ascii="Verdana" w:hAnsi="Verdana"/>
                <w:sz w:val="20"/>
                <w:szCs w:val="20"/>
              </w:rPr>
            </w:pPr>
            <w:r w:rsidRPr="007D10CC">
              <w:rPr>
                <w:rFonts w:ascii="Verdana" w:hAnsi="Verdana"/>
                <w:i/>
                <w:iCs/>
                <w:sz w:val="20"/>
                <w:szCs w:val="20"/>
              </w:rPr>
              <w:t>100% ISO 4500</w:t>
            </w:r>
            <w:r w:rsidR="00FA2035" w:rsidRPr="007D10CC">
              <w:rPr>
                <w:rFonts w:ascii="Verdana" w:hAnsi="Verdana"/>
                <w:i/>
                <w:iCs/>
                <w:sz w:val="20"/>
                <w:szCs w:val="20"/>
              </w:rPr>
              <w:t>1</w:t>
            </w:r>
          </w:p>
        </w:tc>
        <w:tc>
          <w:tcPr>
            <w:tcW w:w="2219" w:type="dxa"/>
            <w:shd w:val="clear" w:color="auto" w:fill="BFBFBF" w:themeFill="background1" w:themeFillShade="BF"/>
            <w:vAlign w:val="center"/>
          </w:tcPr>
          <w:p w14:paraId="66213104" w14:textId="77777777" w:rsidR="002843A1" w:rsidRPr="00EE420D" w:rsidRDefault="007E479B" w:rsidP="00334FCC">
            <w:pPr>
              <w:framePr w:hSpace="141" w:wrap="around" w:vAnchor="text" w:hAnchor="text" w:y="1"/>
              <w:suppressOverlap/>
              <w:jc w:val="center"/>
              <w:rPr>
                <w:rFonts w:ascii="Verdana" w:hAnsi="Verdana"/>
                <w:sz w:val="20"/>
                <w:szCs w:val="20"/>
              </w:rPr>
            </w:pPr>
            <w:r w:rsidRPr="00EE420D">
              <w:rPr>
                <w:rFonts w:ascii="Verdana" w:hAnsi="Verdana"/>
                <w:sz w:val="20"/>
                <w:szCs w:val="20"/>
              </w:rPr>
              <w:t>100</w:t>
            </w:r>
            <w:r w:rsidR="004D49C3" w:rsidRPr="00EE420D">
              <w:rPr>
                <w:rFonts w:ascii="Verdana" w:hAnsi="Verdana"/>
                <w:sz w:val="20"/>
                <w:szCs w:val="20"/>
              </w:rPr>
              <w:t>%</w:t>
            </w:r>
            <w:r w:rsidR="00D10914" w:rsidRPr="00EE420D">
              <w:rPr>
                <w:rFonts w:ascii="Verdana" w:hAnsi="Verdana"/>
                <w:sz w:val="20"/>
                <w:szCs w:val="20"/>
              </w:rPr>
              <w:t xml:space="preserve"> ISO 9001</w:t>
            </w:r>
          </w:p>
          <w:p w14:paraId="6D913571" w14:textId="146EA5A1" w:rsidR="000531A0" w:rsidRDefault="000531A0" w:rsidP="00334FCC">
            <w:pPr>
              <w:framePr w:hSpace="141" w:wrap="around" w:vAnchor="text" w:hAnchor="text" w:y="1"/>
              <w:suppressOverlap/>
              <w:jc w:val="center"/>
              <w:rPr>
                <w:rFonts w:ascii="Verdana" w:hAnsi="Verdana"/>
                <w:sz w:val="20"/>
                <w:szCs w:val="20"/>
              </w:rPr>
            </w:pPr>
          </w:p>
          <w:p w14:paraId="0FD263D6" w14:textId="73D4D3F2" w:rsidR="00D10914" w:rsidRPr="00EE420D" w:rsidRDefault="00D10914" w:rsidP="00334FCC">
            <w:pPr>
              <w:framePr w:hSpace="141" w:wrap="around" w:vAnchor="text" w:hAnchor="text" w:y="1"/>
              <w:suppressOverlap/>
              <w:jc w:val="center"/>
              <w:rPr>
                <w:rFonts w:ascii="Verdana" w:hAnsi="Verdana"/>
                <w:sz w:val="20"/>
                <w:szCs w:val="20"/>
              </w:rPr>
            </w:pPr>
          </w:p>
        </w:tc>
      </w:tr>
      <w:tr w:rsidR="00B81F06" w:rsidRPr="00E33860" w14:paraId="273BBC27" w14:textId="77777777" w:rsidTr="00334FCC">
        <w:trPr>
          <w:trHeight w:val="498"/>
          <w:jc w:val="center"/>
        </w:trPr>
        <w:tc>
          <w:tcPr>
            <w:tcW w:w="3970" w:type="dxa"/>
          </w:tcPr>
          <w:p w14:paraId="3A621316" w14:textId="43EBC0C0" w:rsidR="00B81F06" w:rsidRPr="005D7259" w:rsidRDefault="005D7259" w:rsidP="00B81F06">
            <w:pPr>
              <w:rPr>
                <w:rFonts w:ascii="Verdana" w:hAnsi="Verdana"/>
                <w:sz w:val="20"/>
                <w:szCs w:val="20"/>
                <w:lang w:val="en-GB"/>
              </w:rPr>
            </w:pPr>
            <w:r w:rsidRPr="005D7259">
              <w:rPr>
                <w:rFonts w:ascii="Verdana" w:hAnsi="Verdana"/>
                <w:sz w:val="20"/>
                <w:szCs w:val="20"/>
                <w:lang w:val="en-GB"/>
              </w:rPr>
              <w:t xml:space="preserve">People informed about </w:t>
            </w:r>
            <w:r w:rsidR="00B81F06" w:rsidRPr="005D7259">
              <w:rPr>
                <w:rFonts w:ascii="Verdana" w:hAnsi="Verdana"/>
                <w:sz w:val="20"/>
                <w:szCs w:val="20"/>
                <w:lang w:val="en-GB"/>
              </w:rPr>
              <w:t>Cod</w:t>
            </w:r>
            <w:r w:rsidRPr="005D7259">
              <w:rPr>
                <w:rFonts w:ascii="Verdana" w:hAnsi="Verdana"/>
                <w:sz w:val="20"/>
                <w:szCs w:val="20"/>
                <w:lang w:val="en-GB"/>
              </w:rPr>
              <w:t>e of Ethic</w:t>
            </w:r>
            <w:r>
              <w:rPr>
                <w:rFonts w:ascii="Verdana" w:hAnsi="Verdana"/>
                <w:sz w:val="20"/>
                <w:szCs w:val="20"/>
                <w:lang w:val="en-GB"/>
              </w:rPr>
              <w:t>s</w:t>
            </w:r>
          </w:p>
        </w:tc>
        <w:tc>
          <w:tcPr>
            <w:tcW w:w="1417" w:type="dxa"/>
          </w:tcPr>
          <w:p w14:paraId="5F831346" w14:textId="49BD303F" w:rsidR="00B81F06" w:rsidRPr="00EE420D" w:rsidRDefault="00E06793" w:rsidP="00B81F06">
            <w:pPr>
              <w:jc w:val="center"/>
              <w:rPr>
                <w:rFonts w:ascii="Verdana" w:hAnsi="Verdana"/>
                <w:sz w:val="20"/>
                <w:szCs w:val="20"/>
              </w:rPr>
            </w:pPr>
            <w:r w:rsidRPr="00EE420D">
              <w:rPr>
                <w:rFonts w:ascii="Verdana" w:hAnsi="Verdana"/>
                <w:sz w:val="20"/>
                <w:szCs w:val="20"/>
              </w:rPr>
              <w:t>%</w:t>
            </w:r>
          </w:p>
        </w:tc>
        <w:tc>
          <w:tcPr>
            <w:tcW w:w="1984" w:type="dxa"/>
          </w:tcPr>
          <w:p w14:paraId="3653726A" w14:textId="47EDEB80" w:rsidR="007D10CC" w:rsidRDefault="009D172C" w:rsidP="001F4191">
            <w:pPr>
              <w:jc w:val="center"/>
              <w:rPr>
                <w:rFonts w:ascii="Verdana" w:hAnsi="Verdana"/>
                <w:sz w:val="20"/>
                <w:szCs w:val="20"/>
              </w:rPr>
            </w:pPr>
            <w:r>
              <w:rPr>
                <w:rFonts w:ascii="Verdana" w:hAnsi="Verdana"/>
                <w:sz w:val="20"/>
                <w:szCs w:val="20"/>
              </w:rPr>
              <w:t>202</w:t>
            </w:r>
            <w:r w:rsidR="0063056F">
              <w:rPr>
                <w:rFonts w:ascii="Verdana" w:hAnsi="Verdana"/>
                <w:sz w:val="20"/>
                <w:szCs w:val="20"/>
              </w:rPr>
              <w:t>7</w:t>
            </w:r>
          </w:p>
          <w:p w14:paraId="5BC573B5" w14:textId="67A7CE21" w:rsidR="00E61551" w:rsidRPr="007D10CC" w:rsidRDefault="007D10CC" w:rsidP="007D10CC">
            <w:pPr>
              <w:jc w:val="center"/>
              <w:rPr>
                <w:rFonts w:ascii="Verdana" w:hAnsi="Verdana"/>
                <w:i/>
                <w:iCs/>
                <w:sz w:val="20"/>
                <w:szCs w:val="20"/>
              </w:rPr>
            </w:pPr>
            <w:r w:rsidRPr="007D10CC">
              <w:rPr>
                <w:rFonts w:ascii="Verdana" w:hAnsi="Verdana"/>
                <w:i/>
                <w:iCs/>
                <w:sz w:val="20"/>
                <w:szCs w:val="20"/>
              </w:rPr>
              <w:t>100%</w:t>
            </w:r>
          </w:p>
        </w:tc>
        <w:tc>
          <w:tcPr>
            <w:tcW w:w="2219" w:type="dxa"/>
            <w:shd w:val="clear" w:color="auto" w:fill="BFBFBF" w:themeFill="background1" w:themeFillShade="BF"/>
            <w:vAlign w:val="center"/>
          </w:tcPr>
          <w:p w14:paraId="0BA3D554" w14:textId="68EF8326" w:rsidR="00B81F06" w:rsidRPr="007358DB" w:rsidRDefault="00DE7736" w:rsidP="00334FCC">
            <w:pPr>
              <w:jc w:val="center"/>
              <w:rPr>
                <w:rFonts w:ascii="Verdana" w:hAnsi="Verdana"/>
                <w:i/>
                <w:iCs/>
                <w:sz w:val="18"/>
                <w:szCs w:val="18"/>
                <w:lang w:val="en-GB"/>
              </w:rPr>
            </w:pPr>
            <w:r w:rsidRPr="007358DB">
              <w:rPr>
                <w:rFonts w:ascii="Verdana" w:hAnsi="Verdana"/>
                <w:i/>
                <w:iCs/>
                <w:color w:val="808080" w:themeColor="background1" w:themeShade="80"/>
                <w:sz w:val="18"/>
                <w:szCs w:val="18"/>
                <w:lang w:val="en-GB"/>
              </w:rPr>
              <w:t xml:space="preserve">100% </w:t>
            </w:r>
            <w:r w:rsidR="007358DB" w:rsidRPr="007358DB">
              <w:rPr>
                <w:rFonts w:ascii="Verdana" w:hAnsi="Verdana"/>
                <w:i/>
                <w:iCs/>
                <w:color w:val="808080" w:themeColor="background1" w:themeShade="80"/>
                <w:sz w:val="18"/>
                <w:szCs w:val="18"/>
                <w:lang w:val="en-GB"/>
              </w:rPr>
              <w:t>people under Code of Ethics</w:t>
            </w:r>
          </w:p>
        </w:tc>
      </w:tr>
      <w:tr w:rsidR="001C391C" w:rsidRPr="00EE420D" w14:paraId="543B76E6" w14:textId="77777777" w:rsidTr="00334FCC">
        <w:trPr>
          <w:trHeight w:val="534"/>
          <w:jc w:val="center"/>
        </w:trPr>
        <w:tc>
          <w:tcPr>
            <w:tcW w:w="3970" w:type="dxa"/>
          </w:tcPr>
          <w:p w14:paraId="7B078A91" w14:textId="6236C1B3" w:rsidR="001C391C" w:rsidRPr="001D7354" w:rsidRDefault="001D7354" w:rsidP="001C391C">
            <w:pPr>
              <w:rPr>
                <w:rFonts w:ascii="Verdana" w:hAnsi="Verdana"/>
                <w:sz w:val="20"/>
                <w:szCs w:val="20"/>
                <w:lang w:val="en-GB"/>
              </w:rPr>
            </w:pPr>
            <w:r w:rsidRPr="001D7354">
              <w:rPr>
                <w:rFonts w:ascii="Verdana" w:hAnsi="Verdana"/>
                <w:sz w:val="20"/>
                <w:szCs w:val="20"/>
                <w:lang w:val="en-GB"/>
              </w:rPr>
              <w:t>Suppliers at risk for ESG that signed</w:t>
            </w:r>
            <w:r>
              <w:rPr>
                <w:rFonts w:ascii="Verdana" w:hAnsi="Verdana"/>
                <w:sz w:val="20"/>
                <w:szCs w:val="20"/>
                <w:lang w:val="en-GB"/>
              </w:rPr>
              <w:t xml:space="preserve"> the Code of Conduct </w:t>
            </w:r>
          </w:p>
        </w:tc>
        <w:tc>
          <w:tcPr>
            <w:tcW w:w="1417" w:type="dxa"/>
          </w:tcPr>
          <w:p w14:paraId="6B5BE62B" w14:textId="0BB8E9D4" w:rsidR="001C391C" w:rsidRPr="00EE420D" w:rsidRDefault="00E06793" w:rsidP="001C391C">
            <w:pPr>
              <w:jc w:val="center"/>
              <w:rPr>
                <w:rFonts w:ascii="Verdana" w:hAnsi="Verdana"/>
                <w:sz w:val="20"/>
                <w:szCs w:val="20"/>
              </w:rPr>
            </w:pPr>
            <w:r w:rsidRPr="00EE420D">
              <w:rPr>
                <w:rFonts w:ascii="Verdana" w:hAnsi="Verdana"/>
                <w:sz w:val="20"/>
                <w:szCs w:val="20"/>
              </w:rPr>
              <w:t xml:space="preserve">% </w:t>
            </w:r>
            <w:r w:rsidR="00C74380">
              <w:rPr>
                <w:rFonts w:ascii="Verdana" w:hAnsi="Verdana"/>
                <w:sz w:val="20"/>
                <w:szCs w:val="20"/>
              </w:rPr>
              <w:t xml:space="preserve">of suppliers </w:t>
            </w:r>
            <w:proofErr w:type="spellStart"/>
            <w:r w:rsidR="00C74380">
              <w:rPr>
                <w:rFonts w:ascii="Verdana" w:hAnsi="Verdana"/>
                <w:sz w:val="20"/>
                <w:szCs w:val="20"/>
              </w:rPr>
              <w:t>at</w:t>
            </w:r>
            <w:proofErr w:type="spellEnd"/>
            <w:r w:rsidR="00C74380">
              <w:rPr>
                <w:rFonts w:ascii="Verdana" w:hAnsi="Verdana"/>
                <w:sz w:val="20"/>
                <w:szCs w:val="20"/>
              </w:rPr>
              <w:t xml:space="preserve"> </w:t>
            </w:r>
            <w:proofErr w:type="spellStart"/>
            <w:r w:rsidR="00C74380">
              <w:rPr>
                <w:rFonts w:ascii="Verdana" w:hAnsi="Verdana"/>
                <w:sz w:val="20"/>
                <w:szCs w:val="20"/>
              </w:rPr>
              <w:t>risìk</w:t>
            </w:r>
            <w:proofErr w:type="spellEnd"/>
          </w:p>
        </w:tc>
        <w:tc>
          <w:tcPr>
            <w:tcW w:w="1984" w:type="dxa"/>
          </w:tcPr>
          <w:p w14:paraId="1D75866D" w14:textId="7E357C05" w:rsidR="00835332" w:rsidRDefault="00835332" w:rsidP="003D02D9">
            <w:pPr>
              <w:jc w:val="center"/>
              <w:rPr>
                <w:rFonts w:ascii="Verdana" w:hAnsi="Verdana"/>
                <w:sz w:val="20"/>
                <w:szCs w:val="20"/>
              </w:rPr>
            </w:pPr>
            <w:r>
              <w:rPr>
                <w:rFonts w:ascii="Verdana" w:hAnsi="Verdana"/>
                <w:sz w:val="20"/>
                <w:szCs w:val="20"/>
              </w:rPr>
              <w:t>2028</w:t>
            </w:r>
          </w:p>
          <w:p w14:paraId="0DAA4789" w14:textId="4C0ECD76" w:rsidR="007D10CC" w:rsidRPr="007D10CC" w:rsidRDefault="007D10CC" w:rsidP="003D02D9">
            <w:pPr>
              <w:jc w:val="center"/>
              <w:rPr>
                <w:rFonts w:ascii="Verdana" w:hAnsi="Verdana"/>
                <w:i/>
                <w:iCs/>
                <w:sz w:val="20"/>
                <w:szCs w:val="20"/>
              </w:rPr>
            </w:pPr>
            <w:r w:rsidRPr="007D10CC">
              <w:rPr>
                <w:rFonts w:ascii="Verdana" w:hAnsi="Verdana"/>
                <w:i/>
                <w:iCs/>
                <w:sz w:val="20"/>
                <w:szCs w:val="20"/>
              </w:rPr>
              <w:t>50%</w:t>
            </w:r>
          </w:p>
          <w:p w14:paraId="55A64FE4" w14:textId="3828A685" w:rsidR="00835332" w:rsidRDefault="00835332" w:rsidP="003D02D9">
            <w:pPr>
              <w:jc w:val="center"/>
              <w:rPr>
                <w:rFonts w:ascii="Verdana" w:hAnsi="Verdana"/>
                <w:sz w:val="20"/>
                <w:szCs w:val="20"/>
              </w:rPr>
            </w:pPr>
            <w:r>
              <w:rPr>
                <w:rFonts w:ascii="Verdana" w:hAnsi="Verdana"/>
                <w:sz w:val="20"/>
                <w:szCs w:val="20"/>
              </w:rPr>
              <w:t>2030</w:t>
            </w:r>
          </w:p>
          <w:p w14:paraId="3F99E573" w14:textId="5F2A9913" w:rsidR="003D02D9" w:rsidRPr="007D10CC" w:rsidRDefault="007D10CC" w:rsidP="007D10CC">
            <w:pPr>
              <w:jc w:val="center"/>
              <w:rPr>
                <w:rFonts w:ascii="Verdana" w:hAnsi="Verdana"/>
                <w:i/>
                <w:iCs/>
                <w:sz w:val="20"/>
                <w:szCs w:val="20"/>
              </w:rPr>
            </w:pPr>
            <w:r w:rsidRPr="007D10CC">
              <w:rPr>
                <w:rFonts w:ascii="Verdana" w:hAnsi="Verdana"/>
                <w:i/>
                <w:iCs/>
                <w:sz w:val="20"/>
                <w:szCs w:val="20"/>
              </w:rPr>
              <w:t>90%</w:t>
            </w:r>
          </w:p>
        </w:tc>
        <w:tc>
          <w:tcPr>
            <w:tcW w:w="2219" w:type="dxa"/>
            <w:shd w:val="clear" w:color="auto" w:fill="BFBFBF" w:themeFill="background1" w:themeFillShade="BF"/>
            <w:vAlign w:val="center"/>
          </w:tcPr>
          <w:p w14:paraId="0E0440ED" w14:textId="2EF11D70" w:rsidR="00BF29CA" w:rsidRPr="006A5BBD" w:rsidRDefault="007358DB" w:rsidP="00334FCC">
            <w:pPr>
              <w:jc w:val="center"/>
              <w:rPr>
                <w:rFonts w:ascii="Verdana" w:hAnsi="Verdana"/>
                <w:i/>
                <w:iCs/>
                <w:color w:val="808080" w:themeColor="background1" w:themeShade="80"/>
                <w:sz w:val="18"/>
                <w:szCs w:val="18"/>
              </w:rPr>
            </w:pPr>
            <w:r>
              <w:rPr>
                <w:rFonts w:ascii="Verdana" w:hAnsi="Verdana"/>
                <w:i/>
                <w:iCs/>
                <w:color w:val="808080" w:themeColor="background1" w:themeShade="80"/>
                <w:sz w:val="18"/>
                <w:szCs w:val="18"/>
              </w:rPr>
              <w:t>Corporate website</w:t>
            </w:r>
          </w:p>
        </w:tc>
      </w:tr>
      <w:tr w:rsidR="001F4191" w:rsidRPr="00E33860" w14:paraId="5911B63B" w14:textId="77777777" w:rsidTr="00334FCC">
        <w:trPr>
          <w:trHeight w:val="534"/>
          <w:jc w:val="center"/>
        </w:trPr>
        <w:tc>
          <w:tcPr>
            <w:tcW w:w="3970" w:type="dxa"/>
          </w:tcPr>
          <w:p w14:paraId="1AFE1E1D" w14:textId="560F6A83" w:rsidR="001F4191" w:rsidRPr="001D7354" w:rsidRDefault="001D7354" w:rsidP="001C391C">
            <w:pPr>
              <w:rPr>
                <w:rFonts w:ascii="Verdana" w:hAnsi="Verdana"/>
                <w:sz w:val="20"/>
                <w:szCs w:val="20"/>
                <w:lang w:val="en-GB"/>
              </w:rPr>
            </w:pPr>
            <w:r w:rsidRPr="001D7354">
              <w:rPr>
                <w:rFonts w:ascii="Verdana" w:hAnsi="Verdana"/>
                <w:sz w:val="20"/>
                <w:szCs w:val="20"/>
                <w:lang w:val="en-GB"/>
              </w:rPr>
              <w:t>Training on ESG, not only QHSE</w:t>
            </w:r>
          </w:p>
        </w:tc>
        <w:tc>
          <w:tcPr>
            <w:tcW w:w="1417" w:type="dxa"/>
          </w:tcPr>
          <w:p w14:paraId="21D606EB" w14:textId="114D5F98" w:rsidR="001F4191" w:rsidRPr="006A5BBD" w:rsidRDefault="00C74380" w:rsidP="001C391C">
            <w:pPr>
              <w:jc w:val="center"/>
              <w:rPr>
                <w:rFonts w:ascii="Verdana" w:hAnsi="Verdana"/>
                <w:sz w:val="20"/>
                <w:szCs w:val="20"/>
              </w:rPr>
            </w:pPr>
            <w:r>
              <w:rPr>
                <w:rFonts w:ascii="Verdana" w:hAnsi="Verdana"/>
                <w:sz w:val="20"/>
                <w:szCs w:val="20"/>
              </w:rPr>
              <w:t>Training frequency</w:t>
            </w:r>
          </w:p>
        </w:tc>
        <w:tc>
          <w:tcPr>
            <w:tcW w:w="1984" w:type="dxa"/>
          </w:tcPr>
          <w:p w14:paraId="1A5C0B69" w14:textId="2FC1FC1E" w:rsidR="007D10CC" w:rsidRPr="00F13A6E" w:rsidRDefault="004F5547" w:rsidP="001F4191">
            <w:pPr>
              <w:jc w:val="center"/>
              <w:rPr>
                <w:rFonts w:ascii="Verdana" w:hAnsi="Verdana"/>
                <w:sz w:val="20"/>
                <w:szCs w:val="20"/>
                <w:lang w:val="en-GB"/>
              </w:rPr>
            </w:pPr>
            <w:r w:rsidRPr="00F13A6E">
              <w:rPr>
                <w:rFonts w:ascii="Verdana" w:hAnsi="Verdana"/>
                <w:sz w:val="20"/>
                <w:szCs w:val="20"/>
                <w:lang w:val="en-GB"/>
              </w:rPr>
              <w:t>2027</w:t>
            </w:r>
          </w:p>
          <w:p w14:paraId="2AD42AAE" w14:textId="0C0CB707" w:rsidR="001F4191" w:rsidRPr="00F13A6E" w:rsidRDefault="00F13A6E" w:rsidP="001F4191">
            <w:pPr>
              <w:jc w:val="center"/>
              <w:rPr>
                <w:rFonts w:ascii="Verdana" w:hAnsi="Verdana"/>
                <w:sz w:val="20"/>
                <w:szCs w:val="20"/>
                <w:lang w:val="en-GB"/>
              </w:rPr>
            </w:pPr>
            <w:r w:rsidRPr="00F13A6E">
              <w:rPr>
                <w:rFonts w:ascii="Verdana" w:hAnsi="Verdana"/>
                <w:sz w:val="20"/>
                <w:szCs w:val="20"/>
                <w:lang w:val="en-GB"/>
              </w:rPr>
              <w:t>At least one training for all per year</w:t>
            </w:r>
          </w:p>
        </w:tc>
        <w:tc>
          <w:tcPr>
            <w:tcW w:w="2219" w:type="dxa"/>
            <w:shd w:val="clear" w:color="auto" w:fill="BFBFBF" w:themeFill="background1" w:themeFillShade="BF"/>
            <w:vAlign w:val="center"/>
          </w:tcPr>
          <w:p w14:paraId="28762FBA" w14:textId="39A8B944" w:rsidR="005A48BD" w:rsidRPr="002A4D3E" w:rsidRDefault="00DA07D3" w:rsidP="00334FCC">
            <w:pPr>
              <w:jc w:val="center"/>
              <w:rPr>
                <w:rFonts w:ascii="Verdana" w:hAnsi="Verdana"/>
                <w:sz w:val="20"/>
                <w:szCs w:val="20"/>
                <w:lang w:val="en-GB"/>
              </w:rPr>
            </w:pPr>
            <w:r w:rsidRPr="002A4D3E">
              <w:rPr>
                <w:rFonts w:ascii="Verdana" w:hAnsi="Verdana"/>
                <w:sz w:val="20"/>
                <w:szCs w:val="20"/>
                <w:lang w:val="en-GB"/>
              </w:rPr>
              <w:t xml:space="preserve">7 </w:t>
            </w:r>
            <w:r w:rsidR="002A4D3E" w:rsidRPr="002A4D3E">
              <w:rPr>
                <w:rFonts w:ascii="Verdana" w:hAnsi="Verdana"/>
                <w:sz w:val="20"/>
                <w:szCs w:val="20"/>
                <w:lang w:val="en-GB"/>
              </w:rPr>
              <w:t xml:space="preserve">people and </w:t>
            </w:r>
            <w:r w:rsidR="006932F6" w:rsidRPr="002A4D3E">
              <w:rPr>
                <w:rFonts w:ascii="Verdana" w:hAnsi="Verdana"/>
                <w:sz w:val="20"/>
                <w:szCs w:val="20"/>
                <w:lang w:val="en-GB"/>
              </w:rPr>
              <w:t xml:space="preserve">62 </w:t>
            </w:r>
            <w:r w:rsidR="002A4D3E">
              <w:rPr>
                <w:rFonts w:ascii="Verdana" w:hAnsi="Verdana"/>
                <w:sz w:val="20"/>
                <w:szCs w:val="20"/>
                <w:lang w:val="en-GB"/>
              </w:rPr>
              <w:t xml:space="preserve">QHSE </w:t>
            </w:r>
            <w:r w:rsidR="002A4D3E" w:rsidRPr="002A4D3E">
              <w:rPr>
                <w:rFonts w:ascii="Verdana" w:hAnsi="Verdana"/>
                <w:sz w:val="20"/>
                <w:szCs w:val="20"/>
                <w:lang w:val="en-GB"/>
              </w:rPr>
              <w:t>trai</w:t>
            </w:r>
            <w:r w:rsidR="002A4D3E">
              <w:rPr>
                <w:rFonts w:ascii="Verdana" w:hAnsi="Verdana"/>
                <w:sz w:val="20"/>
                <w:szCs w:val="20"/>
                <w:lang w:val="en-GB"/>
              </w:rPr>
              <w:t>n</w:t>
            </w:r>
            <w:r w:rsidR="002A4D3E" w:rsidRPr="002A4D3E">
              <w:rPr>
                <w:rFonts w:ascii="Verdana" w:hAnsi="Verdana"/>
                <w:sz w:val="20"/>
                <w:szCs w:val="20"/>
                <w:lang w:val="en-GB"/>
              </w:rPr>
              <w:t xml:space="preserve">ing hours </w:t>
            </w:r>
          </w:p>
        </w:tc>
      </w:tr>
      <w:tr w:rsidR="00BE5733" w:rsidRPr="00E33860" w14:paraId="0496D09C" w14:textId="77777777" w:rsidTr="00AA5914">
        <w:trPr>
          <w:trHeight w:val="534"/>
          <w:jc w:val="center"/>
        </w:trPr>
        <w:tc>
          <w:tcPr>
            <w:tcW w:w="3970" w:type="dxa"/>
          </w:tcPr>
          <w:p w14:paraId="40BC84B8" w14:textId="1951CD07" w:rsidR="00BE5733" w:rsidRPr="001D7354" w:rsidRDefault="001D7354" w:rsidP="001C391C">
            <w:pPr>
              <w:rPr>
                <w:rFonts w:ascii="Verdana" w:hAnsi="Verdana"/>
                <w:sz w:val="20"/>
                <w:szCs w:val="20"/>
                <w:lang w:val="en-GB"/>
              </w:rPr>
            </w:pPr>
            <w:r w:rsidRPr="001D7354">
              <w:rPr>
                <w:rFonts w:ascii="Verdana" w:hAnsi="Verdana"/>
                <w:sz w:val="20"/>
                <w:szCs w:val="20"/>
                <w:lang w:val="en-GB"/>
              </w:rPr>
              <w:t>Supplier meetings to accelerate innovation and reduce impacts on the environmen</w:t>
            </w:r>
            <w:r>
              <w:rPr>
                <w:rFonts w:ascii="Verdana" w:hAnsi="Verdana"/>
                <w:sz w:val="20"/>
                <w:szCs w:val="20"/>
                <w:lang w:val="en-GB"/>
              </w:rPr>
              <w:t xml:space="preserve">t </w:t>
            </w:r>
          </w:p>
        </w:tc>
        <w:tc>
          <w:tcPr>
            <w:tcW w:w="1417" w:type="dxa"/>
          </w:tcPr>
          <w:p w14:paraId="1B3C5E4A" w14:textId="0083D19C" w:rsidR="00BE5733" w:rsidRDefault="001507FE" w:rsidP="001C391C">
            <w:pPr>
              <w:jc w:val="center"/>
              <w:rPr>
                <w:rFonts w:ascii="Verdana" w:hAnsi="Verdana"/>
                <w:sz w:val="20"/>
                <w:szCs w:val="20"/>
              </w:rPr>
            </w:pPr>
            <w:r>
              <w:rPr>
                <w:rFonts w:ascii="Verdana" w:hAnsi="Verdana"/>
                <w:sz w:val="20"/>
                <w:szCs w:val="20"/>
              </w:rPr>
              <w:t>Frequenza incontri</w:t>
            </w:r>
          </w:p>
        </w:tc>
        <w:tc>
          <w:tcPr>
            <w:tcW w:w="1984" w:type="dxa"/>
          </w:tcPr>
          <w:p w14:paraId="757D89A8" w14:textId="5ED63074" w:rsidR="007D10CC" w:rsidRPr="00F13A6E" w:rsidRDefault="001507FE" w:rsidP="001F4191">
            <w:pPr>
              <w:jc w:val="center"/>
              <w:rPr>
                <w:rFonts w:ascii="Verdana" w:hAnsi="Verdana"/>
                <w:sz w:val="20"/>
                <w:szCs w:val="20"/>
                <w:lang w:val="en-GB"/>
              </w:rPr>
            </w:pPr>
            <w:r w:rsidRPr="00F13A6E">
              <w:rPr>
                <w:rFonts w:ascii="Verdana" w:hAnsi="Verdana"/>
                <w:sz w:val="20"/>
                <w:szCs w:val="20"/>
                <w:lang w:val="en-GB"/>
              </w:rPr>
              <w:t xml:space="preserve">2027 </w:t>
            </w:r>
          </w:p>
          <w:p w14:paraId="75F9EF62" w14:textId="7AB5C029" w:rsidR="00BE5733" w:rsidRPr="00F13A6E" w:rsidRDefault="00F13A6E" w:rsidP="001F4191">
            <w:pPr>
              <w:jc w:val="center"/>
              <w:rPr>
                <w:rFonts w:ascii="Verdana" w:hAnsi="Verdana"/>
                <w:sz w:val="20"/>
                <w:szCs w:val="20"/>
                <w:lang w:val="en-GB"/>
              </w:rPr>
            </w:pPr>
            <w:r w:rsidRPr="00F13A6E">
              <w:rPr>
                <w:rFonts w:ascii="Verdana" w:hAnsi="Verdana"/>
                <w:sz w:val="20"/>
                <w:szCs w:val="20"/>
                <w:lang w:val="en-GB"/>
              </w:rPr>
              <w:t xml:space="preserve">At least one </w:t>
            </w:r>
            <w:r w:rsidR="007358DB">
              <w:rPr>
                <w:rFonts w:ascii="Verdana" w:hAnsi="Verdana"/>
                <w:sz w:val="20"/>
                <w:szCs w:val="20"/>
                <w:lang w:val="en-GB"/>
              </w:rPr>
              <w:t>meeting</w:t>
            </w:r>
            <w:r w:rsidRPr="00F13A6E">
              <w:rPr>
                <w:rFonts w:ascii="Verdana" w:hAnsi="Verdana"/>
                <w:sz w:val="20"/>
                <w:szCs w:val="20"/>
                <w:lang w:val="en-GB"/>
              </w:rPr>
              <w:t xml:space="preserve"> per year </w:t>
            </w:r>
          </w:p>
        </w:tc>
        <w:tc>
          <w:tcPr>
            <w:tcW w:w="2219" w:type="dxa"/>
            <w:shd w:val="clear" w:color="auto" w:fill="BFBFBF" w:themeFill="background1" w:themeFillShade="BF"/>
          </w:tcPr>
          <w:p w14:paraId="10616CC7" w14:textId="77777777" w:rsidR="00BE5733" w:rsidRPr="00F13A6E" w:rsidRDefault="00BE5733" w:rsidP="001C391C">
            <w:pPr>
              <w:jc w:val="center"/>
              <w:rPr>
                <w:rFonts w:ascii="Verdana" w:hAnsi="Verdana"/>
                <w:sz w:val="20"/>
                <w:szCs w:val="20"/>
                <w:lang w:val="en-GB"/>
              </w:rPr>
            </w:pPr>
          </w:p>
        </w:tc>
      </w:tr>
    </w:tbl>
    <w:p w14:paraId="5967A5F2" w14:textId="77777777" w:rsidR="00152B92" w:rsidRPr="00F13A6E" w:rsidRDefault="00152B92" w:rsidP="00396ABD">
      <w:pPr>
        <w:pBdr>
          <w:top w:val="nil"/>
          <w:left w:val="nil"/>
          <w:bottom w:val="nil"/>
          <w:right w:val="nil"/>
          <w:between w:val="nil"/>
        </w:pBdr>
        <w:spacing w:line="240" w:lineRule="auto"/>
        <w:jc w:val="both"/>
        <w:rPr>
          <w:rFonts w:ascii="Verdana" w:eastAsia="Times New Roman" w:hAnsi="Verdana" w:cs="Times New Roman"/>
          <w:color w:val="000000"/>
          <w:sz w:val="20"/>
          <w:szCs w:val="20"/>
          <w:lang w:val="en-GB"/>
        </w:rPr>
      </w:pPr>
    </w:p>
    <w:p w14:paraId="22F5445E" w14:textId="77777777" w:rsidR="00FB6F50" w:rsidRPr="00F13A6E" w:rsidRDefault="00FB6F50" w:rsidP="00396ABD">
      <w:pPr>
        <w:pBdr>
          <w:top w:val="nil"/>
          <w:left w:val="nil"/>
          <w:bottom w:val="nil"/>
          <w:right w:val="nil"/>
          <w:between w:val="nil"/>
        </w:pBdr>
        <w:spacing w:line="240" w:lineRule="auto"/>
        <w:jc w:val="both"/>
        <w:rPr>
          <w:rFonts w:ascii="Verdana" w:eastAsia="Times New Roman" w:hAnsi="Verdana" w:cs="Times New Roman"/>
          <w:color w:val="000000"/>
          <w:sz w:val="20"/>
          <w:szCs w:val="20"/>
          <w:lang w:val="en-GB"/>
        </w:rPr>
      </w:pPr>
    </w:p>
    <w:tbl>
      <w:tblPr>
        <w:tblStyle w:val="Grigliatabella"/>
        <w:tblW w:w="0" w:type="auto"/>
        <w:jc w:val="center"/>
        <w:tblBorders>
          <w:left w:val="none" w:sz="0" w:space="0" w:color="auto"/>
          <w:right w:val="none" w:sz="0" w:space="0" w:color="auto"/>
        </w:tblBorders>
        <w:tblLook w:val="04A0" w:firstRow="1" w:lastRow="0" w:firstColumn="1" w:lastColumn="0" w:noHBand="0" w:noVBand="1"/>
      </w:tblPr>
      <w:tblGrid>
        <w:gridCol w:w="2971"/>
        <w:gridCol w:w="1140"/>
        <w:gridCol w:w="1843"/>
        <w:gridCol w:w="1843"/>
        <w:gridCol w:w="1841"/>
      </w:tblGrid>
      <w:tr w:rsidR="0046081B" w:rsidRPr="00EE420D" w14:paraId="3F26F190" w14:textId="77777777">
        <w:trPr>
          <w:trHeight w:val="407"/>
          <w:jc w:val="center"/>
        </w:trPr>
        <w:tc>
          <w:tcPr>
            <w:tcW w:w="9638" w:type="dxa"/>
            <w:gridSpan w:val="5"/>
          </w:tcPr>
          <w:p w14:paraId="7A378645" w14:textId="4A85A371" w:rsidR="0046081B" w:rsidRPr="00EE420D" w:rsidRDefault="001D7354">
            <w:pPr>
              <w:spacing w:before="40" w:after="40"/>
              <w:jc w:val="center"/>
              <w:rPr>
                <w:rFonts w:ascii="Verdana" w:eastAsia="Yu Gothic" w:hAnsi="Verdana" w:cs="Calibri"/>
                <w:i/>
                <w:snapToGrid w:val="0"/>
                <w:sz w:val="20"/>
                <w:szCs w:val="20"/>
              </w:rPr>
            </w:pPr>
            <w:r w:rsidRPr="00FE1D10">
              <w:rPr>
                <w:rFonts w:ascii="Verdana" w:eastAsia="Yu Gothic" w:hAnsi="Verdana" w:cs="Calibri"/>
                <w:i/>
                <w:snapToGrid w:val="0"/>
                <w:sz w:val="20"/>
                <w:szCs w:val="20"/>
                <w:lang w:val="en-GB"/>
              </w:rPr>
              <w:lastRenderedPageBreak/>
              <w:t>TARGETS</w:t>
            </w:r>
            <w:r w:rsidR="0046081B" w:rsidRPr="00EE420D">
              <w:rPr>
                <w:rFonts w:ascii="Verdana" w:eastAsia="Yu Gothic" w:hAnsi="Verdana" w:cs="Calibri"/>
                <w:i/>
                <w:snapToGrid w:val="0"/>
                <w:sz w:val="20"/>
                <w:szCs w:val="20"/>
              </w:rPr>
              <w:t xml:space="preserve">: </w:t>
            </w:r>
            <w:r w:rsidRPr="00C85ACC">
              <w:rPr>
                <w:rFonts w:ascii="Verdana" w:eastAsia="Yu Gothic" w:hAnsi="Verdana" w:cs="Calibri"/>
                <w:b/>
                <w:bCs/>
                <w:i/>
                <w:snapToGrid w:val="0"/>
                <w:sz w:val="20"/>
                <w:szCs w:val="20"/>
              </w:rPr>
              <w:t>En</w:t>
            </w:r>
            <w:r w:rsidRPr="001D7354">
              <w:rPr>
                <w:rFonts w:ascii="Verdana" w:eastAsia="Yu Gothic" w:hAnsi="Verdana" w:cs="Calibri"/>
                <w:b/>
                <w:bCs/>
                <w:i/>
                <w:snapToGrid w:val="0"/>
                <w:sz w:val="20"/>
                <w:szCs w:val="20"/>
              </w:rPr>
              <w:t>vironment</w:t>
            </w:r>
          </w:p>
        </w:tc>
      </w:tr>
      <w:tr w:rsidR="00D10D0A" w:rsidRPr="00EE420D" w14:paraId="5172335C" w14:textId="77777777" w:rsidTr="00AA5914">
        <w:trPr>
          <w:trHeight w:val="557"/>
          <w:jc w:val="center"/>
        </w:trPr>
        <w:tc>
          <w:tcPr>
            <w:tcW w:w="2971" w:type="dxa"/>
          </w:tcPr>
          <w:p w14:paraId="540DFBC0" w14:textId="529931CA" w:rsidR="00D10D0A" w:rsidRPr="00EE420D" w:rsidRDefault="00C85ACC" w:rsidP="00D10D0A">
            <w:pPr>
              <w:spacing w:before="40" w:after="40"/>
              <w:jc w:val="center"/>
              <w:rPr>
                <w:rFonts w:ascii="Verdana" w:eastAsia="Yu Gothic" w:hAnsi="Verdana" w:cs="Calibri"/>
                <w:i/>
                <w:snapToGrid w:val="0"/>
                <w:sz w:val="20"/>
                <w:szCs w:val="20"/>
              </w:rPr>
            </w:pPr>
            <w:proofErr w:type="spellStart"/>
            <w:r>
              <w:rPr>
                <w:rFonts w:ascii="Verdana" w:eastAsia="Yu Gothic" w:hAnsi="Verdana" w:cs="Calibri"/>
                <w:i/>
                <w:snapToGrid w:val="0"/>
                <w:sz w:val="20"/>
                <w:szCs w:val="20"/>
              </w:rPr>
              <w:t>Objective</w:t>
            </w:r>
            <w:proofErr w:type="spellEnd"/>
          </w:p>
        </w:tc>
        <w:tc>
          <w:tcPr>
            <w:tcW w:w="1140" w:type="dxa"/>
          </w:tcPr>
          <w:p w14:paraId="377FD7CE" w14:textId="5B3B770A" w:rsidR="00D10D0A" w:rsidRPr="00EE420D" w:rsidRDefault="00D10D0A" w:rsidP="00D10D0A">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843" w:type="dxa"/>
          </w:tcPr>
          <w:p w14:paraId="56311CFC" w14:textId="63786A69" w:rsidR="00D10D0A" w:rsidRPr="00EE420D" w:rsidRDefault="001E22B4" w:rsidP="001E22B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2024 Target </w:t>
            </w:r>
            <w:proofErr w:type="spellStart"/>
            <w:r>
              <w:rPr>
                <w:rFonts w:ascii="Verdana" w:eastAsia="Yu Gothic" w:hAnsi="Verdana" w:cs="Calibri"/>
                <w:i/>
                <w:snapToGrid w:val="0"/>
                <w:sz w:val="20"/>
                <w:szCs w:val="20"/>
              </w:rPr>
              <w:t>year</w:t>
            </w:r>
            <w:proofErr w:type="spellEnd"/>
            <w:r>
              <w:rPr>
                <w:rFonts w:ascii="Verdana" w:eastAsia="Yu Gothic" w:hAnsi="Verdana" w:cs="Calibri"/>
                <w:i/>
                <w:snapToGrid w:val="0"/>
                <w:sz w:val="20"/>
                <w:szCs w:val="20"/>
              </w:rPr>
              <w:t xml:space="preserve"> and performance</w:t>
            </w:r>
          </w:p>
        </w:tc>
        <w:tc>
          <w:tcPr>
            <w:tcW w:w="1843" w:type="dxa"/>
          </w:tcPr>
          <w:p w14:paraId="25CE85BD" w14:textId="0422E9C1" w:rsidR="00D10D0A" w:rsidRPr="00EE420D" w:rsidRDefault="001E22B4" w:rsidP="0048101F">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2030 Target </w:t>
            </w:r>
            <w:proofErr w:type="spellStart"/>
            <w:r>
              <w:rPr>
                <w:rFonts w:ascii="Verdana" w:eastAsia="Yu Gothic" w:hAnsi="Verdana" w:cs="Calibri"/>
                <w:i/>
                <w:snapToGrid w:val="0"/>
                <w:sz w:val="20"/>
                <w:szCs w:val="20"/>
              </w:rPr>
              <w:t>year</w:t>
            </w:r>
            <w:proofErr w:type="spellEnd"/>
            <w:r>
              <w:rPr>
                <w:rFonts w:ascii="Verdana" w:eastAsia="Yu Gothic" w:hAnsi="Verdana" w:cs="Calibri"/>
                <w:i/>
                <w:snapToGrid w:val="0"/>
                <w:sz w:val="20"/>
                <w:szCs w:val="20"/>
              </w:rPr>
              <w:t xml:space="preserve"> and performance</w:t>
            </w:r>
          </w:p>
        </w:tc>
        <w:tc>
          <w:tcPr>
            <w:tcW w:w="1841" w:type="dxa"/>
            <w:shd w:val="clear" w:color="auto" w:fill="BFBFBF" w:themeFill="background1" w:themeFillShade="BF"/>
          </w:tcPr>
          <w:p w14:paraId="3531C57E" w14:textId="310DA119" w:rsidR="00D10D0A" w:rsidRPr="00EE420D" w:rsidRDefault="00D10D0A" w:rsidP="00D10D0A">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D10D0A" w:rsidRPr="00EE420D" w14:paraId="54DE1966" w14:textId="77777777" w:rsidTr="00AA5914">
        <w:trPr>
          <w:trHeight w:val="909"/>
          <w:jc w:val="center"/>
        </w:trPr>
        <w:tc>
          <w:tcPr>
            <w:tcW w:w="2971" w:type="dxa"/>
          </w:tcPr>
          <w:p w14:paraId="76C70EBF" w14:textId="1316A8FE" w:rsidR="00D10D0A" w:rsidRPr="00EE420D" w:rsidRDefault="00D10D0A" w:rsidP="00D10D0A">
            <w:pPr>
              <w:rPr>
                <w:rFonts w:ascii="Verdana" w:hAnsi="Verdana"/>
                <w:sz w:val="20"/>
                <w:szCs w:val="20"/>
              </w:rPr>
            </w:pPr>
            <w:r w:rsidRPr="00EE420D">
              <w:rPr>
                <w:rFonts w:ascii="Verdana" w:hAnsi="Verdana"/>
                <w:sz w:val="20"/>
                <w:szCs w:val="20"/>
              </w:rPr>
              <w:t>CO</w:t>
            </w:r>
            <w:r w:rsidRPr="00EE420D">
              <w:rPr>
                <w:rFonts w:ascii="Verdana" w:hAnsi="Verdana"/>
                <w:sz w:val="20"/>
                <w:szCs w:val="20"/>
                <w:vertAlign w:val="subscript"/>
              </w:rPr>
              <w:t>2</w:t>
            </w:r>
            <w:r w:rsidRPr="00EE420D">
              <w:rPr>
                <w:rFonts w:ascii="Verdana" w:hAnsi="Verdana"/>
                <w:sz w:val="20"/>
                <w:szCs w:val="20"/>
              </w:rPr>
              <w:t xml:space="preserve"> Scope 1 + 2</w:t>
            </w:r>
            <w:r w:rsidR="001E22B4">
              <w:rPr>
                <w:rFonts w:ascii="Verdana" w:hAnsi="Verdana"/>
                <w:sz w:val="20"/>
                <w:szCs w:val="20"/>
              </w:rPr>
              <w:t xml:space="preserve"> </w:t>
            </w:r>
            <w:proofErr w:type="spellStart"/>
            <w:r w:rsidR="001E22B4">
              <w:rPr>
                <w:rFonts w:ascii="Verdana" w:hAnsi="Verdana"/>
                <w:sz w:val="20"/>
                <w:szCs w:val="20"/>
              </w:rPr>
              <w:t>reduction</w:t>
            </w:r>
            <w:proofErr w:type="spellEnd"/>
          </w:p>
          <w:p w14:paraId="2529404B" w14:textId="6CFC2B8E" w:rsidR="00D10D0A" w:rsidRPr="00EE420D" w:rsidRDefault="00D10D0A" w:rsidP="00D10D0A">
            <w:pPr>
              <w:rPr>
                <w:rFonts w:ascii="Verdana" w:hAnsi="Verdana"/>
                <w:sz w:val="20"/>
                <w:szCs w:val="20"/>
              </w:rPr>
            </w:pPr>
          </w:p>
        </w:tc>
        <w:tc>
          <w:tcPr>
            <w:tcW w:w="1140" w:type="dxa"/>
          </w:tcPr>
          <w:p w14:paraId="3A9437FE" w14:textId="567B1E80"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 </w:t>
            </w:r>
            <w:proofErr w:type="spellStart"/>
            <w:r w:rsidRPr="00EE420D">
              <w:rPr>
                <w:rFonts w:ascii="Verdana" w:hAnsi="Verdana"/>
                <w:sz w:val="20"/>
                <w:szCs w:val="20"/>
              </w:rPr>
              <w:t>eq</w:t>
            </w:r>
            <w:proofErr w:type="spellEnd"/>
          </w:p>
        </w:tc>
        <w:tc>
          <w:tcPr>
            <w:tcW w:w="1843" w:type="dxa"/>
          </w:tcPr>
          <w:p w14:paraId="73D6D03F" w14:textId="0D803296"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407</w:t>
            </w:r>
            <w:r w:rsidR="001E22B4">
              <w:rPr>
                <w:rFonts w:ascii="Verdana" w:hAnsi="Verdana"/>
                <w:sz w:val="20"/>
                <w:szCs w:val="20"/>
              </w:rPr>
              <w:t>.</w:t>
            </w:r>
            <w:r w:rsidRPr="00EE420D">
              <w:rPr>
                <w:rFonts w:ascii="Verdana" w:hAnsi="Verdana"/>
                <w:sz w:val="20"/>
                <w:szCs w:val="20"/>
              </w:rPr>
              <w:t>0 ton CO</w:t>
            </w:r>
            <w:r w:rsidRPr="00EE420D">
              <w:rPr>
                <w:rFonts w:ascii="Verdana" w:hAnsi="Verdana"/>
                <w:sz w:val="20"/>
                <w:szCs w:val="20"/>
                <w:vertAlign w:val="subscript"/>
              </w:rPr>
              <w:t>2</w:t>
            </w:r>
            <w:r w:rsidRPr="00EE420D">
              <w:rPr>
                <w:rFonts w:ascii="Verdana" w:hAnsi="Verdana"/>
                <w:sz w:val="20"/>
                <w:szCs w:val="20"/>
              </w:rPr>
              <w:t xml:space="preserve">eq </w:t>
            </w:r>
          </w:p>
          <w:p w14:paraId="016D6A29" w14:textId="77777777" w:rsidR="00D10D0A" w:rsidRPr="00EE420D" w:rsidRDefault="00D10D0A" w:rsidP="00D10D0A">
            <w:pPr>
              <w:framePr w:hSpace="141" w:wrap="around" w:vAnchor="text" w:hAnchor="text" w:y="1"/>
              <w:suppressOverlap/>
              <w:jc w:val="center"/>
              <w:rPr>
                <w:rFonts w:ascii="Verdana" w:hAnsi="Verdana"/>
                <w:sz w:val="20"/>
                <w:szCs w:val="20"/>
              </w:rPr>
            </w:pPr>
            <w:r w:rsidRPr="00EE420D">
              <w:rPr>
                <w:rFonts w:ascii="Verdana" w:hAnsi="Verdana"/>
                <w:sz w:val="20"/>
                <w:szCs w:val="20"/>
              </w:rPr>
              <w:t xml:space="preserve">(Scope 1 + Scope 2 location </w:t>
            </w:r>
            <w:proofErr w:type="spellStart"/>
            <w:r w:rsidRPr="00EE420D">
              <w:rPr>
                <w:rFonts w:ascii="Verdana" w:hAnsi="Verdana"/>
                <w:sz w:val="20"/>
                <w:szCs w:val="20"/>
              </w:rPr>
              <w:t>based</w:t>
            </w:r>
            <w:proofErr w:type="spellEnd"/>
            <w:r w:rsidRPr="00EE420D">
              <w:rPr>
                <w:rFonts w:ascii="Verdana" w:hAnsi="Verdana"/>
                <w:sz w:val="20"/>
                <w:szCs w:val="20"/>
              </w:rPr>
              <w:t>)</w:t>
            </w:r>
          </w:p>
          <w:p w14:paraId="0FA4CEB7" w14:textId="3DD3A446" w:rsidR="00D10D0A" w:rsidRPr="00EE420D" w:rsidRDefault="00D10D0A" w:rsidP="00D10D0A">
            <w:pPr>
              <w:jc w:val="center"/>
              <w:rPr>
                <w:rFonts w:ascii="Verdana" w:hAnsi="Verdana"/>
                <w:sz w:val="20"/>
                <w:szCs w:val="20"/>
              </w:rPr>
            </w:pPr>
            <w:r w:rsidRPr="00EE420D">
              <w:rPr>
                <w:rFonts w:ascii="Verdana" w:hAnsi="Verdana"/>
                <w:sz w:val="20"/>
                <w:szCs w:val="20"/>
              </w:rPr>
              <w:t>709</w:t>
            </w:r>
            <w:r w:rsidR="001E22B4">
              <w:rPr>
                <w:rFonts w:ascii="Verdana" w:hAnsi="Verdana"/>
                <w:sz w:val="20"/>
                <w:szCs w:val="20"/>
              </w:rPr>
              <w:t>.</w:t>
            </w:r>
            <w:r w:rsidRPr="00EE420D">
              <w:rPr>
                <w:rFonts w:ascii="Verdana" w:hAnsi="Verdana"/>
                <w:sz w:val="20"/>
                <w:szCs w:val="20"/>
              </w:rPr>
              <w:t>0 ton CO</w:t>
            </w:r>
            <w:r w:rsidRPr="00EE420D">
              <w:rPr>
                <w:rFonts w:ascii="Verdana" w:hAnsi="Verdana"/>
                <w:sz w:val="20"/>
                <w:szCs w:val="20"/>
                <w:vertAlign w:val="subscript"/>
              </w:rPr>
              <w:t>2</w:t>
            </w:r>
            <w:r w:rsidRPr="00EE420D">
              <w:rPr>
                <w:rFonts w:ascii="Verdana" w:hAnsi="Verdana"/>
                <w:sz w:val="20"/>
                <w:szCs w:val="20"/>
              </w:rPr>
              <w:t xml:space="preserve">eq </w:t>
            </w:r>
          </w:p>
          <w:p w14:paraId="409B0C23" w14:textId="24191420" w:rsidR="00D10D0A" w:rsidRPr="00EE420D" w:rsidRDefault="00D10D0A" w:rsidP="00D10D0A">
            <w:pPr>
              <w:jc w:val="center"/>
              <w:rPr>
                <w:rFonts w:ascii="Verdana" w:hAnsi="Verdana"/>
                <w:sz w:val="20"/>
                <w:szCs w:val="20"/>
              </w:rPr>
            </w:pPr>
            <w:r w:rsidRPr="00EE420D">
              <w:rPr>
                <w:rFonts w:ascii="Verdana" w:hAnsi="Verdana"/>
                <w:sz w:val="20"/>
                <w:szCs w:val="20"/>
              </w:rPr>
              <w:t xml:space="preserve">(Scope 1 + Scope 2 market </w:t>
            </w:r>
            <w:proofErr w:type="spellStart"/>
            <w:r w:rsidRPr="00EE420D">
              <w:rPr>
                <w:rFonts w:ascii="Verdana" w:hAnsi="Verdana"/>
                <w:sz w:val="20"/>
                <w:szCs w:val="20"/>
              </w:rPr>
              <w:t>based</w:t>
            </w:r>
            <w:proofErr w:type="spellEnd"/>
            <w:r w:rsidRPr="00EE420D">
              <w:rPr>
                <w:rFonts w:ascii="Verdana" w:hAnsi="Verdana"/>
                <w:sz w:val="20"/>
                <w:szCs w:val="20"/>
              </w:rPr>
              <w:t>)</w:t>
            </w:r>
          </w:p>
          <w:p w14:paraId="7BDC8285" w14:textId="172D6366" w:rsidR="00D10D0A" w:rsidRPr="00EE420D" w:rsidRDefault="00D10D0A" w:rsidP="00D10D0A">
            <w:pPr>
              <w:framePr w:hSpace="141" w:wrap="around" w:vAnchor="text" w:hAnchor="text" w:y="1"/>
              <w:suppressOverlap/>
              <w:jc w:val="center"/>
              <w:rPr>
                <w:rFonts w:ascii="Verdana" w:hAnsi="Verdana"/>
                <w:sz w:val="20"/>
                <w:szCs w:val="20"/>
              </w:rPr>
            </w:pPr>
          </w:p>
        </w:tc>
        <w:tc>
          <w:tcPr>
            <w:tcW w:w="1843" w:type="dxa"/>
          </w:tcPr>
          <w:p w14:paraId="7BF65528" w14:textId="77777777" w:rsidR="002175AF" w:rsidRDefault="00D10D0A" w:rsidP="00D10D0A">
            <w:pPr>
              <w:jc w:val="center"/>
              <w:rPr>
                <w:rFonts w:ascii="Verdana" w:hAnsi="Verdana"/>
                <w:sz w:val="20"/>
                <w:szCs w:val="20"/>
              </w:rPr>
            </w:pPr>
            <w:r w:rsidRPr="00EE420D">
              <w:rPr>
                <w:rFonts w:ascii="Verdana" w:hAnsi="Verdana"/>
                <w:sz w:val="20"/>
                <w:szCs w:val="20"/>
              </w:rPr>
              <w:t xml:space="preserve"> </w:t>
            </w:r>
            <w:r w:rsidR="002175AF">
              <w:rPr>
                <w:rFonts w:ascii="Verdana" w:hAnsi="Verdana"/>
                <w:sz w:val="20"/>
                <w:szCs w:val="20"/>
              </w:rPr>
              <w:t>-50%, corrispondente a:</w:t>
            </w:r>
          </w:p>
          <w:p w14:paraId="4D0DE086" w14:textId="7C2AB8F7" w:rsidR="00D10D0A" w:rsidRPr="006A5BBD" w:rsidRDefault="00D10D0A" w:rsidP="006A5BBD">
            <w:pPr>
              <w:pStyle w:val="Paragrafoelenco"/>
              <w:numPr>
                <w:ilvl w:val="0"/>
                <w:numId w:val="45"/>
              </w:numPr>
              <w:jc w:val="center"/>
              <w:rPr>
                <w:rFonts w:ascii="Verdana" w:hAnsi="Verdana"/>
                <w:sz w:val="20"/>
                <w:szCs w:val="20"/>
              </w:rPr>
            </w:pPr>
            <w:r w:rsidRPr="006A5BBD">
              <w:rPr>
                <w:rFonts w:ascii="Verdana" w:hAnsi="Verdana"/>
                <w:sz w:val="20"/>
                <w:szCs w:val="20"/>
              </w:rPr>
              <w:t>203,5 ton CO</w:t>
            </w:r>
            <w:r w:rsidRPr="006A5BBD">
              <w:rPr>
                <w:rFonts w:ascii="Verdana" w:hAnsi="Verdana"/>
                <w:sz w:val="20"/>
                <w:szCs w:val="20"/>
                <w:vertAlign w:val="subscript"/>
              </w:rPr>
              <w:t>2</w:t>
            </w:r>
            <w:r w:rsidRPr="006A5BBD">
              <w:rPr>
                <w:rFonts w:ascii="Verdana" w:hAnsi="Verdana"/>
                <w:sz w:val="20"/>
                <w:szCs w:val="20"/>
              </w:rPr>
              <w:t xml:space="preserve">eq </w:t>
            </w:r>
          </w:p>
          <w:p w14:paraId="286B63A6" w14:textId="77777777" w:rsidR="00D10D0A" w:rsidRPr="00EE420D" w:rsidRDefault="00D10D0A" w:rsidP="00D10D0A">
            <w:pPr>
              <w:jc w:val="center"/>
              <w:rPr>
                <w:rFonts w:ascii="Verdana" w:hAnsi="Verdana"/>
                <w:sz w:val="20"/>
                <w:szCs w:val="20"/>
              </w:rPr>
            </w:pPr>
            <w:r w:rsidRPr="00EE420D">
              <w:rPr>
                <w:rFonts w:ascii="Verdana" w:hAnsi="Verdana"/>
                <w:sz w:val="20"/>
                <w:szCs w:val="20"/>
              </w:rPr>
              <w:t xml:space="preserve">(Scope 1 + Scope 2 location </w:t>
            </w:r>
            <w:proofErr w:type="spellStart"/>
            <w:r w:rsidRPr="00EE420D">
              <w:rPr>
                <w:rFonts w:ascii="Verdana" w:hAnsi="Verdana"/>
                <w:sz w:val="20"/>
                <w:szCs w:val="20"/>
              </w:rPr>
              <w:t>based</w:t>
            </w:r>
            <w:proofErr w:type="spellEnd"/>
            <w:r w:rsidRPr="00EE420D">
              <w:rPr>
                <w:rFonts w:ascii="Verdana" w:hAnsi="Verdana"/>
                <w:sz w:val="20"/>
                <w:szCs w:val="20"/>
              </w:rPr>
              <w:t>)</w:t>
            </w:r>
          </w:p>
          <w:p w14:paraId="3ADAB185" w14:textId="4680F636" w:rsidR="00D10D0A" w:rsidRPr="006A5BBD" w:rsidRDefault="00D10D0A" w:rsidP="006A5BBD">
            <w:pPr>
              <w:pStyle w:val="Paragrafoelenco"/>
              <w:numPr>
                <w:ilvl w:val="0"/>
                <w:numId w:val="45"/>
              </w:numPr>
              <w:jc w:val="center"/>
              <w:rPr>
                <w:rFonts w:ascii="Verdana" w:hAnsi="Verdana"/>
                <w:sz w:val="20"/>
                <w:szCs w:val="20"/>
              </w:rPr>
            </w:pPr>
            <w:r w:rsidRPr="006A5BBD">
              <w:rPr>
                <w:rFonts w:ascii="Verdana" w:hAnsi="Verdana"/>
                <w:sz w:val="20"/>
                <w:szCs w:val="20"/>
              </w:rPr>
              <w:t>354,5 ton CO</w:t>
            </w:r>
            <w:r w:rsidRPr="006A5BBD">
              <w:rPr>
                <w:rFonts w:ascii="Verdana" w:hAnsi="Verdana"/>
                <w:sz w:val="20"/>
                <w:szCs w:val="20"/>
                <w:vertAlign w:val="subscript"/>
              </w:rPr>
              <w:t>2</w:t>
            </w:r>
            <w:r w:rsidRPr="006A5BBD">
              <w:rPr>
                <w:rFonts w:ascii="Verdana" w:hAnsi="Verdana"/>
                <w:sz w:val="20"/>
                <w:szCs w:val="20"/>
              </w:rPr>
              <w:t xml:space="preserve">eq </w:t>
            </w:r>
          </w:p>
          <w:p w14:paraId="661B61DD" w14:textId="5F522D26" w:rsidR="00D10D0A" w:rsidRPr="00EE420D" w:rsidRDefault="00D10D0A" w:rsidP="006A5BBD">
            <w:pPr>
              <w:jc w:val="center"/>
              <w:rPr>
                <w:rFonts w:ascii="Verdana" w:hAnsi="Verdana"/>
                <w:sz w:val="20"/>
                <w:szCs w:val="20"/>
              </w:rPr>
            </w:pPr>
            <w:r w:rsidRPr="00EE420D">
              <w:rPr>
                <w:rFonts w:ascii="Verdana" w:hAnsi="Verdana"/>
                <w:sz w:val="20"/>
                <w:szCs w:val="20"/>
              </w:rPr>
              <w:t xml:space="preserve">(Scope 1 + Scope 2 market </w:t>
            </w:r>
            <w:proofErr w:type="spellStart"/>
            <w:r w:rsidRPr="00EE420D">
              <w:rPr>
                <w:rFonts w:ascii="Verdana" w:hAnsi="Verdana"/>
                <w:sz w:val="20"/>
                <w:szCs w:val="20"/>
              </w:rPr>
              <w:t>based</w:t>
            </w:r>
            <w:proofErr w:type="spellEnd"/>
            <w:r w:rsidRPr="00EE420D">
              <w:rPr>
                <w:rFonts w:ascii="Verdana" w:hAnsi="Verdana"/>
                <w:sz w:val="20"/>
                <w:szCs w:val="20"/>
              </w:rPr>
              <w:t>)</w:t>
            </w:r>
          </w:p>
        </w:tc>
        <w:tc>
          <w:tcPr>
            <w:tcW w:w="1841" w:type="dxa"/>
            <w:shd w:val="clear" w:color="auto" w:fill="BFBFBF" w:themeFill="background1" w:themeFillShade="BF"/>
          </w:tcPr>
          <w:p w14:paraId="2F9EDD4B" w14:textId="265BE227" w:rsidR="00D10D0A" w:rsidRPr="00EE420D" w:rsidRDefault="00D10D0A" w:rsidP="00D10D0A">
            <w:pPr>
              <w:jc w:val="center"/>
              <w:rPr>
                <w:rFonts w:ascii="Verdana" w:hAnsi="Verdana"/>
                <w:sz w:val="20"/>
                <w:szCs w:val="20"/>
              </w:rPr>
            </w:pPr>
            <w:r w:rsidRPr="00EE420D">
              <w:rPr>
                <w:rFonts w:ascii="Verdana" w:hAnsi="Verdana"/>
                <w:sz w:val="20"/>
                <w:szCs w:val="20"/>
              </w:rPr>
              <w:t>388</w:t>
            </w:r>
            <w:r w:rsidR="001E22B4">
              <w:rPr>
                <w:rFonts w:ascii="Verdana" w:hAnsi="Verdana"/>
                <w:sz w:val="20"/>
                <w:szCs w:val="20"/>
              </w:rPr>
              <w:t>.</w:t>
            </w:r>
            <w:r w:rsidRPr="00EE420D">
              <w:rPr>
                <w:rFonts w:ascii="Verdana" w:hAnsi="Verdana"/>
                <w:sz w:val="20"/>
                <w:szCs w:val="20"/>
              </w:rPr>
              <w:t>2 ton CO</w:t>
            </w:r>
            <w:r w:rsidRPr="00EE420D">
              <w:rPr>
                <w:rFonts w:ascii="Verdana" w:hAnsi="Verdana"/>
                <w:sz w:val="20"/>
                <w:szCs w:val="20"/>
                <w:vertAlign w:val="subscript"/>
              </w:rPr>
              <w:t>2</w:t>
            </w:r>
            <w:r w:rsidRPr="00EE420D">
              <w:rPr>
                <w:rFonts w:ascii="Verdana" w:hAnsi="Verdana"/>
                <w:sz w:val="20"/>
                <w:szCs w:val="20"/>
              </w:rPr>
              <w:t xml:space="preserve">eq </w:t>
            </w:r>
          </w:p>
          <w:p w14:paraId="7C9C4BDA" w14:textId="77777777" w:rsidR="00D10D0A" w:rsidRPr="00EE420D" w:rsidRDefault="00D10D0A" w:rsidP="00D10D0A">
            <w:pPr>
              <w:jc w:val="center"/>
              <w:rPr>
                <w:rFonts w:ascii="Verdana" w:hAnsi="Verdana"/>
                <w:sz w:val="20"/>
                <w:szCs w:val="20"/>
              </w:rPr>
            </w:pPr>
            <w:r w:rsidRPr="00EE420D">
              <w:rPr>
                <w:rFonts w:ascii="Verdana" w:hAnsi="Verdana"/>
                <w:sz w:val="20"/>
                <w:szCs w:val="20"/>
              </w:rPr>
              <w:t xml:space="preserve">(Scope 1 + Scope 2 location </w:t>
            </w:r>
            <w:proofErr w:type="spellStart"/>
            <w:r w:rsidRPr="00EE420D">
              <w:rPr>
                <w:rFonts w:ascii="Verdana" w:hAnsi="Verdana"/>
                <w:sz w:val="20"/>
                <w:szCs w:val="20"/>
              </w:rPr>
              <w:t>based</w:t>
            </w:r>
            <w:proofErr w:type="spellEnd"/>
            <w:r w:rsidRPr="00EE420D">
              <w:rPr>
                <w:rFonts w:ascii="Verdana" w:hAnsi="Verdana"/>
                <w:sz w:val="20"/>
                <w:szCs w:val="20"/>
              </w:rPr>
              <w:t>)</w:t>
            </w:r>
          </w:p>
          <w:p w14:paraId="1316E096" w14:textId="45CFC21A" w:rsidR="00D10D0A" w:rsidRPr="00EE420D" w:rsidRDefault="00D10D0A" w:rsidP="00D10D0A">
            <w:pPr>
              <w:jc w:val="center"/>
              <w:rPr>
                <w:rFonts w:ascii="Verdana" w:hAnsi="Verdana"/>
                <w:sz w:val="20"/>
                <w:szCs w:val="20"/>
              </w:rPr>
            </w:pPr>
            <w:r w:rsidRPr="00EE420D">
              <w:rPr>
                <w:rFonts w:ascii="Verdana" w:hAnsi="Verdana"/>
                <w:sz w:val="20"/>
                <w:szCs w:val="20"/>
              </w:rPr>
              <w:t>120</w:t>
            </w:r>
            <w:r w:rsidR="001E22B4">
              <w:rPr>
                <w:rFonts w:ascii="Verdana" w:hAnsi="Verdana"/>
                <w:sz w:val="20"/>
                <w:szCs w:val="20"/>
              </w:rPr>
              <w:t>.</w:t>
            </w:r>
            <w:r w:rsidRPr="00EE420D">
              <w:rPr>
                <w:rFonts w:ascii="Verdana" w:hAnsi="Verdana"/>
                <w:sz w:val="20"/>
                <w:szCs w:val="20"/>
              </w:rPr>
              <w:t>3 ton CO</w:t>
            </w:r>
            <w:r w:rsidRPr="00EE420D">
              <w:rPr>
                <w:rFonts w:ascii="Verdana" w:hAnsi="Verdana"/>
                <w:sz w:val="20"/>
                <w:szCs w:val="20"/>
                <w:vertAlign w:val="subscript"/>
              </w:rPr>
              <w:t>2</w:t>
            </w:r>
            <w:r w:rsidRPr="00EE420D">
              <w:rPr>
                <w:rFonts w:ascii="Verdana" w:hAnsi="Verdana"/>
                <w:sz w:val="20"/>
                <w:szCs w:val="20"/>
              </w:rPr>
              <w:t xml:space="preserve">eq </w:t>
            </w:r>
          </w:p>
          <w:p w14:paraId="6FB28DAA" w14:textId="77777777" w:rsidR="00D10D0A" w:rsidRPr="00EE420D" w:rsidRDefault="00D10D0A" w:rsidP="00D10D0A">
            <w:pPr>
              <w:jc w:val="center"/>
              <w:rPr>
                <w:rFonts w:ascii="Verdana" w:hAnsi="Verdana"/>
                <w:sz w:val="20"/>
                <w:szCs w:val="20"/>
              </w:rPr>
            </w:pPr>
            <w:r w:rsidRPr="00EE420D">
              <w:rPr>
                <w:rFonts w:ascii="Verdana" w:hAnsi="Verdana"/>
                <w:sz w:val="20"/>
                <w:szCs w:val="20"/>
              </w:rPr>
              <w:t xml:space="preserve">(Scope 1 + Scope 2 market </w:t>
            </w:r>
            <w:proofErr w:type="spellStart"/>
            <w:r w:rsidRPr="00EE420D">
              <w:rPr>
                <w:rFonts w:ascii="Verdana" w:hAnsi="Verdana"/>
                <w:sz w:val="20"/>
                <w:szCs w:val="20"/>
              </w:rPr>
              <w:t>based</w:t>
            </w:r>
            <w:proofErr w:type="spellEnd"/>
            <w:r w:rsidRPr="00EE420D">
              <w:rPr>
                <w:rFonts w:ascii="Verdana" w:hAnsi="Verdana"/>
                <w:sz w:val="20"/>
                <w:szCs w:val="20"/>
              </w:rPr>
              <w:t>)</w:t>
            </w:r>
          </w:p>
          <w:p w14:paraId="19225330" w14:textId="08D9C36B" w:rsidR="00D10D0A" w:rsidRPr="00EE420D" w:rsidRDefault="00D10D0A" w:rsidP="00D10D0A">
            <w:pPr>
              <w:framePr w:hSpace="141" w:wrap="around" w:vAnchor="text" w:hAnchor="text" w:y="1"/>
              <w:suppressOverlap/>
              <w:jc w:val="center"/>
              <w:rPr>
                <w:rFonts w:ascii="Verdana" w:hAnsi="Verdana"/>
                <w:sz w:val="20"/>
                <w:szCs w:val="20"/>
              </w:rPr>
            </w:pPr>
          </w:p>
        </w:tc>
      </w:tr>
      <w:tr w:rsidR="00D10D0A" w:rsidRPr="00EE420D" w14:paraId="7BC97060" w14:textId="77777777" w:rsidTr="006F3C1E">
        <w:trPr>
          <w:trHeight w:val="534"/>
          <w:jc w:val="center"/>
        </w:trPr>
        <w:tc>
          <w:tcPr>
            <w:tcW w:w="2971" w:type="dxa"/>
            <w:tcBorders>
              <w:bottom w:val="single" w:sz="4" w:space="0" w:color="auto"/>
            </w:tcBorders>
          </w:tcPr>
          <w:p w14:paraId="13F96DBF" w14:textId="7943D9AF" w:rsidR="00D10D0A" w:rsidRPr="00EE420D" w:rsidRDefault="00BF281B" w:rsidP="00D10D0A">
            <w:pPr>
              <w:rPr>
                <w:rFonts w:ascii="Verdana" w:hAnsi="Verdana"/>
                <w:sz w:val="20"/>
                <w:szCs w:val="20"/>
              </w:rPr>
            </w:pPr>
            <w:r>
              <w:rPr>
                <w:rFonts w:ascii="Verdana" w:hAnsi="Verdana"/>
                <w:sz w:val="20"/>
                <w:szCs w:val="20"/>
              </w:rPr>
              <w:t xml:space="preserve">Water </w:t>
            </w:r>
            <w:proofErr w:type="spellStart"/>
            <w:r>
              <w:rPr>
                <w:rFonts w:ascii="Verdana" w:hAnsi="Verdana"/>
                <w:sz w:val="20"/>
                <w:szCs w:val="20"/>
              </w:rPr>
              <w:t>pollution</w:t>
            </w:r>
            <w:proofErr w:type="spellEnd"/>
            <w:r>
              <w:rPr>
                <w:rFonts w:ascii="Verdana" w:hAnsi="Verdana"/>
                <w:sz w:val="20"/>
                <w:szCs w:val="20"/>
              </w:rPr>
              <w:t xml:space="preserve"> </w:t>
            </w:r>
            <w:proofErr w:type="spellStart"/>
            <w:r>
              <w:rPr>
                <w:rFonts w:ascii="Verdana" w:hAnsi="Verdana"/>
                <w:sz w:val="20"/>
                <w:szCs w:val="20"/>
              </w:rPr>
              <w:t>cases</w:t>
            </w:r>
            <w:proofErr w:type="spellEnd"/>
            <w:r>
              <w:rPr>
                <w:rFonts w:ascii="Verdana" w:hAnsi="Verdana"/>
                <w:sz w:val="20"/>
                <w:szCs w:val="20"/>
              </w:rPr>
              <w:t xml:space="preserve"> </w:t>
            </w:r>
          </w:p>
        </w:tc>
        <w:tc>
          <w:tcPr>
            <w:tcW w:w="1140" w:type="dxa"/>
            <w:tcBorders>
              <w:bottom w:val="single" w:sz="4" w:space="0" w:color="auto"/>
            </w:tcBorders>
          </w:tcPr>
          <w:p w14:paraId="62F3F84C" w14:textId="2BB9B5B9" w:rsidR="00D10D0A" w:rsidRPr="00EE420D" w:rsidRDefault="00D10D0A" w:rsidP="00D10D0A">
            <w:pPr>
              <w:jc w:val="center"/>
              <w:rPr>
                <w:rFonts w:ascii="Verdana" w:hAnsi="Verdana"/>
                <w:sz w:val="20"/>
                <w:szCs w:val="20"/>
              </w:rPr>
            </w:pPr>
            <w:r w:rsidRPr="00EE420D">
              <w:rPr>
                <w:rFonts w:ascii="Verdana" w:hAnsi="Verdana"/>
                <w:sz w:val="20"/>
                <w:szCs w:val="20"/>
              </w:rPr>
              <w:t>N.</w:t>
            </w:r>
          </w:p>
        </w:tc>
        <w:tc>
          <w:tcPr>
            <w:tcW w:w="1843" w:type="dxa"/>
            <w:tcBorders>
              <w:bottom w:val="single" w:sz="4" w:space="0" w:color="auto"/>
            </w:tcBorders>
          </w:tcPr>
          <w:p w14:paraId="4489797D" w14:textId="3463C987" w:rsidR="00D10D0A" w:rsidRPr="00EE420D" w:rsidRDefault="00D10D0A" w:rsidP="00D10D0A">
            <w:pPr>
              <w:jc w:val="center"/>
              <w:rPr>
                <w:rFonts w:ascii="Verdana" w:hAnsi="Verdana"/>
                <w:sz w:val="20"/>
                <w:szCs w:val="20"/>
              </w:rPr>
            </w:pPr>
            <w:r w:rsidRPr="00EE420D">
              <w:rPr>
                <w:rFonts w:ascii="Verdana" w:hAnsi="Verdana"/>
                <w:sz w:val="20"/>
                <w:szCs w:val="20"/>
              </w:rPr>
              <w:t>/</w:t>
            </w:r>
          </w:p>
        </w:tc>
        <w:tc>
          <w:tcPr>
            <w:tcW w:w="1843" w:type="dxa"/>
            <w:tcBorders>
              <w:bottom w:val="single" w:sz="4" w:space="0" w:color="auto"/>
            </w:tcBorders>
          </w:tcPr>
          <w:p w14:paraId="6906903E" w14:textId="29C7A2BE" w:rsidR="00D10D0A" w:rsidRPr="00EE420D" w:rsidRDefault="00D10D0A" w:rsidP="00D10D0A">
            <w:pPr>
              <w:jc w:val="center"/>
              <w:rPr>
                <w:rFonts w:ascii="Verdana" w:hAnsi="Verdana"/>
                <w:sz w:val="20"/>
                <w:szCs w:val="20"/>
              </w:rPr>
            </w:pPr>
            <w:r w:rsidRPr="00EE420D">
              <w:rPr>
                <w:rFonts w:ascii="Verdana" w:hAnsi="Verdana"/>
                <w:sz w:val="20"/>
                <w:szCs w:val="20"/>
              </w:rPr>
              <w:t>0</w:t>
            </w:r>
          </w:p>
        </w:tc>
        <w:tc>
          <w:tcPr>
            <w:tcW w:w="1841" w:type="dxa"/>
            <w:tcBorders>
              <w:bottom w:val="single" w:sz="4" w:space="0" w:color="auto"/>
            </w:tcBorders>
            <w:shd w:val="clear" w:color="auto" w:fill="BFBFBF" w:themeFill="background1" w:themeFillShade="BF"/>
          </w:tcPr>
          <w:p w14:paraId="3BD88094" w14:textId="39E93CC3" w:rsidR="00D10D0A" w:rsidRPr="00EE420D" w:rsidRDefault="00D10D0A" w:rsidP="00D10D0A">
            <w:pPr>
              <w:jc w:val="center"/>
              <w:rPr>
                <w:rFonts w:ascii="Verdana" w:hAnsi="Verdana"/>
                <w:sz w:val="20"/>
                <w:szCs w:val="20"/>
                <w:highlight w:val="yellow"/>
              </w:rPr>
            </w:pPr>
            <w:r w:rsidRPr="00EE420D">
              <w:rPr>
                <w:rFonts w:ascii="Verdana" w:hAnsi="Verdana"/>
                <w:sz w:val="20"/>
                <w:szCs w:val="20"/>
              </w:rPr>
              <w:t>0</w:t>
            </w:r>
          </w:p>
        </w:tc>
      </w:tr>
      <w:tr w:rsidR="00FB7DBA" w:rsidRPr="00EE420D" w14:paraId="77025560" w14:textId="77777777" w:rsidTr="006F3C1E">
        <w:trPr>
          <w:trHeight w:val="534"/>
          <w:jc w:val="center"/>
        </w:trPr>
        <w:tc>
          <w:tcPr>
            <w:tcW w:w="2971" w:type="dxa"/>
            <w:tcBorders>
              <w:bottom w:val="single" w:sz="4" w:space="0" w:color="auto"/>
            </w:tcBorders>
          </w:tcPr>
          <w:p w14:paraId="4732CF0C" w14:textId="49AF0E12" w:rsidR="00FB7DBA" w:rsidRDefault="00BF281B" w:rsidP="00D10D0A">
            <w:pPr>
              <w:rPr>
                <w:rFonts w:ascii="Verdana" w:hAnsi="Verdana"/>
                <w:sz w:val="20"/>
                <w:szCs w:val="20"/>
              </w:rPr>
            </w:pPr>
            <w:proofErr w:type="spellStart"/>
            <w:r>
              <w:rPr>
                <w:rFonts w:ascii="Verdana" w:hAnsi="Verdana"/>
                <w:sz w:val="20"/>
                <w:szCs w:val="20"/>
              </w:rPr>
              <w:t>Recycled</w:t>
            </w:r>
            <w:proofErr w:type="spellEnd"/>
            <w:r>
              <w:rPr>
                <w:rFonts w:ascii="Verdana" w:hAnsi="Verdana"/>
                <w:sz w:val="20"/>
                <w:szCs w:val="20"/>
              </w:rPr>
              <w:t xml:space="preserve"> </w:t>
            </w:r>
            <w:proofErr w:type="spellStart"/>
            <w:r>
              <w:rPr>
                <w:rFonts w:ascii="Verdana" w:hAnsi="Verdana"/>
                <w:sz w:val="20"/>
                <w:szCs w:val="20"/>
              </w:rPr>
              <w:t>content</w:t>
            </w:r>
            <w:proofErr w:type="spellEnd"/>
            <w:r>
              <w:rPr>
                <w:rFonts w:ascii="Verdana" w:hAnsi="Verdana"/>
                <w:sz w:val="20"/>
                <w:szCs w:val="20"/>
              </w:rPr>
              <w:t xml:space="preserve"> </w:t>
            </w:r>
          </w:p>
        </w:tc>
        <w:tc>
          <w:tcPr>
            <w:tcW w:w="1140" w:type="dxa"/>
            <w:tcBorders>
              <w:bottom w:val="single" w:sz="4" w:space="0" w:color="auto"/>
            </w:tcBorders>
          </w:tcPr>
          <w:p w14:paraId="033DCFD6" w14:textId="7B9319DB" w:rsidR="00FB7DBA" w:rsidRPr="00EE420D" w:rsidRDefault="003F31A6" w:rsidP="00D10D0A">
            <w:pPr>
              <w:jc w:val="center"/>
              <w:rPr>
                <w:rFonts w:ascii="Verdana" w:hAnsi="Verdana"/>
                <w:sz w:val="20"/>
                <w:szCs w:val="20"/>
              </w:rPr>
            </w:pPr>
            <w:r>
              <w:rPr>
                <w:rFonts w:ascii="Verdana" w:hAnsi="Verdana"/>
                <w:sz w:val="20"/>
                <w:szCs w:val="20"/>
              </w:rPr>
              <w:t>% sul totale</w:t>
            </w:r>
          </w:p>
        </w:tc>
        <w:tc>
          <w:tcPr>
            <w:tcW w:w="1843" w:type="dxa"/>
            <w:tcBorders>
              <w:bottom w:val="single" w:sz="4" w:space="0" w:color="auto"/>
            </w:tcBorders>
          </w:tcPr>
          <w:p w14:paraId="755AFB5D" w14:textId="0E968071" w:rsidR="00FB7DBA" w:rsidRPr="00EE420D" w:rsidRDefault="00697831" w:rsidP="00D10D0A">
            <w:pPr>
              <w:jc w:val="center"/>
              <w:rPr>
                <w:rFonts w:ascii="Verdana" w:hAnsi="Verdana"/>
                <w:sz w:val="20"/>
                <w:szCs w:val="20"/>
              </w:rPr>
            </w:pPr>
            <w:r>
              <w:rPr>
                <w:rFonts w:ascii="Verdana" w:hAnsi="Verdana"/>
                <w:sz w:val="20"/>
                <w:szCs w:val="20"/>
              </w:rPr>
              <w:t>66</w:t>
            </w:r>
            <w:r w:rsidR="001E22B4">
              <w:rPr>
                <w:rFonts w:ascii="Verdana" w:hAnsi="Verdana"/>
                <w:sz w:val="20"/>
                <w:szCs w:val="20"/>
              </w:rPr>
              <w:t>.</w:t>
            </w:r>
            <w:r>
              <w:rPr>
                <w:rFonts w:ascii="Verdana" w:hAnsi="Verdana"/>
                <w:sz w:val="20"/>
                <w:szCs w:val="20"/>
              </w:rPr>
              <w:t>7%</w:t>
            </w:r>
          </w:p>
        </w:tc>
        <w:tc>
          <w:tcPr>
            <w:tcW w:w="1843" w:type="dxa"/>
            <w:tcBorders>
              <w:bottom w:val="single" w:sz="4" w:space="0" w:color="auto"/>
            </w:tcBorders>
          </w:tcPr>
          <w:p w14:paraId="3E6A0896" w14:textId="6E86C516" w:rsidR="00FB7DBA" w:rsidRPr="00EE420D" w:rsidRDefault="00234E12" w:rsidP="00D10D0A">
            <w:pPr>
              <w:jc w:val="center"/>
              <w:rPr>
                <w:rFonts w:ascii="Verdana" w:hAnsi="Verdana"/>
                <w:sz w:val="20"/>
                <w:szCs w:val="20"/>
              </w:rPr>
            </w:pPr>
            <w:r>
              <w:rPr>
                <w:rFonts w:ascii="Verdana" w:hAnsi="Verdana"/>
                <w:sz w:val="20"/>
                <w:szCs w:val="20"/>
              </w:rPr>
              <w:t>&gt;67</w:t>
            </w:r>
            <w:r w:rsidR="001E22B4">
              <w:rPr>
                <w:rFonts w:ascii="Verdana" w:hAnsi="Verdana"/>
                <w:sz w:val="20"/>
                <w:szCs w:val="20"/>
              </w:rPr>
              <w:t>.</w:t>
            </w:r>
            <w:r w:rsidR="00A11F93">
              <w:rPr>
                <w:rFonts w:ascii="Verdana" w:hAnsi="Verdana"/>
                <w:sz w:val="20"/>
                <w:szCs w:val="20"/>
              </w:rPr>
              <w:t>8</w:t>
            </w:r>
            <w:r>
              <w:rPr>
                <w:rFonts w:ascii="Verdana" w:hAnsi="Verdana"/>
                <w:sz w:val="20"/>
                <w:szCs w:val="20"/>
              </w:rPr>
              <w:t>%</w:t>
            </w:r>
          </w:p>
        </w:tc>
        <w:tc>
          <w:tcPr>
            <w:tcW w:w="1841" w:type="dxa"/>
            <w:tcBorders>
              <w:bottom w:val="single" w:sz="4" w:space="0" w:color="auto"/>
            </w:tcBorders>
            <w:shd w:val="clear" w:color="auto" w:fill="BFBFBF" w:themeFill="background1" w:themeFillShade="BF"/>
          </w:tcPr>
          <w:p w14:paraId="04D83F55" w14:textId="31AEC45B" w:rsidR="00FB7DBA" w:rsidRPr="00EE420D" w:rsidRDefault="00234E12" w:rsidP="00D10D0A">
            <w:pPr>
              <w:jc w:val="center"/>
              <w:rPr>
                <w:rFonts w:ascii="Verdana" w:hAnsi="Verdana"/>
                <w:sz w:val="20"/>
                <w:szCs w:val="20"/>
              </w:rPr>
            </w:pPr>
            <w:r>
              <w:rPr>
                <w:rFonts w:ascii="Verdana" w:hAnsi="Verdana"/>
                <w:sz w:val="20"/>
                <w:szCs w:val="20"/>
              </w:rPr>
              <w:t>67</w:t>
            </w:r>
            <w:r w:rsidR="001E22B4">
              <w:rPr>
                <w:rFonts w:ascii="Verdana" w:hAnsi="Verdana"/>
                <w:sz w:val="20"/>
                <w:szCs w:val="20"/>
              </w:rPr>
              <w:t>.</w:t>
            </w:r>
            <w:r w:rsidR="00A11F93">
              <w:rPr>
                <w:rFonts w:ascii="Verdana" w:hAnsi="Verdana"/>
                <w:sz w:val="20"/>
                <w:szCs w:val="20"/>
              </w:rPr>
              <w:t>8</w:t>
            </w:r>
            <w:r>
              <w:rPr>
                <w:rFonts w:ascii="Verdana" w:hAnsi="Verdana"/>
                <w:sz w:val="20"/>
                <w:szCs w:val="20"/>
              </w:rPr>
              <w:t>%</w:t>
            </w:r>
          </w:p>
        </w:tc>
      </w:tr>
      <w:tr w:rsidR="006B405C" w:rsidRPr="00EE420D" w14:paraId="3E1937FE" w14:textId="77777777" w:rsidTr="006F3C1E">
        <w:trPr>
          <w:trHeight w:val="534"/>
          <w:jc w:val="center"/>
        </w:trPr>
        <w:tc>
          <w:tcPr>
            <w:tcW w:w="2971" w:type="dxa"/>
            <w:tcBorders>
              <w:bottom w:val="single" w:sz="4" w:space="0" w:color="auto"/>
            </w:tcBorders>
          </w:tcPr>
          <w:p w14:paraId="336B839E" w14:textId="5260285F" w:rsidR="006B405C" w:rsidRPr="00BF281B" w:rsidRDefault="00BF281B" w:rsidP="00D10D0A">
            <w:pPr>
              <w:rPr>
                <w:rFonts w:ascii="Verdana" w:hAnsi="Verdana"/>
                <w:sz w:val="20"/>
                <w:szCs w:val="20"/>
                <w:lang w:val="en-GB"/>
              </w:rPr>
            </w:pPr>
            <w:r w:rsidRPr="00BF281B">
              <w:rPr>
                <w:rFonts w:ascii="Verdana" w:hAnsi="Verdana"/>
                <w:sz w:val="20"/>
                <w:szCs w:val="20"/>
                <w:lang w:val="en-GB"/>
              </w:rPr>
              <w:t>Raw materials with lower c</w:t>
            </w:r>
            <w:r>
              <w:rPr>
                <w:rFonts w:ascii="Verdana" w:hAnsi="Verdana"/>
                <w:sz w:val="20"/>
                <w:szCs w:val="20"/>
                <w:lang w:val="en-GB"/>
              </w:rPr>
              <w:t>arbon footprint</w:t>
            </w:r>
          </w:p>
        </w:tc>
        <w:tc>
          <w:tcPr>
            <w:tcW w:w="1140" w:type="dxa"/>
            <w:tcBorders>
              <w:bottom w:val="single" w:sz="4" w:space="0" w:color="auto"/>
            </w:tcBorders>
          </w:tcPr>
          <w:p w14:paraId="3EA519AB" w14:textId="6CED5DB3" w:rsidR="006B405C" w:rsidRDefault="00C66154" w:rsidP="00D10D0A">
            <w:pPr>
              <w:jc w:val="center"/>
              <w:rPr>
                <w:rFonts w:ascii="Verdana" w:hAnsi="Verdana"/>
                <w:sz w:val="20"/>
                <w:szCs w:val="20"/>
              </w:rPr>
            </w:pP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 </w:t>
            </w:r>
            <w:proofErr w:type="spellStart"/>
            <w:r w:rsidRPr="00EE420D">
              <w:rPr>
                <w:rFonts w:ascii="Verdana" w:hAnsi="Verdana"/>
                <w:sz w:val="20"/>
                <w:szCs w:val="20"/>
              </w:rPr>
              <w:t>eq</w:t>
            </w:r>
            <w:proofErr w:type="spellEnd"/>
          </w:p>
        </w:tc>
        <w:tc>
          <w:tcPr>
            <w:tcW w:w="1843" w:type="dxa"/>
            <w:tcBorders>
              <w:bottom w:val="single" w:sz="4" w:space="0" w:color="auto"/>
            </w:tcBorders>
          </w:tcPr>
          <w:p w14:paraId="007B50BC" w14:textId="1DDFD509" w:rsidR="00D82BD0" w:rsidRPr="00EE420D" w:rsidRDefault="00D82BD0" w:rsidP="0048101F">
            <w:pPr>
              <w:jc w:val="center"/>
              <w:rPr>
                <w:rFonts w:ascii="Verdana" w:hAnsi="Verdana"/>
                <w:sz w:val="20"/>
                <w:szCs w:val="20"/>
              </w:rPr>
            </w:pPr>
            <w:r w:rsidRPr="006A5BBD">
              <w:rPr>
                <w:rFonts w:ascii="Verdana" w:hAnsi="Verdana"/>
                <w:sz w:val="20"/>
                <w:szCs w:val="20"/>
              </w:rPr>
              <w:t>10</w:t>
            </w:r>
            <w:r w:rsidR="001E22B4">
              <w:rPr>
                <w:rFonts w:ascii="Verdana" w:hAnsi="Verdana"/>
                <w:sz w:val="20"/>
                <w:szCs w:val="20"/>
              </w:rPr>
              <w:t>,</w:t>
            </w:r>
            <w:r w:rsidRPr="006A5BBD">
              <w:rPr>
                <w:rFonts w:ascii="Verdana" w:hAnsi="Verdana"/>
                <w:sz w:val="20"/>
                <w:szCs w:val="20"/>
              </w:rPr>
              <w:t>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eq</w:t>
            </w:r>
          </w:p>
          <w:p w14:paraId="5ED683B8" w14:textId="15D4FD56" w:rsidR="006B405C" w:rsidRPr="006A5BBD" w:rsidRDefault="006B405C" w:rsidP="0048101F">
            <w:pPr>
              <w:jc w:val="center"/>
              <w:rPr>
                <w:rFonts w:ascii="Verdana" w:hAnsi="Verdana"/>
                <w:sz w:val="20"/>
                <w:szCs w:val="20"/>
              </w:rPr>
            </w:pPr>
          </w:p>
        </w:tc>
        <w:tc>
          <w:tcPr>
            <w:tcW w:w="1843" w:type="dxa"/>
            <w:tcBorders>
              <w:bottom w:val="single" w:sz="4" w:space="0" w:color="auto"/>
            </w:tcBorders>
          </w:tcPr>
          <w:p w14:paraId="27C8E998" w14:textId="24BD6D8D" w:rsidR="00D82BD0" w:rsidRPr="00EE420D" w:rsidRDefault="00D82BD0" w:rsidP="0048101F">
            <w:pPr>
              <w:jc w:val="center"/>
              <w:rPr>
                <w:rFonts w:ascii="Verdana" w:hAnsi="Verdana"/>
                <w:sz w:val="20"/>
                <w:szCs w:val="20"/>
              </w:rPr>
            </w:pPr>
            <w:r>
              <w:rPr>
                <w:rFonts w:ascii="Verdana" w:hAnsi="Verdana"/>
                <w:sz w:val="20"/>
                <w:szCs w:val="20"/>
              </w:rPr>
              <w:t xml:space="preserve">&lt; </w:t>
            </w:r>
            <w:r w:rsidRPr="00190DFC">
              <w:rPr>
                <w:rFonts w:ascii="Verdana" w:hAnsi="Verdana"/>
                <w:sz w:val="20"/>
                <w:szCs w:val="20"/>
              </w:rPr>
              <w:t>10</w:t>
            </w:r>
            <w:r w:rsidR="001E22B4">
              <w:rPr>
                <w:rFonts w:ascii="Verdana" w:hAnsi="Verdana"/>
                <w:sz w:val="20"/>
                <w:szCs w:val="20"/>
              </w:rPr>
              <w:t>,</w:t>
            </w:r>
            <w:r w:rsidRPr="00190DFC">
              <w:rPr>
                <w:rFonts w:ascii="Verdana" w:hAnsi="Verdana"/>
                <w:sz w:val="20"/>
                <w:szCs w:val="20"/>
              </w:rPr>
              <w:t>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eq</w:t>
            </w:r>
          </w:p>
          <w:p w14:paraId="66881870" w14:textId="61B62816" w:rsidR="006B405C" w:rsidRPr="00D82BD0" w:rsidRDefault="006B405C" w:rsidP="0048101F">
            <w:pPr>
              <w:jc w:val="center"/>
              <w:rPr>
                <w:rFonts w:ascii="Verdana" w:hAnsi="Verdana"/>
                <w:sz w:val="20"/>
                <w:szCs w:val="20"/>
              </w:rPr>
            </w:pPr>
          </w:p>
        </w:tc>
        <w:tc>
          <w:tcPr>
            <w:tcW w:w="1841" w:type="dxa"/>
            <w:tcBorders>
              <w:bottom w:val="single" w:sz="4" w:space="0" w:color="auto"/>
            </w:tcBorders>
            <w:shd w:val="clear" w:color="auto" w:fill="BFBFBF" w:themeFill="background1" w:themeFillShade="BF"/>
          </w:tcPr>
          <w:p w14:paraId="02F0BDFD" w14:textId="063922DC" w:rsidR="00D82BD0" w:rsidRPr="00EE420D" w:rsidRDefault="00D82BD0" w:rsidP="0048101F">
            <w:pPr>
              <w:jc w:val="center"/>
              <w:rPr>
                <w:rFonts w:ascii="Verdana" w:hAnsi="Verdana"/>
                <w:sz w:val="20"/>
                <w:szCs w:val="20"/>
              </w:rPr>
            </w:pPr>
            <w:r w:rsidRPr="00190DFC">
              <w:rPr>
                <w:rFonts w:ascii="Verdana" w:hAnsi="Verdana"/>
                <w:sz w:val="20"/>
                <w:szCs w:val="20"/>
              </w:rPr>
              <w:t>10</w:t>
            </w:r>
            <w:r w:rsidR="001E22B4">
              <w:rPr>
                <w:rFonts w:ascii="Verdana" w:hAnsi="Verdana"/>
                <w:sz w:val="20"/>
                <w:szCs w:val="20"/>
              </w:rPr>
              <w:t>,</w:t>
            </w:r>
            <w:r w:rsidRPr="00190DFC">
              <w:rPr>
                <w:rFonts w:ascii="Verdana" w:hAnsi="Verdana"/>
                <w:sz w:val="20"/>
                <w:szCs w:val="20"/>
              </w:rPr>
              <w:t>292</w:t>
            </w:r>
            <w:r>
              <w:rPr>
                <w:rFonts w:ascii="Verdana" w:hAnsi="Verdana"/>
                <w:sz w:val="20"/>
                <w:szCs w:val="20"/>
              </w:rPr>
              <w:t xml:space="preserve"> </w:t>
            </w:r>
            <w:r w:rsidRPr="00EE420D">
              <w:rPr>
                <w:rFonts w:ascii="Verdana" w:hAnsi="Verdana"/>
                <w:sz w:val="20"/>
                <w:szCs w:val="20"/>
              </w:rPr>
              <w:t>ton CO</w:t>
            </w:r>
            <w:r w:rsidRPr="00EE420D">
              <w:rPr>
                <w:rFonts w:ascii="Verdana" w:hAnsi="Verdana"/>
                <w:sz w:val="20"/>
                <w:szCs w:val="20"/>
                <w:vertAlign w:val="subscript"/>
              </w:rPr>
              <w:t>2</w:t>
            </w:r>
            <w:r w:rsidRPr="00EE420D">
              <w:rPr>
                <w:rFonts w:ascii="Verdana" w:hAnsi="Verdana"/>
                <w:sz w:val="20"/>
                <w:szCs w:val="20"/>
              </w:rPr>
              <w:t xml:space="preserve">eq </w:t>
            </w:r>
            <w:r>
              <w:rPr>
                <w:rFonts w:ascii="Verdana" w:hAnsi="Verdana"/>
                <w:sz w:val="20"/>
                <w:szCs w:val="20"/>
              </w:rPr>
              <w:t>(proxy)</w:t>
            </w:r>
          </w:p>
          <w:p w14:paraId="0E1E5E6D" w14:textId="77777777" w:rsidR="006B405C" w:rsidRPr="00D82BD0" w:rsidRDefault="006B405C" w:rsidP="0048101F">
            <w:pPr>
              <w:jc w:val="center"/>
              <w:rPr>
                <w:rFonts w:ascii="Verdana" w:hAnsi="Verdana"/>
                <w:sz w:val="20"/>
                <w:szCs w:val="20"/>
              </w:rPr>
            </w:pPr>
          </w:p>
        </w:tc>
      </w:tr>
      <w:tr w:rsidR="00D10D0A" w:rsidRPr="00EE420D" w14:paraId="54D83A61" w14:textId="77777777" w:rsidTr="006F3C1E">
        <w:trPr>
          <w:trHeight w:val="534"/>
          <w:jc w:val="center"/>
        </w:trPr>
        <w:tc>
          <w:tcPr>
            <w:tcW w:w="2971" w:type="dxa"/>
            <w:tcBorders>
              <w:top w:val="single" w:sz="4" w:space="0" w:color="auto"/>
              <w:bottom w:val="single" w:sz="4" w:space="0" w:color="auto"/>
              <w:right w:val="nil"/>
            </w:tcBorders>
          </w:tcPr>
          <w:p w14:paraId="61CD8579" w14:textId="77777777" w:rsidR="00D10D0A" w:rsidRPr="00EE420D" w:rsidRDefault="00D10D0A" w:rsidP="00D10D0A">
            <w:pPr>
              <w:rPr>
                <w:rFonts w:ascii="Verdana" w:hAnsi="Verdana"/>
                <w:sz w:val="20"/>
                <w:szCs w:val="20"/>
              </w:rPr>
            </w:pPr>
          </w:p>
        </w:tc>
        <w:tc>
          <w:tcPr>
            <w:tcW w:w="1140" w:type="dxa"/>
            <w:tcBorders>
              <w:top w:val="single" w:sz="4" w:space="0" w:color="auto"/>
              <w:left w:val="nil"/>
              <w:bottom w:val="single" w:sz="4" w:space="0" w:color="auto"/>
              <w:right w:val="nil"/>
            </w:tcBorders>
          </w:tcPr>
          <w:p w14:paraId="24865796" w14:textId="77777777" w:rsidR="00D10D0A" w:rsidRPr="00EE420D" w:rsidRDefault="00D10D0A" w:rsidP="00D10D0A">
            <w:pPr>
              <w:jc w:val="center"/>
              <w:rPr>
                <w:rFonts w:ascii="Verdana" w:hAnsi="Verdana"/>
                <w:sz w:val="20"/>
                <w:szCs w:val="20"/>
              </w:rPr>
            </w:pPr>
          </w:p>
        </w:tc>
        <w:tc>
          <w:tcPr>
            <w:tcW w:w="1843" w:type="dxa"/>
            <w:tcBorders>
              <w:top w:val="single" w:sz="4" w:space="0" w:color="auto"/>
              <w:left w:val="nil"/>
              <w:bottom w:val="single" w:sz="4" w:space="0" w:color="auto"/>
              <w:right w:val="nil"/>
            </w:tcBorders>
          </w:tcPr>
          <w:p w14:paraId="50DAED28" w14:textId="77777777" w:rsidR="00D10D0A" w:rsidRPr="00EE420D" w:rsidRDefault="00D10D0A" w:rsidP="00D10D0A">
            <w:pPr>
              <w:jc w:val="center"/>
              <w:rPr>
                <w:rFonts w:ascii="Verdana" w:hAnsi="Verdana"/>
                <w:sz w:val="20"/>
                <w:szCs w:val="20"/>
              </w:rPr>
            </w:pPr>
          </w:p>
        </w:tc>
        <w:tc>
          <w:tcPr>
            <w:tcW w:w="1843" w:type="dxa"/>
            <w:tcBorders>
              <w:top w:val="single" w:sz="4" w:space="0" w:color="auto"/>
              <w:left w:val="nil"/>
              <w:bottom w:val="single" w:sz="4" w:space="0" w:color="auto"/>
              <w:right w:val="nil"/>
            </w:tcBorders>
          </w:tcPr>
          <w:p w14:paraId="79C9054C" w14:textId="77777777" w:rsidR="00D10D0A" w:rsidRPr="00EE420D" w:rsidRDefault="00D10D0A" w:rsidP="00D10D0A">
            <w:pPr>
              <w:jc w:val="center"/>
              <w:rPr>
                <w:rFonts w:ascii="Verdana" w:hAnsi="Verdana"/>
                <w:sz w:val="20"/>
                <w:szCs w:val="20"/>
              </w:rPr>
            </w:pPr>
          </w:p>
        </w:tc>
        <w:tc>
          <w:tcPr>
            <w:tcW w:w="1841" w:type="dxa"/>
            <w:tcBorders>
              <w:top w:val="single" w:sz="4" w:space="0" w:color="auto"/>
              <w:left w:val="nil"/>
              <w:bottom w:val="single" w:sz="4" w:space="0" w:color="auto"/>
            </w:tcBorders>
          </w:tcPr>
          <w:p w14:paraId="2FDD38C9" w14:textId="77777777" w:rsidR="00D10D0A" w:rsidRPr="00EE420D" w:rsidRDefault="00D10D0A" w:rsidP="00D10D0A">
            <w:pPr>
              <w:jc w:val="center"/>
              <w:rPr>
                <w:rFonts w:ascii="Verdana" w:hAnsi="Verdana"/>
                <w:sz w:val="20"/>
                <w:szCs w:val="20"/>
              </w:rPr>
            </w:pPr>
          </w:p>
        </w:tc>
      </w:tr>
    </w:tbl>
    <w:tbl>
      <w:tblPr>
        <w:tblStyle w:val="Grigliatabella"/>
        <w:tblW w:w="0" w:type="auto"/>
        <w:jc w:val="center"/>
        <w:tblBorders>
          <w:left w:val="none" w:sz="0" w:space="0" w:color="auto"/>
          <w:right w:val="none" w:sz="0" w:space="0" w:color="auto"/>
        </w:tblBorders>
        <w:tblLayout w:type="fixed"/>
        <w:tblLook w:val="04A0" w:firstRow="1" w:lastRow="0" w:firstColumn="1" w:lastColumn="0" w:noHBand="0" w:noVBand="1"/>
      </w:tblPr>
      <w:tblGrid>
        <w:gridCol w:w="2977"/>
        <w:gridCol w:w="1490"/>
        <w:gridCol w:w="1629"/>
        <w:gridCol w:w="1799"/>
        <w:gridCol w:w="1743"/>
      </w:tblGrid>
      <w:tr w:rsidR="0080212A" w:rsidRPr="00EE420D" w14:paraId="0757842B" w14:textId="77777777" w:rsidTr="006F3C1E">
        <w:trPr>
          <w:trHeight w:val="407"/>
          <w:jc w:val="center"/>
        </w:trPr>
        <w:tc>
          <w:tcPr>
            <w:tcW w:w="9638" w:type="dxa"/>
            <w:gridSpan w:val="5"/>
            <w:tcBorders>
              <w:top w:val="single" w:sz="4" w:space="0" w:color="auto"/>
            </w:tcBorders>
          </w:tcPr>
          <w:p w14:paraId="5FD4F212" w14:textId="1C2F005D" w:rsidR="0080212A" w:rsidRPr="00EE420D" w:rsidRDefault="00C85ACC">
            <w:pPr>
              <w:spacing w:before="40" w:after="40"/>
              <w:jc w:val="center"/>
              <w:rPr>
                <w:rFonts w:ascii="Verdana" w:eastAsia="Yu Gothic" w:hAnsi="Verdana" w:cs="Calibri"/>
                <w:i/>
                <w:snapToGrid w:val="0"/>
                <w:sz w:val="20"/>
                <w:szCs w:val="20"/>
              </w:rPr>
            </w:pPr>
            <w:r w:rsidRPr="00FE1D10">
              <w:rPr>
                <w:rFonts w:ascii="Verdana" w:eastAsia="Yu Gothic" w:hAnsi="Verdana" w:cs="Calibri"/>
                <w:i/>
                <w:snapToGrid w:val="0"/>
                <w:sz w:val="20"/>
                <w:szCs w:val="20"/>
                <w:lang w:val="en-GB"/>
              </w:rPr>
              <w:t>TARGETS</w:t>
            </w:r>
            <w:r w:rsidR="0080212A" w:rsidRPr="00EE420D">
              <w:rPr>
                <w:rFonts w:ascii="Verdana" w:eastAsia="Yu Gothic" w:hAnsi="Verdana" w:cs="Calibri"/>
                <w:i/>
                <w:snapToGrid w:val="0"/>
                <w:sz w:val="20"/>
                <w:szCs w:val="20"/>
              </w:rPr>
              <w:t xml:space="preserve">: </w:t>
            </w:r>
            <w:r w:rsidR="0080212A" w:rsidRPr="00EE420D">
              <w:rPr>
                <w:rFonts w:ascii="Verdana" w:eastAsia="Yu Gothic" w:hAnsi="Verdana" w:cs="Calibri"/>
                <w:b/>
                <w:bCs/>
                <w:i/>
                <w:snapToGrid w:val="0"/>
                <w:sz w:val="20"/>
                <w:szCs w:val="20"/>
              </w:rPr>
              <w:t>Pe</w:t>
            </w:r>
            <w:r>
              <w:rPr>
                <w:rFonts w:ascii="Verdana" w:eastAsia="Yu Gothic" w:hAnsi="Verdana" w:cs="Calibri"/>
                <w:b/>
                <w:bCs/>
                <w:i/>
                <w:snapToGrid w:val="0"/>
                <w:sz w:val="20"/>
                <w:szCs w:val="20"/>
              </w:rPr>
              <w:t>ople</w:t>
            </w:r>
          </w:p>
        </w:tc>
      </w:tr>
      <w:tr w:rsidR="001E22B4" w:rsidRPr="00EE420D" w14:paraId="7002B183" w14:textId="77777777" w:rsidTr="0048101F">
        <w:trPr>
          <w:trHeight w:val="557"/>
          <w:jc w:val="center"/>
        </w:trPr>
        <w:tc>
          <w:tcPr>
            <w:tcW w:w="2977" w:type="dxa"/>
          </w:tcPr>
          <w:p w14:paraId="4376211D" w14:textId="6554DB47" w:rsidR="001E22B4" w:rsidRPr="00EE420D" w:rsidRDefault="001E22B4" w:rsidP="001E22B4">
            <w:pPr>
              <w:spacing w:before="40" w:after="40"/>
              <w:jc w:val="center"/>
              <w:rPr>
                <w:rFonts w:ascii="Verdana" w:eastAsia="Yu Gothic" w:hAnsi="Verdana" w:cs="Calibri"/>
                <w:i/>
                <w:snapToGrid w:val="0"/>
                <w:sz w:val="20"/>
                <w:szCs w:val="20"/>
              </w:rPr>
            </w:pPr>
            <w:proofErr w:type="spellStart"/>
            <w:r>
              <w:rPr>
                <w:rFonts w:ascii="Verdana" w:eastAsia="Yu Gothic" w:hAnsi="Verdana" w:cs="Calibri"/>
                <w:i/>
                <w:snapToGrid w:val="0"/>
                <w:sz w:val="20"/>
                <w:szCs w:val="20"/>
              </w:rPr>
              <w:t>Objective</w:t>
            </w:r>
            <w:proofErr w:type="spellEnd"/>
          </w:p>
        </w:tc>
        <w:tc>
          <w:tcPr>
            <w:tcW w:w="1490" w:type="dxa"/>
          </w:tcPr>
          <w:p w14:paraId="25E137EB" w14:textId="77777777" w:rsidR="001E22B4" w:rsidRPr="00EE420D" w:rsidRDefault="001E22B4" w:rsidP="001E22B4">
            <w:pPr>
              <w:spacing w:before="40" w:after="40"/>
              <w:jc w:val="center"/>
              <w:rPr>
                <w:rFonts w:ascii="Verdana" w:eastAsia="Yu Gothic" w:hAnsi="Verdana" w:cs="Calibri"/>
                <w:i/>
                <w:snapToGrid w:val="0"/>
                <w:sz w:val="20"/>
                <w:szCs w:val="20"/>
              </w:rPr>
            </w:pPr>
            <w:r w:rsidRPr="00EE420D">
              <w:rPr>
                <w:rFonts w:ascii="Verdana" w:eastAsia="Yu Gothic" w:hAnsi="Verdana" w:cs="Calibri"/>
                <w:i/>
                <w:snapToGrid w:val="0"/>
                <w:sz w:val="20"/>
                <w:szCs w:val="20"/>
              </w:rPr>
              <w:t>KPI</w:t>
            </w:r>
          </w:p>
        </w:tc>
        <w:tc>
          <w:tcPr>
            <w:tcW w:w="1629" w:type="dxa"/>
          </w:tcPr>
          <w:p w14:paraId="2797C6C9" w14:textId="4C45A615" w:rsidR="001E22B4" w:rsidRPr="00EE420D" w:rsidRDefault="001E22B4" w:rsidP="001E22B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2024 Target </w:t>
            </w:r>
            <w:proofErr w:type="spellStart"/>
            <w:r>
              <w:rPr>
                <w:rFonts w:ascii="Verdana" w:eastAsia="Yu Gothic" w:hAnsi="Verdana" w:cs="Calibri"/>
                <w:i/>
                <w:snapToGrid w:val="0"/>
                <w:sz w:val="20"/>
                <w:szCs w:val="20"/>
              </w:rPr>
              <w:t>year</w:t>
            </w:r>
            <w:proofErr w:type="spellEnd"/>
            <w:r>
              <w:rPr>
                <w:rFonts w:ascii="Verdana" w:eastAsia="Yu Gothic" w:hAnsi="Verdana" w:cs="Calibri"/>
                <w:i/>
                <w:snapToGrid w:val="0"/>
                <w:sz w:val="20"/>
                <w:szCs w:val="20"/>
              </w:rPr>
              <w:t xml:space="preserve"> and performance</w:t>
            </w:r>
          </w:p>
        </w:tc>
        <w:tc>
          <w:tcPr>
            <w:tcW w:w="1799" w:type="dxa"/>
          </w:tcPr>
          <w:p w14:paraId="36DB8424" w14:textId="75D25F9C" w:rsidR="001E22B4" w:rsidRPr="00EE420D" w:rsidRDefault="001E22B4" w:rsidP="001E22B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 xml:space="preserve">2030 Target </w:t>
            </w:r>
            <w:proofErr w:type="spellStart"/>
            <w:r>
              <w:rPr>
                <w:rFonts w:ascii="Verdana" w:eastAsia="Yu Gothic" w:hAnsi="Verdana" w:cs="Calibri"/>
                <w:i/>
                <w:snapToGrid w:val="0"/>
                <w:sz w:val="20"/>
                <w:szCs w:val="20"/>
              </w:rPr>
              <w:t>year</w:t>
            </w:r>
            <w:proofErr w:type="spellEnd"/>
            <w:r>
              <w:rPr>
                <w:rFonts w:ascii="Verdana" w:eastAsia="Yu Gothic" w:hAnsi="Verdana" w:cs="Calibri"/>
                <w:i/>
                <w:snapToGrid w:val="0"/>
                <w:sz w:val="20"/>
                <w:szCs w:val="20"/>
              </w:rPr>
              <w:t xml:space="preserve"> and performance</w:t>
            </w:r>
          </w:p>
        </w:tc>
        <w:tc>
          <w:tcPr>
            <w:tcW w:w="1743" w:type="dxa"/>
            <w:shd w:val="clear" w:color="auto" w:fill="BFBFBF" w:themeFill="background1" w:themeFillShade="BF"/>
          </w:tcPr>
          <w:p w14:paraId="416C3A3B" w14:textId="5DC2AF23" w:rsidR="001E22B4" w:rsidRPr="00EE420D" w:rsidRDefault="001E22B4" w:rsidP="001E22B4">
            <w:pPr>
              <w:spacing w:before="40" w:after="40"/>
              <w:jc w:val="center"/>
              <w:rPr>
                <w:rFonts w:ascii="Verdana" w:eastAsia="Yu Gothic" w:hAnsi="Verdana" w:cs="Calibri"/>
                <w:i/>
                <w:snapToGrid w:val="0"/>
                <w:sz w:val="20"/>
                <w:szCs w:val="20"/>
              </w:rPr>
            </w:pPr>
            <w:r>
              <w:rPr>
                <w:rFonts w:ascii="Verdana" w:eastAsia="Yu Gothic" w:hAnsi="Verdana" w:cs="Calibri"/>
                <w:i/>
                <w:snapToGrid w:val="0"/>
                <w:sz w:val="20"/>
                <w:szCs w:val="20"/>
              </w:rPr>
              <w:t>2025</w:t>
            </w:r>
          </w:p>
        </w:tc>
      </w:tr>
      <w:tr w:rsidR="00C86757" w:rsidRPr="00EE420D" w14:paraId="41DE10CF" w14:textId="77777777" w:rsidTr="0048101F">
        <w:trPr>
          <w:trHeight w:val="909"/>
          <w:jc w:val="center"/>
        </w:trPr>
        <w:tc>
          <w:tcPr>
            <w:tcW w:w="2977" w:type="dxa"/>
          </w:tcPr>
          <w:p w14:paraId="49649D1E" w14:textId="6AAEFA4F" w:rsidR="00C86757" w:rsidRDefault="00BF281B">
            <w:pPr>
              <w:rPr>
                <w:rFonts w:ascii="Verdana" w:hAnsi="Verdana"/>
                <w:sz w:val="20"/>
                <w:szCs w:val="20"/>
              </w:rPr>
            </w:pPr>
            <w:proofErr w:type="spellStart"/>
            <w:r>
              <w:rPr>
                <w:rFonts w:ascii="Verdana" w:hAnsi="Verdana"/>
                <w:sz w:val="20"/>
                <w:szCs w:val="20"/>
              </w:rPr>
              <w:t>Injury</w:t>
            </w:r>
            <w:proofErr w:type="spellEnd"/>
            <w:r>
              <w:rPr>
                <w:rFonts w:ascii="Verdana" w:hAnsi="Verdana"/>
                <w:sz w:val="20"/>
                <w:szCs w:val="20"/>
              </w:rPr>
              <w:t xml:space="preserve"> rate (LTI FR)</w:t>
            </w:r>
          </w:p>
        </w:tc>
        <w:tc>
          <w:tcPr>
            <w:tcW w:w="1490" w:type="dxa"/>
          </w:tcPr>
          <w:p w14:paraId="56E7F3DA" w14:textId="77777777" w:rsidR="00800E6E" w:rsidRDefault="00800E6E">
            <w:pPr>
              <w:framePr w:hSpace="141" w:wrap="around" w:vAnchor="text" w:hAnchor="text" w:y="1"/>
              <w:suppressOverlap/>
              <w:jc w:val="center"/>
              <w:rPr>
                <w:rFonts w:ascii="Verdana" w:eastAsia="Aptos" w:hAnsi="Verdana"/>
                <w:kern w:val="2"/>
                <w:sz w:val="20"/>
                <w:szCs w:val="20"/>
                <w14:ligatures w14:val="standardContextual"/>
              </w:rPr>
            </w:pPr>
            <w:r>
              <w:rPr>
                <w:rFonts w:ascii="Verdana" w:eastAsia="Aptos" w:hAnsi="Verdana"/>
                <w:kern w:val="2"/>
                <w:sz w:val="20"/>
                <w:szCs w:val="20"/>
                <w14:ligatures w14:val="standardContextual"/>
              </w:rPr>
              <w:t>Accidents/</w:t>
            </w:r>
          </w:p>
          <w:p w14:paraId="33EC6423" w14:textId="6C175A16" w:rsidR="00C86757" w:rsidRPr="00EE420D" w:rsidRDefault="00800E6E">
            <w:pPr>
              <w:framePr w:hSpace="141" w:wrap="around" w:vAnchor="text" w:hAnchor="text" w:y="1"/>
              <w:suppressOverlap/>
              <w:jc w:val="center"/>
              <w:rPr>
                <w:rFonts w:ascii="Verdana" w:hAnsi="Verdana"/>
                <w:sz w:val="20"/>
                <w:szCs w:val="20"/>
              </w:rPr>
            </w:pPr>
            <w:proofErr w:type="spellStart"/>
            <w:r>
              <w:rPr>
                <w:rFonts w:ascii="Verdana" w:eastAsia="Aptos" w:hAnsi="Verdana"/>
                <w:kern w:val="2"/>
                <w:sz w:val="20"/>
                <w:szCs w:val="20"/>
                <w14:ligatures w14:val="standardContextual"/>
              </w:rPr>
              <w:t>worked</w:t>
            </w:r>
            <w:proofErr w:type="spellEnd"/>
            <w:r>
              <w:rPr>
                <w:rFonts w:ascii="Verdana" w:eastAsia="Aptos" w:hAnsi="Verdana"/>
                <w:kern w:val="2"/>
                <w:sz w:val="20"/>
                <w:szCs w:val="20"/>
                <w14:ligatures w14:val="standardContextual"/>
              </w:rPr>
              <w:t xml:space="preserve"> hours</w:t>
            </w:r>
            <w:r w:rsidR="005B15A5" w:rsidRPr="0015258A">
              <w:rPr>
                <w:rFonts w:ascii="Verdana" w:eastAsia="Aptos" w:hAnsi="Verdana"/>
                <w:kern w:val="2"/>
                <w:sz w:val="20"/>
                <w:szCs w:val="20"/>
                <w14:ligatures w14:val="standardContextual"/>
              </w:rPr>
              <w:t xml:space="preserve"> x 1.000.000</w:t>
            </w:r>
          </w:p>
        </w:tc>
        <w:tc>
          <w:tcPr>
            <w:tcW w:w="1629" w:type="dxa"/>
          </w:tcPr>
          <w:p w14:paraId="0ECA5D32" w14:textId="6FE127B3" w:rsidR="00C86757" w:rsidRPr="00EE420D" w:rsidRDefault="00AC30DB" w:rsidP="0057472A">
            <w:pPr>
              <w:jc w:val="center"/>
              <w:rPr>
                <w:rFonts w:ascii="Verdana" w:hAnsi="Verdana"/>
                <w:sz w:val="20"/>
                <w:szCs w:val="20"/>
              </w:rPr>
            </w:pPr>
            <w:r>
              <w:rPr>
                <w:rFonts w:ascii="Verdana" w:hAnsi="Verdana"/>
                <w:sz w:val="20"/>
                <w:szCs w:val="20"/>
              </w:rPr>
              <w:t>34</w:t>
            </w:r>
            <w:r w:rsidR="00800E6E">
              <w:rPr>
                <w:rFonts w:ascii="Verdana" w:hAnsi="Verdana"/>
                <w:sz w:val="20"/>
                <w:szCs w:val="20"/>
              </w:rPr>
              <w:t>.</w:t>
            </w:r>
            <w:r>
              <w:rPr>
                <w:rFonts w:ascii="Verdana" w:hAnsi="Verdana"/>
                <w:sz w:val="20"/>
                <w:szCs w:val="20"/>
              </w:rPr>
              <w:t>90</w:t>
            </w:r>
          </w:p>
        </w:tc>
        <w:tc>
          <w:tcPr>
            <w:tcW w:w="1799" w:type="dxa"/>
          </w:tcPr>
          <w:p w14:paraId="04660FC6" w14:textId="56B06A06" w:rsidR="00C86757" w:rsidRDefault="00AC30DB" w:rsidP="0057472A">
            <w:pPr>
              <w:jc w:val="center"/>
              <w:rPr>
                <w:rFonts w:ascii="Verdana" w:hAnsi="Verdana"/>
                <w:sz w:val="20"/>
                <w:szCs w:val="20"/>
              </w:rPr>
            </w:pPr>
            <w:r>
              <w:rPr>
                <w:rFonts w:ascii="Verdana" w:hAnsi="Verdana"/>
                <w:sz w:val="20"/>
                <w:szCs w:val="20"/>
              </w:rPr>
              <w:t>26</w:t>
            </w:r>
            <w:r w:rsidR="00800E6E">
              <w:rPr>
                <w:rFonts w:ascii="Verdana" w:hAnsi="Verdana"/>
                <w:sz w:val="20"/>
                <w:szCs w:val="20"/>
              </w:rPr>
              <w:t>.</w:t>
            </w:r>
            <w:r>
              <w:rPr>
                <w:rFonts w:ascii="Verdana" w:hAnsi="Verdana"/>
                <w:sz w:val="20"/>
                <w:szCs w:val="20"/>
              </w:rPr>
              <w:t>51</w:t>
            </w:r>
          </w:p>
        </w:tc>
        <w:tc>
          <w:tcPr>
            <w:tcW w:w="1743" w:type="dxa"/>
            <w:shd w:val="clear" w:color="auto" w:fill="BFBFBF" w:themeFill="background1" w:themeFillShade="BF"/>
          </w:tcPr>
          <w:p w14:paraId="5A77D2C7" w14:textId="67F169B2" w:rsidR="00C86757" w:rsidRPr="00EE420D" w:rsidRDefault="00AC30DB" w:rsidP="00C32A0B">
            <w:pPr>
              <w:jc w:val="center"/>
              <w:rPr>
                <w:rFonts w:ascii="Verdana" w:hAnsi="Verdana"/>
                <w:sz w:val="20"/>
                <w:szCs w:val="20"/>
              </w:rPr>
            </w:pPr>
            <w:r>
              <w:rPr>
                <w:rFonts w:ascii="Verdana" w:hAnsi="Verdana"/>
                <w:sz w:val="20"/>
                <w:szCs w:val="20"/>
              </w:rPr>
              <w:t>18</w:t>
            </w:r>
            <w:r w:rsidR="00800E6E">
              <w:rPr>
                <w:rFonts w:ascii="Verdana" w:hAnsi="Verdana"/>
                <w:sz w:val="20"/>
                <w:szCs w:val="20"/>
              </w:rPr>
              <w:t>.</w:t>
            </w:r>
            <w:r>
              <w:rPr>
                <w:rFonts w:ascii="Verdana" w:hAnsi="Verdana"/>
                <w:sz w:val="20"/>
                <w:szCs w:val="20"/>
              </w:rPr>
              <w:t>12</w:t>
            </w:r>
          </w:p>
        </w:tc>
      </w:tr>
      <w:tr w:rsidR="00AC30DB" w:rsidRPr="00EE420D" w14:paraId="2D047467" w14:textId="77777777" w:rsidTr="0048101F">
        <w:trPr>
          <w:trHeight w:val="909"/>
          <w:jc w:val="center"/>
        </w:trPr>
        <w:tc>
          <w:tcPr>
            <w:tcW w:w="2977" w:type="dxa"/>
          </w:tcPr>
          <w:p w14:paraId="7B52278A" w14:textId="45E764D4" w:rsidR="00AC30DB" w:rsidRDefault="00BF281B">
            <w:pPr>
              <w:rPr>
                <w:rFonts w:ascii="Verdana" w:hAnsi="Verdana"/>
                <w:sz w:val="20"/>
                <w:szCs w:val="20"/>
              </w:rPr>
            </w:pPr>
            <w:proofErr w:type="spellStart"/>
            <w:r>
              <w:rPr>
                <w:rFonts w:ascii="Verdana" w:hAnsi="Verdana"/>
                <w:sz w:val="20"/>
                <w:szCs w:val="20"/>
              </w:rPr>
              <w:t>Severity</w:t>
            </w:r>
            <w:proofErr w:type="spellEnd"/>
            <w:r>
              <w:rPr>
                <w:rFonts w:ascii="Verdana" w:hAnsi="Verdana"/>
                <w:sz w:val="20"/>
                <w:szCs w:val="20"/>
              </w:rPr>
              <w:t xml:space="preserve"> rate </w:t>
            </w:r>
          </w:p>
        </w:tc>
        <w:tc>
          <w:tcPr>
            <w:tcW w:w="1490" w:type="dxa"/>
          </w:tcPr>
          <w:p w14:paraId="002FF3F3" w14:textId="77777777" w:rsidR="00800E6E" w:rsidRPr="00800E6E" w:rsidRDefault="00800E6E">
            <w:pPr>
              <w:framePr w:hSpace="141" w:wrap="around" w:vAnchor="text" w:hAnchor="text" w:y="1"/>
              <w:suppressOverlap/>
              <w:jc w:val="center"/>
              <w:rPr>
                <w:rFonts w:ascii="Verdana" w:eastAsia="Aptos" w:hAnsi="Verdana"/>
                <w:kern w:val="2"/>
                <w:sz w:val="20"/>
                <w:szCs w:val="20"/>
                <w:lang w:val="en-GB"/>
                <w14:ligatures w14:val="standardContextual"/>
              </w:rPr>
            </w:pPr>
            <w:r w:rsidRPr="00800E6E">
              <w:rPr>
                <w:rFonts w:ascii="Verdana" w:eastAsia="Aptos" w:hAnsi="Verdana"/>
                <w:kern w:val="2"/>
                <w:sz w:val="20"/>
                <w:szCs w:val="20"/>
                <w:lang w:val="en-GB"/>
                <w14:ligatures w14:val="standardContextual"/>
              </w:rPr>
              <w:t>Days of absence</w:t>
            </w:r>
            <w:r w:rsidR="00AC30DB" w:rsidRPr="00800E6E">
              <w:rPr>
                <w:rFonts w:ascii="Verdana" w:eastAsia="Aptos" w:hAnsi="Verdana"/>
                <w:kern w:val="2"/>
                <w:sz w:val="20"/>
                <w:szCs w:val="20"/>
                <w:lang w:val="en-GB"/>
                <w14:ligatures w14:val="standardContextual"/>
              </w:rPr>
              <w:t>/</w:t>
            </w:r>
          </w:p>
          <w:p w14:paraId="19C3D8D0" w14:textId="671087A0" w:rsidR="00AC30DB" w:rsidRPr="00800E6E" w:rsidRDefault="00800E6E">
            <w:pPr>
              <w:framePr w:hSpace="141" w:wrap="around" w:vAnchor="text" w:hAnchor="text" w:y="1"/>
              <w:suppressOverlap/>
              <w:jc w:val="center"/>
              <w:rPr>
                <w:rFonts w:ascii="Verdana" w:eastAsia="Aptos" w:hAnsi="Verdana"/>
                <w:kern w:val="2"/>
                <w:sz w:val="20"/>
                <w:szCs w:val="20"/>
                <w:lang w:val="en-GB"/>
                <w14:ligatures w14:val="standardContextual"/>
              </w:rPr>
            </w:pPr>
            <w:r w:rsidRPr="00800E6E">
              <w:rPr>
                <w:rFonts w:ascii="Verdana" w:eastAsia="Aptos" w:hAnsi="Verdana"/>
                <w:kern w:val="2"/>
                <w:sz w:val="20"/>
                <w:szCs w:val="20"/>
                <w:lang w:val="en-GB"/>
                <w14:ligatures w14:val="standardContextual"/>
              </w:rPr>
              <w:t xml:space="preserve">worked hours </w:t>
            </w:r>
            <w:r w:rsidR="00AC30DB" w:rsidRPr="00800E6E">
              <w:rPr>
                <w:rFonts w:ascii="Verdana" w:eastAsia="Aptos" w:hAnsi="Verdana"/>
                <w:kern w:val="2"/>
                <w:sz w:val="20"/>
                <w:szCs w:val="20"/>
                <w:lang w:val="en-GB"/>
                <w14:ligatures w14:val="standardContextual"/>
              </w:rPr>
              <w:t>x 1.000</w:t>
            </w:r>
          </w:p>
        </w:tc>
        <w:tc>
          <w:tcPr>
            <w:tcW w:w="1629" w:type="dxa"/>
          </w:tcPr>
          <w:p w14:paraId="09616AD3" w14:textId="08501EC7" w:rsidR="00AC30DB" w:rsidRDefault="00AC30DB" w:rsidP="0057472A">
            <w:pPr>
              <w:jc w:val="center"/>
              <w:rPr>
                <w:rFonts w:ascii="Verdana" w:hAnsi="Verdana"/>
                <w:sz w:val="20"/>
                <w:szCs w:val="20"/>
              </w:rPr>
            </w:pPr>
            <w:r>
              <w:rPr>
                <w:rFonts w:ascii="Verdana" w:hAnsi="Verdana"/>
                <w:sz w:val="20"/>
                <w:szCs w:val="20"/>
              </w:rPr>
              <w:t>0</w:t>
            </w:r>
            <w:r w:rsidR="00800E6E">
              <w:rPr>
                <w:rFonts w:ascii="Verdana" w:hAnsi="Verdana"/>
                <w:sz w:val="20"/>
                <w:szCs w:val="20"/>
              </w:rPr>
              <w:t>.</w:t>
            </w:r>
            <w:r>
              <w:rPr>
                <w:rFonts w:ascii="Verdana" w:hAnsi="Verdana"/>
                <w:sz w:val="20"/>
                <w:szCs w:val="20"/>
              </w:rPr>
              <w:t>38</w:t>
            </w:r>
          </w:p>
        </w:tc>
        <w:tc>
          <w:tcPr>
            <w:tcW w:w="1799" w:type="dxa"/>
          </w:tcPr>
          <w:p w14:paraId="794BCA29" w14:textId="60C14F6C" w:rsidR="00AC30DB" w:rsidRDefault="00AC30DB" w:rsidP="0057472A">
            <w:pPr>
              <w:jc w:val="center"/>
              <w:rPr>
                <w:rFonts w:ascii="Verdana" w:hAnsi="Verdana"/>
                <w:sz w:val="20"/>
                <w:szCs w:val="20"/>
              </w:rPr>
            </w:pPr>
            <w:r>
              <w:rPr>
                <w:rFonts w:ascii="Verdana" w:hAnsi="Verdana"/>
                <w:sz w:val="20"/>
                <w:szCs w:val="20"/>
              </w:rPr>
              <w:t>0</w:t>
            </w:r>
            <w:r w:rsidR="00800E6E">
              <w:rPr>
                <w:rFonts w:ascii="Verdana" w:hAnsi="Verdana"/>
                <w:sz w:val="20"/>
                <w:szCs w:val="20"/>
              </w:rPr>
              <w:t>.</w:t>
            </w:r>
            <w:r>
              <w:rPr>
                <w:rFonts w:ascii="Verdana" w:hAnsi="Verdana"/>
                <w:sz w:val="20"/>
                <w:szCs w:val="20"/>
              </w:rPr>
              <w:t>22</w:t>
            </w:r>
          </w:p>
        </w:tc>
        <w:tc>
          <w:tcPr>
            <w:tcW w:w="1743" w:type="dxa"/>
            <w:shd w:val="clear" w:color="auto" w:fill="BFBFBF" w:themeFill="background1" w:themeFillShade="BF"/>
          </w:tcPr>
          <w:p w14:paraId="6B9778DC" w14:textId="088C5635" w:rsidR="00AC30DB" w:rsidRDefault="00AC30DB" w:rsidP="00C32A0B">
            <w:pPr>
              <w:jc w:val="center"/>
              <w:rPr>
                <w:rFonts w:ascii="Verdana" w:hAnsi="Verdana"/>
                <w:sz w:val="20"/>
                <w:szCs w:val="20"/>
              </w:rPr>
            </w:pPr>
            <w:r>
              <w:rPr>
                <w:rFonts w:ascii="Verdana" w:hAnsi="Verdana"/>
                <w:sz w:val="20"/>
                <w:szCs w:val="20"/>
              </w:rPr>
              <w:t>0</w:t>
            </w:r>
            <w:r w:rsidR="00800E6E">
              <w:rPr>
                <w:rFonts w:ascii="Verdana" w:hAnsi="Verdana"/>
                <w:sz w:val="20"/>
                <w:szCs w:val="20"/>
              </w:rPr>
              <w:t>.</w:t>
            </w:r>
            <w:r>
              <w:rPr>
                <w:rFonts w:ascii="Verdana" w:hAnsi="Verdana"/>
                <w:sz w:val="20"/>
                <w:szCs w:val="20"/>
              </w:rPr>
              <w:t>05</w:t>
            </w:r>
          </w:p>
        </w:tc>
      </w:tr>
      <w:tr w:rsidR="0080212A" w:rsidRPr="00EE420D" w14:paraId="37CDE424" w14:textId="77777777" w:rsidTr="0048101F">
        <w:trPr>
          <w:trHeight w:val="534"/>
          <w:jc w:val="center"/>
        </w:trPr>
        <w:tc>
          <w:tcPr>
            <w:tcW w:w="2977" w:type="dxa"/>
          </w:tcPr>
          <w:p w14:paraId="197CF076" w14:textId="3EC7B46E" w:rsidR="0080212A" w:rsidRPr="00E72580" w:rsidRDefault="00800E6E">
            <w:pPr>
              <w:rPr>
                <w:rFonts w:ascii="Verdana" w:hAnsi="Verdana"/>
                <w:sz w:val="20"/>
                <w:szCs w:val="20"/>
              </w:rPr>
            </w:pPr>
            <w:r>
              <w:rPr>
                <w:rFonts w:ascii="Verdana" w:hAnsi="Verdana"/>
                <w:sz w:val="20"/>
                <w:szCs w:val="20"/>
              </w:rPr>
              <w:t xml:space="preserve">MBO </w:t>
            </w:r>
            <w:proofErr w:type="spellStart"/>
            <w:r>
              <w:rPr>
                <w:rFonts w:ascii="Verdana" w:hAnsi="Verdana"/>
                <w:sz w:val="20"/>
                <w:szCs w:val="20"/>
              </w:rPr>
              <w:t>linked</w:t>
            </w:r>
            <w:proofErr w:type="spellEnd"/>
            <w:r>
              <w:rPr>
                <w:rFonts w:ascii="Verdana" w:hAnsi="Verdana"/>
                <w:sz w:val="20"/>
                <w:szCs w:val="20"/>
              </w:rPr>
              <w:t xml:space="preserve"> to ESG</w:t>
            </w:r>
          </w:p>
        </w:tc>
        <w:tc>
          <w:tcPr>
            <w:tcW w:w="1490" w:type="dxa"/>
          </w:tcPr>
          <w:p w14:paraId="69219ABC" w14:textId="5E33797B" w:rsidR="00B53783" w:rsidRPr="00800E6E" w:rsidRDefault="00B53783" w:rsidP="00AD55C4">
            <w:pPr>
              <w:jc w:val="center"/>
              <w:rPr>
                <w:rFonts w:ascii="Verdana" w:hAnsi="Verdana"/>
                <w:sz w:val="20"/>
                <w:szCs w:val="20"/>
                <w:lang w:val="en-GB"/>
              </w:rPr>
            </w:pPr>
            <w:r w:rsidRPr="00800E6E">
              <w:rPr>
                <w:rFonts w:ascii="Verdana" w:hAnsi="Verdana"/>
                <w:sz w:val="20"/>
                <w:szCs w:val="20"/>
                <w:lang w:val="en-GB"/>
              </w:rPr>
              <w:t xml:space="preserve">% </w:t>
            </w:r>
            <w:r w:rsidR="00800E6E" w:rsidRPr="00800E6E">
              <w:rPr>
                <w:rFonts w:ascii="Verdana" w:hAnsi="Verdana"/>
                <w:sz w:val="20"/>
                <w:szCs w:val="20"/>
                <w:lang w:val="en-GB"/>
              </w:rPr>
              <w:t>of people with MBO l</w:t>
            </w:r>
            <w:r w:rsidR="00800E6E">
              <w:rPr>
                <w:rFonts w:ascii="Verdana" w:hAnsi="Verdana"/>
                <w:sz w:val="20"/>
                <w:szCs w:val="20"/>
                <w:lang w:val="en-GB"/>
              </w:rPr>
              <w:t>inked to ESG</w:t>
            </w:r>
          </w:p>
        </w:tc>
        <w:tc>
          <w:tcPr>
            <w:tcW w:w="1629" w:type="dxa"/>
          </w:tcPr>
          <w:p w14:paraId="4939FD28" w14:textId="03F5EDB8" w:rsidR="0080212A" w:rsidRPr="00E72580" w:rsidRDefault="001A56B7">
            <w:pPr>
              <w:jc w:val="center"/>
              <w:rPr>
                <w:rFonts w:ascii="Verdana" w:hAnsi="Verdana"/>
                <w:sz w:val="20"/>
                <w:szCs w:val="20"/>
              </w:rPr>
            </w:pPr>
            <w:r w:rsidRPr="00E72580">
              <w:rPr>
                <w:rFonts w:ascii="Verdana" w:hAnsi="Verdana"/>
                <w:sz w:val="20"/>
                <w:szCs w:val="20"/>
              </w:rPr>
              <w:t>/</w:t>
            </w:r>
          </w:p>
        </w:tc>
        <w:tc>
          <w:tcPr>
            <w:tcW w:w="1799" w:type="dxa"/>
          </w:tcPr>
          <w:p w14:paraId="29208D17" w14:textId="2963EAD4" w:rsidR="001A56B7" w:rsidRDefault="00E46958">
            <w:pPr>
              <w:jc w:val="center"/>
              <w:rPr>
                <w:rFonts w:ascii="Verdana" w:hAnsi="Verdana"/>
                <w:sz w:val="20"/>
                <w:szCs w:val="20"/>
              </w:rPr>
            </w:pPr>
            <w:r w:rsidRPr="006A5BBD">
              <w:rPr>
                <w:rFonts w:ascii="Verdana" w:hAnsi="Verdana"/>
                <w:sz w:val="20"/>
                <w:szCs w:val="20"/>
              </w:rPr>
              <w:t xml:space="preserve">100% </w:t>
            </w:r>
            <w:r w:rsidR="00800E6E">
              <w:rPr>
                <w:rFonts w:ascii="Verdana" w:hAnsi="Verdana"/>
                <w:sz w:val="20"/>
                <w:szCs w:val="20"/>
              </w:rPr>
              <w:t>of managers</w:t>
            </w:r>
          </w:p>
          <w:p w14:paraId="4E14EE07" w14:textId="1EB292C4" w:rsidR="00184DC2" w:rsidRPr="006A5BBD" w:rsidRDefault="00184DC2" w:rsidP="005428DC">
            <w:pPr>
              <w:jc w:val="center"/>
              <w:rPr>
                <w:rFonts w:ascii="Verdana" w:hAnsi="Verdana"/>
                <w:sz w:val="20"/>
                <w:szCs w:val="20"/>
              </w:rPr>
            </w:pPr>
          </w:p>
        </w:tc>
        <w:tc>
          <w:tcPr>
            <w:tcW w:w="1743" w:type="dxa"/>
            <w:shd w:val="clear" w:color="auto" w:fill="BFBFBF" w:themeFill="background1" w:themeFillShade="BF"/>
          </w:tcPr>
          <w:p w14:paraId="557655FE" w14:textId="718E1249" w:rsidR="001A56B7" w:rsidRPr="006A5BBD" w:rsidRDefault="001A56B7" w:rsidP="006A5BBD">
            <w:pPr>
              <w:rPr>
                <w:rFonts w:ascii="Verdana" w:hAnsi="Verdana"/>
                <w:sz w:val="20"/>
                <w:szCs w:val="20"/>
              </w:rPr>
            </w:pPr>
          </w:p>
        </w:tc>
      </w:tr>
    </w:tbl>
    <w:p w14:paraId="3C45E0FC" w14:textId="77777777" w:rsidR="0080212A" w:rsidRDefault="0080212A" w:rsidP="00396ABD">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rPr>
      </w:pPr>
    </w:p>
    <w:p w14:paraId="432B970B" w14:textId="22F87C7D" w:rsidR="00FB6F50" w:rsidRDefault="00AD79DC" w:rsidP="00E20951">
      <w:pPr>
        <w:keepNext/>
        <w:keepLines/>
        <w:spacing w:before="360" w:after="80"/>
        <w:jc w:val="both"/>
        <w:outlineLvl w:val="0"/>
        <w:rPr>
          <w:rFonts w:ascii="Verdana" w:hAnsi="Verdana"/>
          <w:sz w:val="20"/>
          <w:szCs w:val="20"/>
          <w:lang w:val="it-IT"/>
        </w:rPr>
      </w:pPr>
      <w:bookmarkStart w:id="15" w:name="_Toc237963601"/>
      <w:r>
        <w:rPr>
          <w:noProof/>
        </w:rPr>
        <w:lastRenderedPageBreak/>
        <mc:AlternateContent>
          <mc:Choice Requires="wps">
            <w:drawing>
              <wp:anchor distT="0" distB="0" distL="114300" distR="114300" simplePos="0" relativeHeight="251658276" behindDoc="1" locked="0" layoutInCell="1" allowOverlap="1" wp14:anchorId="63E4C94E" wp14:editId="5B0BA906">
                <wp:simplePos x="0" y="0"/>
                <wp:positionH relativeFrom="margin">
                  <wp:posOffset>4914900</wp:posOffset>
                </wp:positionH>
                <wp:positionV relativeFrom="paragraph">
                  <wp:posOffset>161925</wp:posOffset>
                </wp:positionV>
                <wp:extent cx="1195705" cy="252000"/>
                <wp:effectExtent l="0" t="0" r="23495" b="15240"/>
                <wp:wrapSquare wrapText="bothSides"/>
                <wp:docPr id="27137055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52000"/>
                        </a:xfrm>
                        <a:prstGeom prst="rect">
                          <a:avLst/>
                        </a:prstGeom>
                        <a:solidFill>
                          <a:srgbClr val="FFFFFF"/>
                        </a:solidFill>
                        <a:ln w="9525">
                          <a:solidFill>
                            <a:srgbClr val="000000"/>
                          </a:solidFill>
                          <a:miter lim="800000"/>
                          <a:headEnd/>
                          <a:tailEnd/>
                        </a:ln>
                      </wps:spPr>
                      <wps:txbx>
                        <w:txbxContent>
                          <w:p w14:paraId="5FF8C083" w14:textId="77777777" w:rsidR="00AD79DC" w:rsidRPr="00786407" w:rsidRDefault="00AD79DC" w:rsidP="00AD79DC">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3E4C94E" id="_x0000_s1075" type="#_x0000_t202" style="position:absolute;left:0;text-align:left;margin-left:387pt;margin-top:12.75pt;width:94.15pt;height:19.85pt;z-index:-2516582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SOBaFQIAACkEAAAOAAAAZHJzL2Uyb0RvYy54bWysU1Fv0zAQfkfiP1h+p2mrhq1R02l0FCGN&#10;gTT4AY7jNBaOz5zdJuPXc3a6tgzxgsiD5cudv/vuu7vVzdAZdlDoNdiSzyZTzpSVUGu7K/m3r9s3&#10;15z5IGwtDFhV8ifl+c369atV7wo1hxZMrZARiPVF70rehuCKLPOyVZ3wE3DKkrMB7EQgE3dZjaIn&#10;9M5k8+n0bdYD1g5BKu/p793o5OuE3zRKhs9N41VgpuTELaQT01nFM1uvRLFD4VotjzTEP7DohLaU&#10;9AR1J4Jge9R/QHVaInhowkRCl0HTaKlSDVTNbPqimsdWOJVqIXG8O8nk/x+sfDg8ui/IwvAOBmpg&#10;KsK7e5DfPbOwaYXdqVtE6Fslako8i5JlvfPF8WmU2hc+glT9J6ipyWIfIAENDXZRFaqTETo14Okk&#10;uhoCkzHlbJlfTXPOJPnmOTU1dSUTxfNrhz58UNCxeCk5UlMTujjc+xDZiOI5JCbzYHS91cYkA3fV&#10;xiA7CBqAbfpSAS/CjGV9yZf5PB8F+CsEsTsT/C1TpwNNstFdya9PQaKIsr23dZqzILQZ70TZ2KOO&#10;UbpRxDBUA9N1lCGSjLpWUD+Rsgjj5NKm0aUF/MlZT1Nbcv9jL1BxZj5a6s5ytljEMU/GIr+ak4GX&#10;nurSI6wkqJLLgJyNxiak5YjSWbilPjY6SXzmcmRN85iUP+5OHPhLO0WdN3z9CwAA//8DAFBLAwQU&#10;AAYACAAAACEAZqjd+N4AAAAJAQAADwAAAGRycy9kb3ducmV2LnhtbEyPwU7DMBBE70j8g7VI3KhD&#10;IGkbsqmiIo5FoiDOru0mgXht2W4a/h5zosfRjGbe1JvZjGzSPgyWEO4XGTBN0qqBOoSP95e7FbAQ&#10;BSkxWtIIPzrAprm+qkWl7Jne9LSPHUslFCqB0MfoKs6D7LURYWGdpuQdrTciJuk7rrw4p3Iz8jzL&#10;Sm7EQGmhF05vey2/9yeDsGt32+zVT6Z1n8evUTgpn11AvL2Z2ydgUc/xPwx/+AkdmsR0sCdSgY0I&#10;y+Vj+hIR8qIAlgLrMn8AdkAoixx4U/PLB80vAAAA//8DAFBLAQItABQABgAIAAAAIQC2gziS/gAA&#10;AOEBAAATAAAAAAAAAAAAAAAAAAAAAABbQ29udGVudF9UeXBlc10ueG1sUEsBAi0AFAAGAAgAAAAh&#10;ADj9If/WAAAAlAEAAAsAAAAAAAAAAAAAAAAALwEAAF9yZWxzLy5yZWxzUEsBAi0AFAAGAAgAAAAh&#10;AIFI4FoVAgAAKQQAAA4AAAAAAAAAAAAAAAAALgIAAGRycy9lMm9Eb2MueG1sUEsBAi0AFAAGAAgA&#10;AAAhAGao3fjeAAAACQEAAA8AAAAAAAAAAAAAAAAAbwQAAGRycy9kb3ducmV2LnhtbFBLBQYAAAAA&#10;BAAEAPMAAAB6BQAAAAA=&#10;">
                <v:textbox>
                  <w:txbxContent>
                    <w:p w14:paraId="5FF8C083" w14:textId="77777777" w:rsidR="00AD79DC" w:rsidRPr="00786407" w:rsidRDefault="00AD79DC" w:rsidP="00AD79DC">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Pr="00176838">
        <w:rPr>
          <w:rFonts w:ascii="Verdana" w:eastAsia="Yu Gothic Light" w:hAnsi="Verdana" w:cstheme="majorBidi"/>
          <w:b/>
          <w:sz w:val="48"/>
          <w:szCs w:val="40"/>
        </w:rPr>
        <w:t xml:space="preserve">2. </w:t>
      </w:r>
      <w:r w:rsidR="00E20951">
        <w:rPr>
          <w:rFonts w:ascii="Verdana" w:eastAsia="Yu Gothic Light" w:hAnsi="Verdana" w:cstheme="majorBidi"/>
          <w:b/>
          <w:sz w:val="48"/>
          <w:szCs w:val="40"/>
        </w:rPr>
        <w:t>Environment</w:t>
      </w:r>
      <w:bookmarkStart w:id="16" w:name="_heading=h.4unizep727mn" w:colFirst="0" w:colLast="0"/>
      <w:bookmarkStart w:id="17" w:name="_heading=h.9boxsiwob0xu" w:colFirst="0" w:colLast="0"/>
      <w:bookmarkStart w:id="18" w:name="_heading=h.yvvwuykepbmc" w:colFirst="0" w:colLast="0"/>
      <w:bookmarkStart w:id="19" w:name="_heading=h.v8r17rc8q4b6" w:colFirst="0" w:colLast="0"/>
      <w:bookmarkStart w:id="20" w:name="_heading=h.eiqah11spqtx" w:colFirst="0" w:colLast="0"/>
      <w:bookmarkStart w:id="21" w:name="_heading=h.bfudvwk9htyq" w:colFirst="0" w:colLast="0"/>
      <w:bookmarkEnd w:id="15"/>
      <w:bookmarkEnd w:id="16"/>
      <w:bookmarkEnd w:id="17"/>
      <w:bookmarkEnd w:id="18"/>
      <w:bookmarkEnd w:id="19"/>
      <w:bookmarkEnd w:id="20"/>
      <w:bookmarkEnd w:id="21"/>
    </w:p>
    <w:p w14:paraId="1E9967A4" w14:textId="77777777" w:rsidR="00597E3E"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Thermocast places environmental protection at the heart of its strategies.</w:t>
      </w:r>
    </w:p>
    <w:p w14:paraId="7E29B114" w14:textId="77777777" w:rsidR="00597E3E"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Recognizing the environmental impacts associated with its production activities, the Company promotes a development model focused on improving its environmental practices and performance, operating in compliance with applicable national and supranational regulations as well as its own voluntary commitments.</w:t>
      </w:r>
    </w:p>
    <w:p w14:paraId="207B3671" w14:textId="77777777" w:rsidR="00597E3E"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By formalizing an Environmental Policy—aligned with the principles of its Code of Ethics and QHSE (Quality, Health, Safety, and Environment) Policy—Thermocast commits to preventing and reducing environmental impacts arising from its business activities. It does so by constantly monitoring relevant environmental aspects and promoting the adoption of practices and technologies designed to minimize environmental effects.</w:t>
      </w:r>
    </w:p>
    <w:p w14:paraId="31E44F5D" w14:textId="77777777" w:rsidR="00597E3E"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To support this commitment, the Company establishes improvement objectives and periodically monitors their achievement using specific performance indicators (KPIs). Please refer to section 1.6, "Objectives and targets," for further details.</w:t>
      </w:r>
    </w:p>
    <w:p w14:paraId="1EC5731C" w14:textId="77777777" w:rsidR="00597E3E"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Through its Supplier Code of Conduct, Thermocast extends its Environmental Policy to its value chain, requiring partners to respect the environment, use resources efficiently, reduce emissions, and adopt practices aligned with the ISO 14001 standard.</w:t>
      </w:r>
    </w:p>
    <w:p w14:paraId="319C973A" w14:textId="17DDC839" w:rsidR="007338B7" w:rsidRPr="00597E3E" w:rsidRDefault="00597E3E" w:rsidP="00597E3E">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597E3E">
        <w:rPr>
          <w:rFonts w:ascii="Verdana" w:hAnsi="Verdana"/>
          <w:sz w:val="20"/>
          <w:szCs w:val="20"/>
          <w:lang w:val="en-GB"/>
        </w:rPr>
        <w:t xml:space="preserve">Thermocast encourages the active involvement of all personnel working within the plant and across the supply chain to foster the adoption and application of the principles the Company promotes regarding environmental </w:t>
      </w:r>
      <w:proofErr w:type="gramStart"/>
      <w:r w:rsidRPr="00597E3E">
        <w:rPr>
          <w:rFonts w:ascii="Verdana" w:hAnsi="Verdana"/>
          <w:sz w:val="20"/>
          <w:szCs w:val="20"/>
          <w:lang w:val="en-GB"/>
        </w:rPr>
        <w:t>management.</w:t>
      </w:r>
      <w:r w:rsidR="006463C7" w:rsidRPr="00597E3E">
        <w:rPr>
          <w:rFonts w:ascii="Verdana" w:hAnsi="Verdana"/>
          <w:sz w:val="20"/>
          <w:szCs w:val="20"/>
          <w:lang w:val="en-GB"/>
        </w:rPr>
        <w:t>.</w:t>
      </w:r>
      <w:proofErr w:type="gramEnd"/>
      <w:r w:rsidR="00193EA4" w:rsidRPr="00597E3E">
        <w:rPr>
          <w:rFonts w:ascii="Verdana" w:hAnsi="Verdana"/>
          <w:sz w:val="20"/>
          <w:szCs w:val="20"/>
          <w:lang w:val="en-GB"/>
        </w:rPr>
        <w:t xml:space="preserve"> </w:t>
      </w:r>
    </w:p>
    <w:p w14:paraId="2CB3ADBA" w14:textId="77777777" w:rsidR="006463C7" w:rsidRPr="00597E3E" w:rsidRDefault="006463C7" w:rsidP="00646766">
      <w:pPr>
        <w:pBdr>
          <w:top w:val="nil"/>
          <w:left w:val="nil"/>
          <w:bottom w:val="nil"/>
          <w:right w:val="nil"/>
          <w:between w:val="nil"/>
        </w:pBdr>
        <w:spacing w:before="120" w:after="40" w:line="240" w:lineRule="auto"/>
        <w:contextualSpacing/>
        <w:jc w:val="both"/>
        <w:rPr>
          <w:rFonts w:ascii="Verdana" w:hAnsi="Verdana"/>
          <w:sz w:val="20"/>
          <w:szCs w:val="20"/>
          <w:lang w:val="en-GB"/>
        </w:rPr>
      </w:pPr>
    </w:p>
    <w:p w14:paraId="2801F879" w14:textId="05B083C1" w:rsidR="00AE45B5" w:rsidRPr="00B420B7" w:rsidRDefault="0067572A" w:rsidP="00C126D4">
      <w:pPr>
        <w:keepNext/>
        <w:keepLines/>
        <w:spacing w:before="120" w:after="240" w:line="240" w:lineRule="auto"/>
        <w:outlineLvl w:val="1"/>
        <w:rPr>
          <w:rFonts w:ascii="Verdana" w:eastAsia="Yu Gothic Light" w:hAnsi="Verdana" w:cs="Times New Roman"/>
          <w:b/>
          <w:bCs/>
          <w:caps/>
          <w:sz w:val="28"/>
          <w:szCs w:val="28"/>
          <w:lang w:val="en-GB"/>
        </w:rPr>
      </w:pPr>
      <w:bookmarkStart w:id="22" w:name="_Toc171604394"/>
      <w:bookmarkStart w:id="23" w:name="_Toc171604453"/>
      <w:bookmarkStart w:id="24" w:name="_Toc171605257"/>
      <w:bookmarkStart w:id="25" w:name="_Toc171959350"/>
      <w:bookmarkStart w:id="26" w:name="_Toc237963602"/>
      <w:r>
        <w:rPr>
          <w:noProof/>
        </w:rPr>
        <mc:AlternateContent>
          <mc:Choice Requires="wps">
            <w:drawing>
              <wp:anchor distT="0" distB="0" distL="114300" distR="114300" simplePos="0" relativeHeight="251658259" behindDoc="1" locked="0" layoutInCell="1" allowOverlap="1" wp14:anchorId="63F0C371" wp14:editId="3BC0D93F">
                <wp:simplePos x="0" y="0"/>
                <wp:positionH relativeFrom="margin">
                  <wp:posOffset>4914900</wp:posOffset>
                </wp:positionH>
                <wp:positionV relativeFrom="paragraph">
                  <wp:posOffset>16510</wp:posOffset>
                </wp:positionV>
                <wp:extent cx="1195070" cy="252000"/>
                <wp:effectExtent l="0" t="0" r="24130" b="15240"/>
                <wp:wrapSquare wrapText="bothSides"/>
                <wp:docPr id="187291983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2000"/>
                        </a:xfrm>
                        <a:prstGeom prst="rect">
                          <a:avLst/>
                        </a:prstGeom>
                        <a:solidFill>
                          <a:srgbClr val="FFFFFF"/>
                        </a:solidFill>
                        <a:ln w="9525">
                          <a:solidFill>
                            <a:srgbClr val="000000"/>
                          </a:solidFill>
                          <a:miter lim="800000"/>
                          <a:headEnd/>
                          <a:tailEnd/>
                        </a:ln>
                      </wps:spPr>
                      <wps:txbx>
                        <w:txbxContent>
                          <w:p w14:paraId="2EAFCBFF" w14:textId="20BA910A" w:rsidR="0067572A" w:rsidRPr="00786407" w:rsidRDefault="0067572A" w:rsidP="00F1055A">
                            <w:pPr>
                              <w:jc w:val="center"/>
                              <w:rPr>
                                <w:rFonts w:ascii="Verdana" w:hAnsi="Verdana"/>
                                <w:b/>
                                <w:bCs/>
                                <w:sz w:val="20"/>
                                <w:szCs w:val="20"/>
                              </w:rPr>
                            </w:pPr>
                            <w:r w:rsidRPr="00786407">
                              <w:rPr>
                                <w:rFonts w:ascii="Verdana" w:hAnsi="Verdana"/>
                                <w:b/>
                                <w:bCs/>
                                <w:sz w:val="20"/>
                                <w:szCs w:val="20"/>
                              </w:rPr>
                              <w:t>VSME B</w:t>
                            </w:r>
                            <w:r w:rsidR="008E69AF">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3F0C371" id="_x0000_s1076" type="#_x0000_t202" style="position:absolute;margin-left:387pt;margin-top:1.3pt;width:94.1pt;height:19.85pt;z-index:-25165822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ftc3FgIAACkEAAAOAAAAZHJzL2Uyb0RvYy54bWysU9tu2zAMfR+wfxD0vjgJkrYx4hRdugwD&#10;ugvQ9QNkWY6FyaJGKbGzrx8lp0nWYi/D/CCIJnV4eEgub/vWsL1Cr8EWfDIac6ashErbbcGfvm/e&#10;3XDmg7CVMGBVwQ/K89vV2zfLzuVqCg2YSiEjEOvzzhW8CcHlWeZlo1rhR+CUJWcN2IpAJm6zCkVH&#10;6K3JpuPxVdYBVg5BKu/p7/3g5KuEX9dKhq917VVgpuDELaQT01nGM1stRb5F4RotjzTEP7BohbaU&#10;9AR1L4JgO9SvoFotETzUYSShzaCutVSpBqpmMn5RzWMjnEq1kDjenWTy/w9Wftk/um/IQv8eempg&#10;KsK7B5A/PLOwboTdqjtE6BolKko8iZJlnfP58WmU2uc+gpTdZ6ioyWIXIAH1NbZRFaqTETo14HAS&#10;XfWByZhyspiPr8klyTedU1NTVzKRP7926MNHBS2Ll4IjNTWhi/2DD5GNyJ9DYjIPRlcbbUwycFuu&#10;DbK9oAHYpC8V8CLMWNYVfDGfzgcB/gpB7M4E/8jU6kCTbHRb8JtTkMijbB9sleYsCG2GO1E29qhj&#10;lG4QMfRlz3RFMlxFklHXEqoDKYswTC5tGl0awF+cdTS1Bfc/dwIVZ+aTpe4sJrNZHPNkzObXUzLw&#10;0lNeeoSVBFVwGZCzwViHtBxROgt31MdaJ4nPXI6saR6T8sfdiQN/aaeo84avfgMAAP//AwBQSwME&#10;FAAGAAgAAAAhANK+Z9TcAAAACAEAAA8AAABkcnMvZG93bnJldi54bWxMj8FOwzAQRO9I/IO1SNyo&#10;g6nSNsSpoiKORaIgzlvbTQL22ordNPw95gTH0Yxm3tTb2Vk2mTEOniTcLwpghpTXA3US3t+e79bA&#10;YkLSaD0ZCd8mwra5vqqx0v5Cr2Y6pI7lEooVSuhTChXnUfXGYVz4YCh7Jz86TFmOHdcjXnK5s1wU&#10;RckdDpQXegxm1xv1dTg7Cft2vytexsm14eP0aTEo9RSilLc3c/sILJk5/YXhFz+jQ5OZjv5MOjIr&#10;YbVa5i9JgiiBZX9TCgHsKGEpHoA3Nf9/oPkBAAD//wMAUEsBAi0AFAAGAAgAAAAhALaDOJL+AAAA&#10;4QEAABMAAAAAAAAAAAAAAAAAAAAAAFtDb250ZW50X1R5cGVzXS54bWxQSwECLQAUAAYACAAAACEA&#10;OP0h/9YAAACUAQAACwAAAAAAAAAAAAAAAAAvAQAAX3JlbHMvLnJlbHNQSwECLQAUAAYACAAAACEA&#10;Sn7XNxYCAAApBAAADgAAAAAAAAAAAAAAAAAuAgAAZHJzL2Uyb0RvYy54bWxQSwECLQAUAAYACAAA&#10;ACEA0r5n1NwAAAAIAQAADwAAAAAAAAAAAAAAAABwBAAAZHJzL2Rvd25yZXYueG1sUEsFBgAAAAAE&#10;AAQA8wAAAHkFAAAAAA==&#10;">
                <v:textbox>
                  <w:txbxContent>
                    <w:p w14:paraId="2EAFCBFF" w14:textId="20BA910A" w:rsidR="0067572A" w:rsidRPr="00786407" w:rsidRDefault="0067572A" w:rsidP="00F1055A">
                      <w:pPr>
                        <w:jc w:val="center"/>
                        <w:rPr>
                          <w:rFonts w:ascii="Verdana" w:hAnsi="Verdana"/>
                          <w:b/>
                          <w:bCs/>
                          <w:sz w:val="20"/>
                          <w:szCs w:val="20"/>
                        </w:rPr>
                      </w:pPr>
                      <w:r w:rsidRPr="00786407">
                        <w:rPr>
                          <w:rFonts w:ascii="Verdana" w:hAnsi="Verdana"/>
                          <w:b/>
                          <w:bCs/>
                          <w:sz w:val="20"/>
                          <w:szCs w:val="20"/>
                        </w:rPr>
                        <w:t>VSME B</w:t>
                      </w:r>
                      <w:r w:rsidR="008E69AF">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C126D4" w:rsidRPr="00B420B7">
        <w:rPr>
          <w:rFonts w:ascii="Verdana" w:eastAsia="Yu Gothic Light" w:hAnsi="Verdana" w:cs="Times New Roman"/>
          <w:b/>
          <w:bCs/>
          <w:caps/>
          <w:sz w:val="28"/>
          <w:szCs w:val="28"/>
          <w:lang w:val="en-GB"/>
        </w:rPr>
        <w:t xml:space="preserve">2.1 </w:t>
      </w:r>
      <w:bookmarkEnd w:id="22"/>
      <w:bookmarkEnd w:id="23"/>
      <w:bookmarkEnd w:id="24"/>
      <w:r w:rsidR="002162DD" w:rsidRPr="00B420B7">
        <w:rPr>
          <w:rFonts w:ascii="Verdana" w:eastAsia="Yu Gothic Light" w:hAnsi="Verdana" w:cs="Times New Roman"/>
          <w:b/>
          <w:bCs/>
          <w:sz w:val="28"/>
          <w:szCs w:val="28"/>
          <w:lang w:val="en-GB"/>
        </w:rPr>
        <w:t>Energ</w:t>
      </w:r>
      <w:r w:rsidR="00597E3E" w:rsidRPr="00B420B7">
        <w:rPr>
          <w:rFonts w:ascii="Verdana" w:eastAsia="Yu Gothic Light" w:hAnsi="Verdana" w:cs="Times New Roman"/>
          <w:b/>
          <w:bCs/>
          <w:sz w:val="28"/>
          <w:szCs w:val="28"/>
          <w:lang w:val="en-GB"/>
        </w:rPr>
        <w:t>y</w:t>
      </w:r>
      <w:bookmarkEnd w:id="25"/>
      <w:bookmarkEnd w:id="26"/>
    </w:p>
    <w:p w14:paraId="23059FCA" w14:textId="2D8BA09F" w:rsidR="009B54AD" w:rsidRDefault="00B420B7" w:rsidP="00E93BFE">
      <w:pPr>
        <w:autoSpaceDE w:val="0"/>
        <w:autoSpaceDN w:val="0"/>
        <w:adjustRightInd w:val="0"/>
        <w:spacing w:after="120"/>
        <w:rPr>
          <w:rFonts w:ascii="Verdana" w:hAnsi="Verdana"/>
          <w:sz w:val="20"/>
          <w:szCs w:val="20"/>
          <w:lang w:val="en-GB"/>
        </w:rPr>
      </w:pPr>
      <w:r w:rsidRPr="00B420B7">
        <w:rPr>
          <w:rFonts w:ascii="Verdana" w:hAnsi="Verdana"/>
          <w:sz w:val="20"/>
          <w:szCs w:val="20"/>
          <w:lang w:val="en-GB"/>
        </w:rPr>
        <w:t>During 2025, Thermocast total energy consumption amounted to 1593</w:t>
      </w:r>
      <w:r>
        <w:rPr>
          <w:rFonts w:ascii="Verdana" w:hAnsi="Verdana"/>
          <w:sz w:val="20"/>
          <w:szCs w:val="20"/>
          <w:lang w:val="en-GB"/>
        </w:rPr>
        <w:t>,</w:t>
      </w:r>
      <w:r w:rsidRPr="00B420B7">
        <w:rPr>
          <w:rFonts w:ascii="Verdana" w:hAnsi="Verdana"/>
          <w:sz w:val="20"/>
          <w:szCs w:val="20"/>
          <w:lang w:val="en-GB"/>
        </w:rPr>
        <w:t>3 MWh.</w:t>
      </w:r>
    </w:p>
    <w:p w14:paraId="4E6CDFEA" w14:textId="41D6F38B" w:rsidR="00591A06" w:rsidRPr="00B420B7" w:rsidRDefault="00591A06" w:rsidP="00E93BFE">
      <w:pPr>
        <w:autoSpaceDE w:val="0"/>
        <w:autoSpaceDN w:val="0"/>
        <w:adjustRightInd w:val="0"/>
        <w:spacing w:after="120"/>
        <w:rPr>
          <w:rFonts w:ascii="Verdana" w:hAnsi="Verdana" w:cstheme="minorHAnsi"/>
          <w:sz w:val="20"/>
          <w:szCs w:val="20"/>
          <w:lang w:val="en-GB"/>
        </w:rPr>
      </w:pPr>
      <w:r>
        <w:rPr>
          <w:noProof/>
        </w:rPr>
        <w:drawing>
          <wp:inline distT="0" distB="0" distL="0" distR="0" wp14:anchorId="6E49E5AC" wp14:editId="4C3DC934">
            <wp:extent cx="4860000" cy="2700000"/>
            <wp:effectExtent l="0" t="0" r="0" b="5715"/>
            <wp:docPr id="709005815" name="Grafico 1">
              <a:extLst xmlns:a="http://schemas.openxmlformats.org/drawingml/2006/main">
                <a:ext uri="{FF2B5EF4-FFF2-40B4-BE49-F238E27FC236}">
                  <a16:creationId xmlns:a16="http://schemas.microsoft.com/office/drawing/2014/main" id="{A4AB139B-2D51-94DA-6158-052620904B5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tbl>
      <w:tblPr>
        <w:tblW w:w="6411" w:type="dxa"/>
        <w:jc w:val="center"/>
        <w:tblCellMar>
          <w:left w:w="70" w:type="dxa"/>
          <w:right w:w="70" w:type="dxa"/>
        </w:tblCellMar>
        <w:tblLook w:val="04A0" w:firstRow="1" w:lastRow="0" w:firstColumn="1" w:lastColumn="0" w:noHBand="0" w:noVBand="1"/>
      </w:tblPr>
      <w:tblGrid>
        <w:gridCol w:w="3573"/>
        <w:gridCol w:w="1399"/>
        <w:gridCol w:w="1439"/>
      </w:tblGrid>
      <w:tr w:rsidR="0009795F" w:rsidRPr="00EE420D" w14:paraId="1D8F9F7E" w14:textId="77777777" w:rsidTr="007811DA">
        <w:trPr>
          <w:trHeight w:val="298"/>
          <w:jc w:val="center"/>
        </w:trPr>
        <w:tc>
          <w:tcPr>
            <w:tcW w:w="6411" w:type="dxa"/>
            <w:gridSpan w:val="3"/>
            <w:tcBorders>
              <w:top w:val="single" w:sz="4" w:space="0" w:color="auto"/>
              <w:bottom w:val="nil"/>
            </w:tcBorders>
            <w:noWrap/>
            <w:vAlign w:val="center"/>
          </w:tcPr>
          <w:p w14:paraId="74DB566E" w14:textId="00541E28" w:rsidR="0009795F" w:rsidRPr="00832C66" w:rsidRDefault="0009795F" w:rsidP="0009795F">
            <w:pPr>
              <w:spacing w:line="240" w:lineRule="auto"/>
              <w:jc w:val="center"/>
              <w:rPr>
                <w:rFonts w:ascii="Verdana" w:eastAsia="Times New Roman" w:hAnsi="Verdana" w:cs="Times New Roman"/>
                <w:i/>
                <w:sz w:val="20"/>
                <w:szCs w:val="20"/>
              </w:rPr>
            </w:pPr>
            <w:r w:rsidRPr="00832C66">
              <w:rPr>
                <w:rFonts w:ascii="Verdana" w:eastAsia="Times New Roman" w:hAnsi="Verdana" w:cs="Times New Roman"/>
                <w:i/>
                <w:sz w:val="20"/>
                <w:szCs w:val="20"/>
              </w:rPr>
              <w:lastRenderedPageBreak/>
              <w:t>2025</w:t>
            </w:r>
            <w:r w:rsidR="00B420B7">
              <w:rPr>
                <w:rFonts w:ascii="Verdana" w:eastAsia="Times New Roman" w:hAnsi="Verdana" w:cs="Times New Roman"/>
                <w:i/>
                <w:sz w:val="20"/>
                <w:szCs w:val="20"/>
              </w:rPr>
              <w:t xml:space="preserve"> ENRGY CONSUMPTION</w:t>
            </w:r>
            <w:r w:rsidRPr="00832C66">
              <w:rPr>
                <w:rFonts w:ascii="Verdana" w:eastAsia="Times New Roman" w:hAnsi="Verdana" w:cs="Times New Roman"/>
                <w:i/>
                <w:sz w:val="20"/>
                <w:szCs w:val="20"/>
              </w:rPr>
              <w:t xml:space="preserve"> (MWh)</w:t>
            </w:r>
            <w:r w:rsidR="007811DA" w:rsidRPr="00832C66">
              <w:rPr>
                <w:rStyle w:val="Rimandonotaapidipagina"/>
                <w:rFonts w:ascii="Verdana" w:eastAsia="Times New Roman" w:hAnsi="Verdana" w:cs="Times New Roman"/>
                <w:i/>
                <w:sz w:val="20"/>
                <w:szCs w:val="20"/>
              </w:rPr>
              <w:footnoteReference w:id="3"/>
            </w:r>
          </w:p>
        </w:tc>
      </w:tr>
      <w:tr w:rsidR="0009795F" w:rsidRPr="00EE420D" w14:paraId="5BB61E30" w14:textId="77777777" w:rsidTr="007811DA">
        <w:trPr>
          <w:trHeight w:val="298"/>
          <w:jc w:val="center"/>
        </w:trPr>
        <w:tc>
          <w:tcPr>
            <w:tcW w:w="3573" w:type="dxa"/>
            <w:tcBorders>
              <w:top w:val="single" w:sz="4" w:space="0" w:color="auto"/>
              <w:bottom w:val="nil"/>
            </w:tcBorders>
            <w:noWrap/>
            <w:vAlign w:val="center"/>
          </w:tcPr>
          <w:p w14:paraId="7A80C0D2" w14:textId="2CCC32CA" w:rsidR="0009795F" w:rsidRPr="00EE420D" w:rsidRDefault="006C1FE1" w:rsidP="008861D0">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399" w:type="dxa"/>
            <w:tcBorders>
              <w:top w:val="single" w:sz="4" w:space="0" w:color="auto"/>
              <w:bottom w:val="nil"/>
            </w:tcBorders>
            <w:noWrap/>
            <w:vAlign w:val="center"/>
          </w:tcPr>
          <w:p w14:paraId="387232A6" w14:textId="073EBA30" w:rsidR="0009795F" w:rsidRPr="00EE420D" w:rsidRDefault="0009795F" w:rsidP="008861D0">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MWh</w:t>
            </w:r>
          </w:p>
        </w:tc>
        <w:tc>
          <w:tcPr>
            <w:tcW w:w="1439" w:type="dxa"/>
            <w:tcBorders>
              <w:top w:val="single" w:sz="4" w:space="0" w:color="auto"/>
              <w:bottom w:val="nil"/>
            </w:tcBorders>
            <w:noWrap/>
            <w:vAlign w:val="center"/>
          </w:tcPr>
          <w:p w14:paraId="100DD59C" w14:textId="38ACA6AB" w:rsidR="0009795F" w:rsidRPr="00EE420D" w:rsidRDefault="0009795F" w:rsidP="008861D0">
            <w:pPr>
              <w:spacing w:line="240" w:lineRule="auto"/>
              <w:rPr>
                <w:rFonts w:ascii="Verdana" w:eastAsia="Times New Roman" w:hAnsi="Verdana" w:cs="Times New Roman"/>
                <w:b/>
                <w:bCs/>
                <w:i/>
                <w:sz w:val="20"/>
                <w:szCs w:val="20"/>
              </w:rPr>
            </w:pPr>
            <w:r w:rsidRPr="00EE420D">
              <w:rPr>
                <w:rFonts w:ascii="Verdana" w:eastAsia="Times New Roman" w:hAnsi="Verdana" w:cs="Times New Roman"/>
                <w:b/>
                <w:bCs/>
                <w:i/>
                <w:sz w:val="20"/>
                <w:szCs w:val="20"/>
              </w:rPr>
              <w:t>%</w:t>
            </w:r>
          </w:p>
        </w:tc>
      </w:tr>
      <w:tr w:rsidR="007811DA" w:rsidRPr="00EE420D" w14:paraId="2F393E97" w14:textId="77777777" w:rsidTr="007811DA">
        <w:trPr>
          <w:trHeight w:val="298"/>
          <w:jc w:val="center"/>
        </w:trPr>
        <w:tc>
          <w:tcPr>
            <w:tcW w:w="3573" w:type="dxa"/>
            <w:tcBorders>
              <w:top w:val="single" w:sz="4" w:space="0" w:color="auto"/>
            </w:tcBorders>
            <w:noWrap/>
            <w:vAlign w:val="center"/>
          </w:tcPr>
          <w:p w14:paraId="595F00C1" w14:textId="2E95C5E6" w:rsidR="007811DA" w:rsidRPr="00EE420D" w:rsidRDefault="007811DA" w:rsidP="007811DA">
            <w:pPr>
              <w:spacing w:line="240" w:lineRule="auto"/>
              <w:rPr>
                <w:rFonts w:ascii="Verdana" w:hAnsi="Verdana"/>
                <w:sz w:val="20"/>
                <w:szCs w:val="20"/>
              </w:rPr>
            </w:pPr>
            <w:proofErr w:type="spellStart"/>
            <w:r w:rsidRPr="00EE420D">
              <w:rPr>
                <w:rFonts w:ascii="Verdana" w:hAnsi="Verdana"/>
                <w:sz w:val="20"/>
                <w:szCs w:val="20"/>
              </w:rPr>
              <w:t>E</w:t>
            </w:r>
            <w:r w:rsidR="00B420B7">
              <w:rPr>
                <w:rFonts w:ascii="Verdana" w:hAnsi="Verdana"/>
                <w:sz w:val="20"/>
                <w:szCs w:val="20"/>
              </w:rPr>
              <w:t>lectricity</w:t>
            </w:r>
            <w:proofErr w:type="spellEnd"/>
          </w:p>
        </w:tc>
        <w:tc>
          <w:tcPr>
            <w:tcW w:w="1399" w:type="dxa"/>
            <w:tcBorders>
              <w:top w:val="single" w:sz="4" w:space="0" w:color="auto"/>
            </w:tcBorders>
            <w:noWrap/>
            <w:vAlign w:val="center"/>
          </w:tcPr>
          <w:p w14:paraId="2CACCC2D" w14:textId="5FF47E6B"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1038</w:t>
            </w:r>
            <w:r w:rsidR="0088163B">
              <w:rPr>
                <w:rFonts w:ascii="Verdana" w:eastAsia="Times New Roman" w:hAnsi="Verdana" w:cs="Times New Roman"/>
                <w:sz w:val="20"/>
                <w:szCs w:val="20"/>
              </w:rPr>
              <w:t>.</w:t>
            </w:r>
            <w:r w:rsidRPr="00EE420D">
              <w:rPr>
                <w:rFonts w:ascii="Verdana" w:eastAsia="Times New Roman" w:hAnsi="Verdana" w:cs="Times New Roman"/>
                <w:sz w:val="20"/>
                <w:szCs w:val="20"/>
              </w:rPr>
              <w:t>1</w:t>
            </w:r>
          </w:p>
        </w:tc>
        <w:tc>
          <w:tcPr>
            <w:tcW w:w="1439" w:type="dxa"/>
            <w:tcBorders>
              <w:top w:val="single" w:sz="4" w:space="0" w:color="auto"/>
            </w:tcBorders>
            <w:noWrap/>
            <w:vAlign w:val="center"/>
          </w:tcPr>
          <w:p w14:paraId="7C21940A" w14:textId="6D75863F"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65</w:t>
            </w:r>
            <w:r w:rsidR="0088163B">
              <w:rPr>
                <w:rFonts w:ascii="Verdana" w:eastAsia="Times New Roman" w:hAnsi="Verdana" w:cs="Times New Roman"/>
                <w:b/>
                <w:bCs/>
                <w:sz w:val="20"/>
                <w:szCs w:val="20"/>
              </w:rPr>
              <w:t>.</w:t>
            </w:r>
            <w:r w:rsidRPr="00EE420D">
              <w:rPr>
                <w:rFonts w:ascii="Verdana" w:eastAsia="Times New Roman" w:hAnsi="Verdana" w:cs="Times New Roman"/>
                <w:b/>
                <w:bCs/>
                <w:sz w:val="20"/>
                <w:szCs w:val="20"/>
              </w:rPr>
              <w:t>2%</w:t>
            </w:r>
          </w:p>
        </w:tc>
      </w:tr>
      <w:tr w:rsidR="007811DA" w:rsidRPr="00EE420D" w14:paraId="2B3CB4CB" w14:textId="77777777" w:rsidTr="007811DA">
        <w:trPr>
          <w:trHeight w:val="298"/>
          <w:jc w:val="center"/>
        </w:trPr>
        <w:tc>
          <w:tcPr>
            <w:tcW w:w="3573" w:type="dxa"/>
            <w:tcBorders>
              <w:bottom w:val="nil"/>
            </w:tcBorders>
            <w:noWrap/>
            <w:vAlign w:val="center"/>
          </w:tcPr>
          <w:p w14:paraId="41D61579" w14:textId="27A96EDE" w:rsidR="007811DA" w:rsidRPr="00EE420D" w:rsidRDefault="00B420B7" w:rsidP="007811DA">
            <w:pPr>
              <w:spacing w:line="240" w:lineRule="auto"/>
              <w:rPr>
                <w:rFonts w:ascii="Verdana" w:hAnsi="Verdana"/>
                <w:sz w:val="20"/>
                <w:szCs w:val="20"/>
              </w:rPr>
            </w:pPr>
            <w:r>
              <w:rPr>
                <w:rFonts w:ascii="Verdana" w:hAnsi="Verdana"/>
                <w:sz w:val="20"/>
                <w:szCs w:val="20"/>
              </w:rPr>
              <w:t>Natural gas</w:t>
            </w:r>
          </w:p>
        </w:tc>
        <w:tc>
          <w:tcPr>
            <w:tcW w:w="1399" w:type="dxa"/>
            <w:tcBorders>
              <w:bottom w:val="nil"/>
            </w:tcBorders>
            <w:noWrap/>
            <w:vAlign w:val="center"/>
          </w:tcPr>
          <w:p w14:paraId="4D029202" w14:textId="1A5FA693"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398</w:t>
            </w:r>
            <w:r w:rsidR="0088163B">
              <w:rPr>
                <w:rFonts w:ascii="Verdana" w:eastAsia="Times New Roman" w:hAnsi="Verdana" w:cs="Times New Roman"/>
                <w:sz w:val="20"/>
                <w:szCs w:val="20"/>
              </w:rPr>
              <w:t>.</w:t>
            </w:r>
            <w:r w:rsidRPr="00EE420D">
              <w:rPr>
                <w:rFonts w:ascii="Verdana" w:eastAsia="Times New Roman" w:hAnsi="Verdana" w:cs="Times New Roman"/>
                <w:sz w:val="20"/>
                <w:szCs w:val="20"/>
              </w:rPr>
              <w:t>1</w:t>
            </w:r>
          </w:p>
        </w:tc>
        <w:tc>
          <w:tcPr>
            <w:tcW w:w="1439" w:type="dxa"/>
            <w:tcBorders>
              <w:bottom w:val="nil"/>
            </w:tcBorders>
            <w:noWrap/>
            <w:vAlign w:val="center"/>
          </w:tcPr>
          <w:p w14:paraId="76A82267" w14:textId="73490885"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25</w:t>
            </w:r>
            <w:r w:rsidR="0088163B">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r w:rsidR="007811DA" w:rsidRPr="00EE420D" w14:paraId="2B74FD9C" w14:textId="77777777" w:rsidTr="007811DA">
        <w:trPr>
          <w:trHeight w:val="298"/>
          <w:jc w:val="center"/>
        </w:trPr>
        <w:tc>
          <w:tcPr>
            <w:tcW w:w="3573" w:type="dxa"/>
            <w:tcBorders>
              <w:top w:val="nil"/>
              <w:bottom w:val="nil"/>
            </w:tcBorders>
            <w:noWrap/>
            <w:vAlign w:val="center"/>
          </w:tcPr>
          <w:p w14:paraId="5AB23519" w14:textId="491C8F4F" w:rsidR="007811DA" w:rsidRPr="00EE420D" w:rsidRDefault="0088163B" w:rsidP="007811DA">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Diesel </w:t>
            </w:r>
          </w:p>
        </w:tc>
        <w:tc>
          <w:tcPr>
            <w:tcW w:w="1399" w:type="dxa"/>
            <w:tcBorders>
              <w:top w:val="nil"/>
              <w:bottom w:val="nil"/>
            </w:tcBorders>
            <w:noWrap/>
            <w:vAlign w:val="center"/>
          </w:tcPr>
          <w:p w14:paraId="01ABE564" w14:textId="4B4BCEB2"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142</w:t>
            </w:r>
            <w:r w:rsidR="0088163B">
              <w:rPr>
                <w:rFonts w:ascii="Verdana" w:eastAsia="Times New Roman" w:hAnsi="Verdana" w:cs="Times New Roman"/>
                <w:sz w:val="20"/>
                <w:szCs w:val="20"/>
              </w:rPr>
              <w:t>.</w:t>
            </w:r>
            <w:r w:rsidRPr="00EE420D">
              <w:rPr>
                <w:rFonts w:ascii="Verdana" w:eastAsia="Times New Roman" w:hAnsi="Verdana" w:cs="Times New Roman"/>
                <w:sz w:val="20"/>
                <w:szCs w:val="20"/>
              </w:rPr>
              <w:t>6</w:t>
            </w:r>
          </w:p>
        </w:tc>
        <w:tc>
          <w:tcPr>
            <w:tcW w:w="1439" w:type="dxa"/>
            <w:tcBorders>
              <w:top w:val="nil"/>
              <w:bottom w:val="nil"/>
            </w:tcBorders>
            <w:noWrap/>
            <w:vAlign w:val="center"/>
          </w:tcPr>
          <w:p w14:paraId="3A8BD09F" w14:textId="3F93AAAF"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9</w:t>
            </w:r>
            <w:r w:rsidR="0088163B">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r w:rsidR="007811DA" w:rsidRPr="00EE420D" w14:paraId="1860B4BA" w14:textId="77777777" w:rsidTr="007811DA">
        <w:trPr>
          <w:trHeight w:val="298"/>
          <w:jc w:val="center"/>
        </w:trPr>
        <w:tc>
          <w:tcPr>
            <w:tcW w:w="3573" w:type="dxa"/>
            <w:tcBorders>
              <w:top w:val="nil"/>
              <w:bottom w:val="nil"/>
            </w:tcBorders>
            <w:noWrap/>
            <w:vAlign w:val="center"/>
          </w:tcPr>
          <w:p w14:paraId="42321653" w14:textId="4A19289C" w:rsidR="007811DA" w:rsidRPr="00EE420D" w:rsidRDefault="00650ABF" w:rsidP="007811DA">
            <w:pPr>
              <w:spacing w:line="240" w:lineRule="auto"/>
              <w:rPr>
                <w:rFonts w:ascii="Verdana" w:eastAsia="Times New Roman" w:hAnsi="Verdana" w:cs="Times New Roman"/>
                <w:sz w:val="20"/>
                <w:szCs w:val="20"/>
              </w:rPr>
            </w:pPr>
            <w:proofErr w:type="spellStart"/>
            <w:r>
              <w:rPr>
                <w:rFonts w:ascii="Verdana" w:hAnsi="Verdana"/>
                <w:sz w:val="20"/>
                <w:szCs w:val="20"/>
              </w:rPr>
              <w:t>Petrol</w:t>
            </w:r>
            <w:proofErr w:type="spellEnd"/>
            <w:r>
              <w:rPr>
                <w:rFonts w:ascii="Verdana" w:hAnsi="Verdana"/>
                <w:sz w:val="20"/>
                <w:szCs w:val="20"/>
              </w:rPr>
              <w:t xml:space="preserve"> </w:t>
            </w:r>
          </w:p>
        </w:tc>
        <w:tc>
          <w:tcPr>
            <w:tcW w:w="1399" w:type="dxa"/>
            <w:tcBorders>
              <w:top w:val="nil"/>
              <w:bottom w:val="nil"/>
            </w:tcBorders>
            <w:noWrap/>
            <w:vAlign w:val="center"/>
          </w:tcPr>
          <w:p w14:paraId="168F4107" w14:textId="1C70C441" w:rsidR="007811DA" w:rsidRPr="00EE420D" w:rsidRDefault="007811DA" w:rsidP="007811DA">
            <w:pPr>
              <w:spacing w:line="240" w:lineRule="auto"/>
              <w:ind w:right="403"/>
              <w:jc w:val="right"/>
              <w:rPr>
                <w:rFonts w:ascii="Verdana" w:eastAsia="Times New Roman" w:hAnsi="Verdana" w:cs="Times New Roman"/>
                <w:sz w:val="20"/>
                <w:szCs w:val="20"/>
              </w:rPr>
            </w:pPr>
            <w:r w:rsidRPr="00EE420D">
              <w:rPr>
                <w:rFonts w:ascii="Verdana" w:eastAsia="Times New Roman" w:hAnsi="Verdana" w:cs="Times New Roman"/>
                <w:sz w:val="20"/>
                <w:szCs w:val="20"/>
              </w:rPr>
              <w:t>14</w:t>
            </w:r>
            <w:r w:rsidR="0088163B">
              <w:rPr>
                <w:rFonts w:ascii="Verdana" w:eastAsia="Times New Roman" w:hAnsi="Verdana" w:cs="Times New Roman"/>
                <w:sz w:val="20"/>
                <w:szCs w:val="20"/>
              </w:rPr>
              <w:t>.</w:t>
            </w:r>
            <w:r w:rsidRPr="00EE420D">
              <w:rPr>
                <w:rFonts w:ascii="Verdana" w:eastAsia="Times New Roman" w:hAnsi="Verdana" w:cs="Times New Roman"/>
                <w:sz w:val="20"/>
                <w:szCs w:val="20"/>
              </w:rPr>
              <w:t>5</w:t>
            </w:r>
          </w:p>
        </w:tc>
        <w:tc>
          <w:tcPr>
            <w:tcW w:w="1439" w:type="dxa"/>
            <w:tcBorders>
              <w:top w:val="nil"/>
              <w:bottom w:val="nil"/>
            </w:tcBorders>
            <w:noWrap/>
            <w:vAlign w:val="center"/>
          </w:tcPr>
          <w:p w14:paraId="10BE58FA" w14:textId="0942C450" w:rsidR="007811DA" w:rsidRPr="00EE420D" w:rsidRDefault="007811DA" w:rsidP="007811DA">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0</w:t>
            </w:r>
            <w:r w:rsidR="0088163B">
              <w:rPr>
                <w:rFonts w:ascii="Verdana" w:eastAsia="Times New Roman" w:hAnsi="Verdana" w:cs="Times New Roman"/>
                <w:b/>
                <w:bCs/>
                <w:sz w:val="20"/>
                <w:szCs w:val="20"/>
              </w:rPr>
              <w:t>.</w:t>
            </w:r>
            <w:r w:rsidR="002C7A83">
              <w:rPr>
                <w:rFonts w:ascii="Verdana" w:eastAsia="Times New Roman" w:hAnsi="Verdana" w:cs="Times New Roman"/>
                <w:b/>
                <w:bCs/>
                <w:sz w:val="20"/>
                <w:szCs w:val="20"/>
              </w:rPr>
              <w:t>8</w:t>
            </w:r>
            <w:r w:rsidRPr="00EE420D">
              <w:rPr>
                <w:rFonts w:ascii="Verdana" w:eastAsia="Times New Roman" w:hAnsi="Verdana" w:cs="Times New Roman"/>
                <w:b/>
                <w:bCs/>
                <w:sz w:val="20"/>
                <w:szCs w:val="20"/>
              </w:rPr>
              <w:t>%</w:t>
            </w:r>
          </w:p>
        </w:tc>
      </w:tr>
      <w:tr w:rsidR="007811DA" w:rsidRPr="00EE420D" w14:paraId="2FBC6685" w14:textId="77777777" w:rsidTr="007811DA">
        <w:trPr>
          <w:trHeight w:val="298"/>
          <w:jc w:val="center"/>
        </w:trPr>
        <w:tc>
          <w:tcPr>
            <w:tcW w:w="3573" w:type="dxa"/>
            <w:tcBorders>
              <w:top w:val="single" w:sz="4" w:space="0" w:color="auto"/>
              <w:bottom w:val="single" w:sz="4" w:space="0" w:color="auto"/>
            </w:tcBorders>
            <w:noWrap/>
            <w:vAlign w:val="center"/>
          </w:tcPr>
          <w:p w14:paraId="51020B93" w14:textId="6754C210" w:rsidR="007811DA" w:rsidRPr="00EE420D" w:rsidRDefault="007811DA" w:rsidP="007811DA">
            <w:pPr>
              <w:spacing w:line="240" w:lineRule="auto"/>
              <w:rPr>
                <w:rFonts w:ascii="Verdana" w:eastAsia="Times New Roman" w:hAnsi="Verdana" w:cs="Times New Roman"/>
                <w:b/>
                <w:bCs/>
                <w:sz w:val="20"/>
                <w:szCs w:val="20"/>
              </w:rPr>
            </w:pPr>
            <w:r w:rsidRPr="00EE420D">
              <w:rPr>
                <w:rFonts w:ascii="Verdana" w:eastAsia="Times New Roman" w:hAnsi="Verdana" w:cs="Times New Roman"/>
                <w:b/>
                <w:bCs/>
                <w:sz w:val="20"/>
                <w:szCs w:val="20"/>
              </w:rPr>
              <w:t>Total</w:t>
            </w:r>
          </w:p>
        </w:tc>
        <w:tc>
          <w:tcPr>
            <w:tcW w:w="1399" w:type="dxa"/>
            <w:tcBorders>
              <w:top w:val="single" w:sz="4" w:space="0" w:color="auto"/>
              <w:bottom w:val="single" w:sz="4" w:space="0" w:color="auto"/>
            </w:tcBorders>
            <w:noWrap/>
            <w:vAlign w:val="center"/>
          </w:tcPr>
          <w:p w14:paraId="5682F598" w14:textId="1C48E658" w:rsidR="007811DA" w:rsidRPr="00EE420D" w:rsidRDefault="007811DA" w:rsidP="007811DA">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1593</w:t>
            </w:r>
            <w:r w:rsidR="0088163B">
              <w:rPr>
                <w:rFonts w:ascii="Verdana" w:eastAsia="Times New Roman" w:hAnsi="Verdana" w:cs="Times New Roman"/>
                <w:b/>
                <w:bCs/>
                <w:sz w:val="20"/>
                <w:szCs w:val="20"/>
              </w:rPr>
              <w:t>.</w:t>
            </w:r>
            <w:r w:rsidR="00B70349">
              <w:rPr>
                <w:rFonts w:ascii="Verdana" w:eastAsia="Times New Roman" w:hAnsi="Verdana" w:cs="Times New Roman"/>
                <w:b/>
                <w:bCs/>
                <w:sz w:val="20"/>
                <w:szCs w:val="20"/>
              </w:rPr>
              <w:t>3</w:t>
            </w:r>
          </w:p>
        </w:tc>
        <w:tc>
          <w:tcPr>
            <w:tcW w:w="1439" w:type="dxa"/>
            <w:tcBorders>
              <w:top w:val="single" w:sz="4" w:space="0" w:color="auto"/>
              <w:bottom w:val="single" w:sz="4" w:space="0" w:color="auto"/>
            </w:tcBorders>
            <w:noWrap/>
            <w:vAlign w:val="center"/>
          </w:tcPr>
          <w:p w14:paraId="7914B756" w14:textId="6C8C8EF2" w:rsidR="007811DA" w:rsidRPr="00EE420D" w:rsidRDefault="007811DA" w:rsidP="007811DA">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100</w:t>
            </w:r>
            <w:r w:rsidR="0088163B">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bl>
    <w:p w14:paraId="0D713068" w14:textId="77777777" w:rsidR="00046B5E" w:rsidRDefault="00046B5E" w:rsidP="00662F58">
      <w:pPr>
        <w:pBdr>
          <w:top w:val="nil"/>
          <w:left w:val="nil"/>
          <w:bottom w:val="nil"/>
          <w:right w:val="nil"/>
          <w:between w:val="nil"/>
        </w:pBdr>
        <w:spacing w:after="120" w:line="240" w:lineRule="auto"/>
        <w:jc w:val="both"/>
        <w:rPr>
          <w:rFonts w:ascii="Verdana" w:hAnsi="Verdana"/>
          <w:sz w:val="20"/>
          <w:szCs w:val="20"/>
          <w:lang w:val="en-GB"/>
        </w:rPr>
      </w:pPr>
    </w:p>
    <w:p w14:paraId="150EFA67" w14:textId="48415546" w:rsidR="00662F58" w:rsidRPr="00662F58" w:rsidRDefault="00662F58" w:rsidP="00662F58">
      <w:pPr>
        <w:pBdr>
          <w:top w:val="nil"/>
          <w:left w:val="nil"/>
          <w:bottom w:val="nil"/>
          <w:right w:val="nil"/>
          <w:between w:val="nil"/>
        </w:pBdr>
        <w:spacing w:after="120" w:line="240" w:lineRule="auto"/>
        <w:jc w:val="both"/>
        <w:rPr>
          <w:rFonts w:ascii="Verdana" w:hAnsi="Verdana"/>
          <w:sz w:val="20"/>
          <w:szCs w:val="20"/>
          <w:lang w:val="en-GB"/>
        </w:rPr>
      </w:pPr>
      <w:r w:rsidRPr="00662F58">
        <w:rPr>
          <w:rFonts w:ascii="Verdana" w:hAnsi="Verdana"/>
          <w:sz w:val="20"/>
          <w:szCs w:val="20"/>
          <w:lang w:val="en-GB"/>
        </w:rPr>
        <w:t>It is noted that the primary component of energy consumption is electricity (65.2% of the total), used to power production processes as well as to light offices and production areas.</w:t>
      </w:r>
    </w:p>
    <w:p w14:paraId="7AA8F531" w14:textId="77777777" w:rsidR="00662F58" w:rsidRPr="00662F58" w:rsidRDefault="00662F58" w:rsidP="00662F58">
      <w:pPr>
        <w:pBdr>
          <w:top w:val="nil"/>
          <w:left w:val="nil"/>
          <w:bottom w:val="nil"/>
          <w:right w:val="nil"/>
          <w:between w:val="nil"/>
        </w:pBdr>
        <w:spacing w:after="120" w:line="240" w:lineRule="auto"/>
        <w:jc w:val="both"/>
        <w:rPr>
          <w:rFonts w:ascii="Verdana" w:hAnsi="Verdana"/>
          <w:sz w:val="20"/>
          <w:szCs w:val="20"/>
          <w:lang w:val="en-GB"/>
        </w:rPr>
      </w:pPr>
      <w:r w:rsidRPr="00662F58">
        <w:rPr>
          <w:rFonts w:ascii="Verdana" w:hAnsi="Verdana"/>
          <w:sz w:val="20"/>
          <w:szCs w:val="20"/>
          <w:lang w:val="en-GB"/>
        </w:rPr>
        <w:t>Next is natural gas consumption, accounting for 25.0% (398.1 MWh), which is attributable to the energy required for heating workspaces.</w:t>
      </w:r>
    </w:p>
    <w:p w14:paraId="3ED34659" w14:textId="77777777" w:rsidR="00662F58" w:rsidRPr="00662F58" w:rsidRDefault="00662F58" w:rsidP="00662F58">
      <w:pPr>
        <w:pBdr>
          <w:top w:val="nil"/>
          <w:left w:val="nil"/>
          <w:bottom w:val="nil"/>
          <w:right w:val="nil"/>
          <w:between w:val="nil"/>
        </w:pBdr>
        <w:spacing w:after="120" w:line="240" w:lineRule="auto"/>
        <w:jc w:val="both"/>
        <w:rPr>
          <w:rFonts w:ascii="Verdana" w:hAnsi="Verdana"/>
          <w:sz w:val="20"/>
          <w:szCs w:val="20"/>
          <w:lang w:val="en-GB"/>
        </w:rPr>
      </w:pPr>
      <w:r w:rsidRPr="00662F58">
        <w:rPr>
          <w:rFonts w:ascii="Verdana" w:hAnsi="Verdana"/>
          <w:sz w:val="20"/>
          <w:szCs w:val="20"/>
          <w:lang w:val="en-GB"/>
        </w:rPr>
        <w:t>Fuel consumption (petrol and diesel) (9.8% of the total) is linked to the company fleet, which consists of vehicles used for both business and mixed purposes.</w:t>
      </w:r>
    </w:p>
    <w:p w14:paraId="7C3B87B0" w14:textId="18158C81" w:rsidR="00034866" w:rsidRDefault="00662F58" w:rsidP="0053055F">
      <w:pPr>
        <w:pBdr>
          <w:top w:val="nil"/>
          <w:left w:val="nil"/>
          <w:bottom w:val="nil"/>
          <w:right w:val="nil"/>
          <w:between w:val="nil"/>
        </w:pBdr>
        <w:spacing w:after="120" w:line="240" w:lineRule="auto"/>
        <w:jc w:val="both"/>
        <w:rPr>
          <w:rFonts w:ascii="Verdana" w:eastAsia="Aptos" w:hAnsi="Verdana"/>
          <w:kern w:val="2"/>
          <w:sz w:val="20"/>
          <w:szCs w:val="20"/>
          <w:lang w:val="en-GB" w:eastAsia="en-US"/>
          <w14:ligatures w14:val="standardContextual"/>
        </w:rPr>
      </w:pPr>
      <w:r w:rsidRPr="00662F58">
        <w:rPr>
          <w:rFonts w:ascii="Verdana" w:hAnsi="Verdana"/>
          <w:sz w:val="20"/>
          <w:szCs w:val="20"/>
          <w:lang w:val="en-GB"/>
        </w:rPr>
        <w:t>Regarding the breakdown between renewable and non-renewable energy, energy consumption can be categorized as follows, considering the two broad consumption categories of fuels and electricity</w:t>
      </w:r>
      <w:r w:rsidR="005748F2" w:rsidRPr="00662F58">
        <w:rPr>
          <w:rFonts w:ascii="Verdana" w:eastAsia="Aptos" w:hAnsi="Verdana"/>
          <w:kern w:val="2"/>
          <w:sz w:val="20"/>
          <w:szCs w:val="20"/>
          <w:lang w:val="en-GB" w:eastAsia="en-US"/>
          <w14:ligatures w14:val="standardContextual"/>
        </w:rPr>
        <w:t>.</w:t>
      </w:r>
    </w:p>
    <w:p w14:paraId="40445D84" w14:textId="78E6E769" w:rsidR="00671158" w:rsidRPr="0053055F" w:rsidRDefault="00D142A8" w:rsidP="0053055F">
      <w:pPr>
        <w:pBdr>
          <w:top w:val="nil"/>
          <w:left w:val="nil"/>
          <w:bottom w:val="nil"/>
          <w:right w:val="nil"/>
          <w:between w:val="nil"/>
        </w:pBdr>
        <w:spacing w:after="120" w:line="240" w:lineRule="auto"/>
        <w:jc w:val="both"/>
        <w:rPr>
          <w:rFonts w:ascii="Verdana" w:eastAsia="Aptos" w:hAnsi="Verdana"/>
          <w:kern w:val="2"/>
          <w:sz w:val="20"/>
          <w:szCs w:val="20"/>
          <w:lang w:val="en-GB" w:eastAsia="en-US"/>
          <w14:ligatures w14:val="standardContextual"/>
        </w:rPr>
      </w:pPr>
      <w:r>
        <w:rPr>
          <w:noProof/>
        </w:rPr>
        <w:drawing>
          <wp:inline distT="0" distB="0" distL="0" distR="0" wp14:anchorId="4D48ADA4" wp14:editId="7FAD8840">
            <wp:extent cx="4572000" cy="2700000"/>
            <wp:effectExtent l="0" t="0" r="0" b="5715"/>
            <wp:docPr id="1904388540" name="Grafico 1">
              <a:extLst xmlns:a="http://schemas.openxmlformats.org/drawingml/2006/main">
                <a:ext uri="{FF2B5EF4-FFF2-40B4-BE49-F238E27FC236}">
                  <a16:creationId xmlns:a16="http://schemas.microsoft.com/office/drawing/2014/main" id="{1D7D5248-45BC-D692-7AEF-F96F55A194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2F689095" w14:textId="77777777" w:rsidR="009A3855" w:rsidRDefault="009A3855" w:rsidP="00DF21F9">
      <w:pPr>
        <w:pBdr>
          <w:top w:val="nil"/>
          <w:left w:val="nil"/>
          <w:bottom w:val="nil"/>
          <w:right w:val="nil"/>
          <w:between w:val="nil"/>
        </w:pBdr>
        <w:spacing w:before="120" w:after="40" w:line="240" w:lineRule="auto"/>
        <w:jc w:val="both"/>
        <w:rPr>
          <w:rFonts w:ascii="Verdana" w:eastAsia="Aptos" w:hAnsi="Verdana"/>
          <w:kern w:val="2"/>
          <w:sz w:val="20"/>
          <w:szCs w:val="20"/>
          <w:lang w:val="en-GB" w:eastAsia="en-US"/>
          <w14:ligatures w14:val="standardContextual"/>
        </w:rPr>
      </w:pPr>
    </w:p>
    <w:p w14:paraId="78383E68" w14:textId="77777777" w:rsidR="009F290F" w:rsidRDefault="009F290F" w:rsidP="00DF21F9">
      <w:pPr>
        <w:pBdr>
          <w:top w:val="nil"/>
          <w:left w:val="nil"/>
          <w:bottom w:val="nil"/>
          <w:right w:val="nil"/>
          <w:between w:val="nil"/>
        </w:pBdr>
        <w:spacing w:before="120" w:after="40" w:line="240" w:lineRule="auto"/>
        <w:jc w:val="both"/>
        <w:rPr>
          <w:rFonts w:ascii="Verdana" w:eastAsia="Aptos" w:hAnsi="Verdana"/>
          <w:kern w:val="2"/>
          <w:sz w:val="20"/>
          <w:szCs w:val="20"/>
          <w:lang w:val="en-GB" w:eastAsia="en-US"/>
          <w14:ligatures w14:val="standardContextual"/>
        </w:rPr>
      </w:pPr>
    </w:p>
    <w:p w14:paraId="17FFB7F8" w14:textId="77777777" w:rsidR="00046B5E" w:rsidRPr="00591A06" w:rsidRDefault="00046B5E" w:rsidP="00DF21F9">
      <w:pPr>
        <w:pBdr>
          <w:top w:val="nil"/>
          <w:left w:val="nil"/>
          <w:bottom w:val="nil"/>
          <w:right w:val="nil"/>
          <w:between w:val="nil"/>
        </w:pBdr>
        <w:spacing w:before="120" w:after="40" w:line="240" w:lineRule="auto"/>
        <w:jc w:val="both"/>
        <w:rPr>
          <w:rFonts w:ascii="Verdana" w:eastAsia="Aptos" w:hAnsi="Verdana"/>
          <w:kern w:val="2"/>
          <w:sz w:val="20"/>
          <w:szCs w:val="20"/>
          <w:lang w:val="en-GB" w:eastAsia="en-US"/>
          <w14:ligatures w14:val="standardContextual"/>
        </w:rPr>
      </w:pPr>
    </w:p>
    <w:tbl>
      <w:tblPr>
        <w:tblW w:w="8934" w:type="dxa"/>
        <w:jc w:val="center"/>
        <w:tblCellMar>
          <w:left w:w="70" w:type="dxa"/>
          <w:right w:w="70" w:type="dxa"/>
        </w:tblCellMar>
        <w:tblLook w:val="04A0" w:firstRow="1" w:lastRow="0" w:firstColumn="1" w:lastColumn="0" w:noHBand="0" w:noVBand="1"/>
      </w:tblPr>
      <w:tblGrid>
        <w:gridCol w:w="6096"/>
        <w:gridCol w:w="1399"/>
        <w:gridCol w:w="1439"/>
      </w:tblGrid>
      <w:tr w:rsidR="00560FFF" w:rsidRPr="00E33860" w14:paraId="108D07F8" w14:textId="77777777" w:rsidTr="007C4C18">
        <w:trPr>
          <w:trHeight w:val="298"/>
          <w:jc w:val="center"/>
        </w:trPr>
        <w:tc>
          <w:tcPr>
            <w:tcW w:w="8934" w:type="dxa"/>
            <w:gridSpan w:val="3"/>
            <w:tcBorders>
              <w:top w:val="single" w:sz="4" w:space="0" w:color="auto"/>
              <w:bottom w:val="nil"/>
            </w:tcBorders>
            <w:noWrap/>
            <w:vAlign w:val="center"/>
          </w:tcPr>
          <w:p w14:paraId="4FBC942B" w14:textId="1F9C6801" w:rsidR="00560FFF" w:rsidRPr="00BE7326" w:rsidRDefault="00560FFF" w:rsidP="002E386D">
            <w:pPr>
              <w:spacing w:line="240" w:lineRule="auto"/>
              <w:jc w:val="center"/>
              <w:rPr>
                <w:rFonts w:ascii="Verdana" w:eastAsia="Times New Roman" w:hAnsi="Verdana" w:cs="Times New Roman"/>
                <w:i/>
                <w:sz w:val="20"/>
                <w:szCs w:val="20"/>
                <w:lang w:val="en-GB"/>
              </w:rPr>
            </w:pPr>
            <w:r w:rsidRPr="00BE7326">
              <w:rPr>
                <w:rFonts w:ascii="Verdana" w:eastAsia="Times New Roman" w:hAnsi="Verdana" w:cs="Times New Roman"/>
                <w:i/>
                <w:sz w:val="20"/>
                <w:szCs w:val="20"/>
                <w:lang w:val="en-GB"/>
              </w:rPr>
              <w:lastRenderedPageBreak/>
              <w:t>2025</w:t>
            </w:r>
            <w:r w:rsidR="00BE7326" w:rsidRPr="00BE7326">
              <w:rPr>
                <w:rFonts w:ascii="Verdana" w:eastAsia="Times New Roman" w:hAnsi="Verdana" w:cs="Times New Roman"/>
                <w:i/>
                <w:sz w:val="20"/>
                <w:szCs w:val="20"/>
                <w:lang w:val="en-GB"/>
              </w:rPr>
              <w:t xml:space="preserve"> ENERGY CONSUMPTION PER TYPE</w:t>
            </w:r>
            <w:r w:rsidRPr="00BE7326">
              <w:rPr>
                <w:rFonts w:ascii="Verdana" w:eastAsia="Times New Roman" w:hAnsi="Verdana" w:cs="Times New Roman"/>
                <w:i/>
                <w:sz w:val="20"/>
                <w:szCs w:val="20"/>
                <w:lang w:val="en-GB"/>
              </w:rPr>
              <w:t xml:space="preserve"> (MWh)</w:t>
            </w:r>
          </w:p>
        </w:tc>
      </w:tr>
      <w:tr w:rsidR="00560FFF" w:rsidRPr="00EE420D" w14:paraId="07A24723" w14:textId="77777777" w:rsidTr="007C4C18">
        <w:trPr>
          <w:trHeight w:val="298"/>
          <w:jc w:val="center"/>
        </w:trPr>
        <w:tc>
          <w:tcPr>
            <w:tcW w:w="6096" w:type="dxa"/>
            <w:tcBorders>
              <w:top w:val="single" w:sz="4" w:space="0" w:color="auto"/>
              <w:bottom w:val="nil"/>
            </w:tcBorders>
            <w:noWrap/>
            <w:vAlign w:val="center"/>
          </w:tcPr>
          <w:p w14:paraId="0D77807A" w14:textId="243C2F8A" w:rsidR="00560FFF" w:rsidRPr="00EE420D" w:rsidRDefault="00BE7326" w:rsidP="002E386D">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399" w:type="dxa"/>
            <w:tcBorders>
              <w:top w:val="single" w:sz="4" w:space="0" w:color="auto"/>
              <w:bottom w:val="nil"/>
            </w:tcBorders>
            <w:noWrap/>
            <w:vAlign w:val="center"/>
          </w:tcPr>
          <w:p w14:paraId="3C887175" w14:textId="77777777" w:rsidR="00560FFF" w:rsidRPr="00EE420D" w:rsidRDefault="00560FFF" w:rsidP="002E386D">
            <w:pPr>
              <w:spacing w:line="240" w:lineRule="auto"/>
              <w:rPr>
                <w:rFonts w:ascii="Verdana" w:eastAsia="Times New Roman" w:hAnsi="Verdana" w:cs="Times New Roman"/>
                <w:i/>
                <w:sz w:val="20"/>
                <w:szCs w:val="20"/>
              </w:rPr>
            </w:pPr>
            <w:r w:rsidRPr="00EE420D">
              <w:rPr>
                <w:rFonts w:ascii="Verdana" w:eastAsia="Times New Roman" w:hAnsi="Verdana" w:cs="Times New Roman"/>
                <w:i/>
                <w:sz w:val="20"/>
                <w:szCs w:val="20"/>
              </w:rPr>
              <w:t>MWh</w:t>
            </w:r>
          </w:p>
        </w:tc>
        <w:tc>
          <w:tcPr>
            <w:tcW w:w="1439" w:type="dxa"/>
            <w:tcBorders>
              <w:top w:val="single" w:sz="4" w:space="0" w:color="auto"/>
              <w:bottom w:val="nil"/>
            </w:tcBorders>
            <w:noWrap/>
            <w:vAlign w:val="center"/>
          </w:tcPr>
          <w:p w14:paraId="597564A1" w14:textId="77777777" w:rsidR="00560FFF" w:rsidRPr="00EE420D" w:rsidRDefault="00560FFF" w:rsidP="002E386D">
            <w:pPr>
              <w:spacing w:line="240" w:lineRule="auto"/>
              <w:rPr>
                <w:rFonts w:ascii="Verdana" w:eastAsia="Times New Roman" w:hAnsi="Verdana" w:cs="Times New Roman"/>
                <w:b/>
                <w:bCs/>
                <w:i/>
                <w:sz w:val="20"/>
                <w:szCs w:val="20"/>
              </w:rPr>
            </w:pPr>
            <w:r w:rsidRPr="00EE420D">
              <w:rPr>
                <w:rFonts w:ascii="Verdana" w:eastAsia="Times New Roman" w:hAnsi="Verdana" w:cs="Times New Roman"/>
                <w:b/>
                <w:bCs/>
                <w:i/>
                <w:sz w:val="20"/>
                <w:szCs w:val="20"/>
              </w:rPr>
              <w:t>%</w:t>
            </w:r>
          </w:p>
        </w:tc>
      </w:tr>
      <w:tr w:rsidR="00560FFF" w:rsidRPr="00EE420D" w14:paraId="018C29BA" w14:textId="77777777" w:rsidTr="007C4C18">
        <w:trPr>
          <w:trHeight w:val="298"/>
          <w:jc w:val="center"/>
        </w:trPr>
        <w:tc>
          <w:tcPr>
            <w:tcW w:w="6096" w:type="dxa"/>
            <w:tcBorders>
              <w:top w:val="single" w:sz="4" w:space="0" w:color="auto"/>
            </w:tcBorders>
            <w:noWrap/>
            <w:vAlign w:val="center"/>
          </w:tcPr>
          <w:p w14:paraId="778FCA9A" w14:textId="0EFB3744" w:rsidR="00560FFF" w:rsidRPr="00802EDF" w:rsidRDefault="00560FFF" w:rsidP="002E386D">
            <w:pPr>
              <w:spacing w:line="240" w:lineRule="auto"/>
              <w:rPr>
                <w:rFonts w:ascii="Verdana" w:hAnsi="Verdana"/>
                <w:b/>
                <w:bCs/>
                <w:sz w:val="20"/>
                <w:szCs w:val="20"/>
                <w:lang w:val="en-GB"/>
              </w:rPr>
            </w:pPr>
            <w:r w:rsidRPr="00802EDF">
              <w:rPr>
                <w:rFonts w:ascii="Verdana" w:hAnsi="Verdana"/>
                <w:b/>
                <w:bCs/>
                <w:sz w:val="20"/>
                <w:szCs w:val="20"/>
                <w:lang w:val="en-GB"/>
              </w:rPr>
              <w:t>Consu</w:t>
            </w:r>
            <w:r w:rsidR="00BE7326" w:rsidRPr="00802EDF">
              <w:rPr>
                <w:rFonts w:ascii="Verdana" w:hAnsi="Verdana"/>
                <w:b/>
                <w:bCs/>
                <w:sz w:val="20"/>
                <w:szCs w:val="20"/>
                <w:lang w:val="en-GB"/>
              </w:rPr>
              <w:t xml:space="preserve">mption </w:t>
            </w:r>
            <w:r w:rsidR="00802EDF" w:rsidRPr="00802EDF">
              <w:rPr>
                <w:rFonts w:ascii="Verdana" w:hAnsi="Verdana"/>
                <w:b/>
                <w:bCs/>
                <w:sz w:val="20"/>
                <w:szCs w:val="20"/>
                <w:lang w:val="en-GB"/>
              </w:rPr>
              <w:t xml:space="preserve">of non-renewable fuels </w:t>
            </w:r>
          </w:p>
        </w:tc>
        <w:tc>
          <w:tcPr>
            <w:tcW w:w="1399" w:type="dxa"/>
            <w:tcBorders>
              <w:top w:val="single" w:sz="4" w:space="0" w:color="auto"/>
            </w:tcBorders>
            <w:noWrap/>
            <w:vAlign w:val="center"/>
          </w:tcPr>
          <w:p w14:paraId="625C5B52" w14:textId="10FF3B07" w:rsidR="00560FFF" w:rsidRPr="00057498" w:rsidRDefault="00057498"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555</w:t>
            </w:r>
            <w:r w:rsidR="007C4C18">
              <w:rPr>
                <w:rFonts w:ascii="Verdana" w:eastAsia="Times New Roman" w:hAnsi="Verdana" w:cs="Times New Roman"/>
                <w:b/>
                <w:bCs/>
                <w:sz w:val="20"/>
                <w:szCs w:val="20"/>
              </w:rPr>
              <w:t>.</w:t>
            </w:r>
            <w:r w:rsidR="00B70349">
              <w:rPr>
                <w:rFonts w:ascii="Verdana" w:eastAsia="Times New Roman" w:hAnsi="Verdana" w:cs="Times New Roman"/>
                <w:b/>
                <w:bCs/>
                <w:sz w:val="20"/>
                <w:szCs w:val="20"/>
              </w:rPr>
              <w:t>2</w:t>
            </w:r>
          </w:p>
        </w:tc>
        <w:tc>
          <w:tcPr>
            <w:tcW w:w="1439" w:type="dxa"/>
            <w:tcBorders>
              <w:top w:val="single" w:sz="4" w:space="0" w:color="auto"/>
            </w:tcBorders>
            <w:noWrap/>
            <w:vAlign w:val="center"/>
          </w:tcPr>
          <w:p w14:paraId="0C284FDB" w14:textId="452FE01E" w:rsidR="00560FFF" w:rsidRPr="00057498" w:rsidRDefault="00350A41"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34</w:t>
            </w:r>
            <w:r w:rsidR="007C4C18">
              <w:rPr>
                <w:rFonts w:ascii="Verdana" w:eastAsia="Times New Roman" w:hAnsi="Verdana" w:cs="Times New Roman"/>
                <w:b/>
                <w:bCs/>
                <w:sz w:val="20"/>
                <w:szCs w:val="20"/>
              </w:rPr>
              <w:t>.</w:t>
            </w:r>
            <w:r>
              <w:rPr>
                <w:rFonts w:ascii="Verdana" w:eastAsia="Times New Roman" w:hAnsi="Verdana" w:cs="Times New Roman"/>
                <w:b/>
                <w:bCs/>
                <w:sz w:val="20"/>
                <w:szCs w:val="20"/>
              </w:rPr>
              <w:t>8</w:t>
            </w:r>
            <w:r w:rsidR="00560FFF" w:rsidRPr="00057498">
              <w:rPr>
                <w:rFonts w:ascii="Verdana" w:eastAsia="Times New Roman" w:hAnsi="Verdana" w:cs="Times New Roman"/>
                <w:b/>
                <w:bCs/>
                <w:sz w:val="20"/>
                <w:szCs w:val="20"/>
              </w:rPr>
              <w:t>%</w:t>
            </w:r>
          </w:p>
        </w:tc>
      </w:tr>
      <w:tr w:rsidR="00560FFF" w:rsidRPr="00EE420D" w14:paraId="3BB3A9A7" w14:textId="77777777" w:rsidTr="007C4C18">
        <w:trPr>
          <w:trHeight w:val="298"/>
          <w:jc w:val="center"/>
        </w:trPr>
        <w:tc>
          <w:tcPr>
            <w:tcW w:w="6096" w:type="dxa"/>
            <w:tcBorders>
              <w:bottom w:val="nil"/>
            </w:tcBorders>
            <w:noWrap/>
            <w:vAlign w:val="center"/>
          </w:tcPr>
          <w:p w14:paraId="79297BA4" w14:textId="2CAD0C62" w:rsidR="00560FFF" w:rsidRPr="00EE420D" w:rsidRDefault="00802EDF" w:rsidP="002E386D">
            <w:pPr>
              <w:spacing w:line="240" w:lineRule="auto"/>
              <w:rPr>
                <w:rFonts w:ascii="Verdana" w:hAnsi="Verdana"/>
                <w:sz w:val="20"/>
                <w:szCs w:val="20"/>
              </w:rPr>
            </w:pPr>
            <w:r>
              <w:rPr>
                <w:rFonts w:ascii="Verdana" w:hAnsi="Verdana"/>
                <w:sz w:val="20"/>
                <w:szCs w:val="20"/>
              </w:rPr>
              <w:t>Natural g</w:t>
            </w:r>
            <w:r w:rsidR="00057498">
              <w:rPr>
                <w:rFonts w:ascii="Verdana" w:hAnsi="Verdana"/>
                <w:sz w:val="20"/>
                <w:szCs w:val="20"/>
              </w:rPr>
              <w:t>as</w:t>
            </w:r>
          </w:p>
        </w:tc>
        <w:tc>
          <w:tcPr>
            <w:tcW w:w="1399" w:type="dxa"/>
            <w:tcBorders>
              <w:bottom w:val="nil"/>
            </w:tcBorders>
            <w:noWrap/>
            <w:vAlign w:val="center"/>
          </w:tcPr>
          <w:p w14:paraId="47792FD3" w14:textId="453E8776"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398</w:t>
            </w:r>
            <w:r w:rsidR="007C4C18">
              <w:rPr>
                <w:rFonts w:ascii="Verdana" w:eastAsia="Times New Roman" w:hAnsi="Verdana" w:cs="Times New Roman"/>
                <w:sz w:val="20"/>
                <w:szCs w:val="20"/>
              </w:rPr>
              <w:t>.</w:t>
            </w:r>
            <w:r>
              <w:rPr>
                <w:rFonts w:ascii="Verdana" w:eastAsia="Times New Roman" w:hAnsi="Verdana" w:cs="Times New Roman"/>
                <w:sz w:val="20"/>
                <w:szCs w:val="20"/>
              </w:rPr>
              <w:t>1</w:t>
            </w:r>
          </w:p>
        </w:tc>
        <w:tc>
          <w:tcPr>
            <w:tcW w:w="1439" w:type="dxa"/>
            <w:tcBorders>
              <w:bottom w:val="nil"/>
            </w:tcBorders>
            <w:noWrap/>
            <w:vAlign w:val="center"/>
          </w:tcPr>
          <w:p w14:paraId="0F2C9097" w14:textId="4C74B3BD"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25</w:t>
            </w:r>
            <w:r w:rsidR="007C4C18">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r w:rsidR="00560FFF" w:rsidRPr="00EE420D" w14:paraId="28D7664B" w14:textId="77777777" w:rsidTr="007C4C18">
        <w:trPr>
          <w:trHeight w:val="298"/>
          <w:jc w:val="center"/>
        </w:trPr>
        <w:tc>
          <w:tcPr>
            <w:tcW w:w="6096" w:type="dxa"/>
            <w:tcBorders>
              <w:top w:val="nil"/>
              <w:bottom w:val="nil"/>
            </w:tcBorders>
            <w:noWrap/>
            <w:vAlign w:val="center"/>
          </w:tcPr>
          <w:p w14:paraId="7680395E" w14:textId="2C99F65A" w:rsidR="00560FFF" w:rsidRPr="00EE420D" w:rsidRDefault="00802EDF" w:rsidP="002E386D">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Diesel </w:t>
            </w:r>
          </w:p>
        </w:tc>
        <w:tc>
          <w:tcPr>
            <w:tcW w:w="1399" w:type="dxa"/>
            <w:tcBorders>
              <w:top w:val="nil"/>
              <w:bottom w:val="nil"/>
            </w:tcBorders>
            <w:noWrap/>
            <w:vAlign w:val="center"/>
          </w:tcPr>
          <w:p w14:paraId="3025B2DA" w14:textId="40D5DA09"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142</w:t>
            </w:r>
            <w:r w:rsidR="007C4C18">
              <w:rPr>
                <w:rFonts w:ascii="Verdana" w:eastAsia="Times New Roman" w:hAnsi="Verdana" w:cs="Times New Roman"/>
                <w:sz w:val="20"/>
                <w:szCs w:val="20"/>
              </w:rPr>
              <w:t>.</w:t>
            </w:r>
            <w:r>
              <w:rPr>
                <w:rFonts w:ascii="Verdana" w:eastAsia="Times New Roman" w:hAnsi="Verdana" w:cs="Times New Roman"/>
                <w:sz w:val="20"/>
                <w:szCs w:val="20"/>
              </w:rPr>
              <w:t>6</w:t>
            </w:r>
          </w:p>
        </w:tc>
        <w:tc>
          <w:tcPr>
            <w:tcW w:w="1439" w:type="dxa"/>
            <w:tcBorders>
              <w:top w:val="nil"/>
              <w:bottom w:val="nil"/>
            </w:tcBorders>
            <w:noWrap/>
            <w:vAlign w:val="center"/>
          </w:tcPr>
          <w:p w14:paraId="314B17A8" w14:textId="54DFCA97"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9</w:t>
            </w:r>
            <w:r w:rsidR="007C4C18">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r w:rsidR="00560FFF" w:rsidRPr="00EE420D" w14:paraId="3AFD9187" w14:textId="77777777" w:rsidTr="007C4C18">
        <w:trPr>
          <w:trHeight w:val="298"/>
          <w:jc w:val="center"/>
        </w:trPr>
        <w:tc>
          <w:tcPr>
            <w:tcW w:w="6096" w:type="dxa"/>
            <w:tcBorders>
              <w:top w:val="nil"/>
              <w:bottom w:val="nil"/>
            </w:tcBorders>
            <w:noWrap/>
            <w:vAlign w:val="center"/>
          </w:tcPr>
          <w:p w14:paraId="6A7C120D" w14:textId="2E2FB664" w:rsidR="00560FFF" w:rsidRPr="00EE420D" w:rsidRDefault="00650ABF" w:rsidP="002E386D">
            <w:pPr>
              <w:spacing w:line="240" w:lineRule="auto"/>
              <w:rPr>
                <w:rFonts w:ascii="Verdana" w:eastAsia="Times New Roman" w:hAnsi="Verdana" w:cs="Times New Roman"/>
                <w:sz w:val="20"/>
                <w:szCs w:val="20"/>
              </w:rPr>
            </w:pPr>
            <w:proofErr w:type="spellStart"/>
            <w:r>
              <w:rPr>
                <w:rFonts w:ascii="Verdana" w:hAnsi="Verdana"/>
                <w:sz w:val="20"/>
                <w:szCs w:val="20"/>
              </w:rPr>
              <w:t>Petrol</w:t>
            </w:r>
            <w:proofErr w:type="spellEnd"/>
            <w:r>
              <w:rPr>
                <w:rFonts w:ascii="Verdana" w:hAnsi="Verdana"/>
                <w:sz w:val="20"/>
                <w:szCs w:val="20"/>
              </w:rPr>
              <w:t xml:space="preserve"> </w:t>
            </w:r>
            <w:r w:rsidR="00802EDF">
              <w:rPr>
                <w:rFonts w:ascii="Verdana" w:hAnsi="Verdana"/>
                <w:sz w:val="20"/>
                <w:szCs w:val="20"/>
              </w:rPr>
              <w:t xml:space="preserve"> </w:t>
            </w:r>
          </w:p>
        </w:tc>
        <w:tc>
          <w:tcPr>
            <w:tcW w:w="1399" w:type="dxa"/>
            <w:tcBorders>
              <w:top w:val="nil"/>
              <w:bottom w:val="nil"/>
            </w:tcBorders>
            <w:noWrap/>
            <w:vAlign w:val="center"/>
          </w:tcPr>
          <w:p w14:paraId="34CD6F84" w14:textId="792D25C8" w:rsidR="00560FFF" w:rsidRPr="00EE420D" w:rsidRDefault="00057498" w:rsidP="002E386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14</w:t>
            </w:r>
            <w:r w:rsidR="007C4C18">
              <w:rPr>
                <w:rFonts w:ascii="Verdana" w:eastAsia="Times New Roman" w:hAnsi="Verdana" w:cs="Times New Roman"/>
                <w:sz w:val="20"/>
                <w:szCs w:val="20"/>
              </w:rPr>
              <w:t>.</w:t>
            </w:r>
            <w:r>
              <w:rPr>
                <w:rFonts w:ascii="Verdana" w:eastAsia="Times New Roman" w:hAnsi="Verdana" w:cs="Times New Roman"/>
                <w:sz w:val="20"/>
                <w:szCs w:val="20"/>
              </w:rPr>
              <w:t>5</w:t>
            </w:r>
          </w:p>
        </w:tc>
        <w:tc>
          <w:tcPr>
            <w:tcW w:w="1439" w:type="dxa"/>
            <w:tcBorders>
              <w:top w:val="nil"/>
              <w:bottom w:val="nil"/>
            </w:tcBorders>
            <w:noWrap/>
            <w:vAlign w:val="center"/>
          </w:tcPr>
          <w:p w14:paraId="483BD8EB" w14:textId="4E6B79E9" w:rsidR="00560FFF" w:rsidRPr="00EE420D" w:rsidRDefault="00560FFF" w:rsidP="002E386D">
            <w:pPr>
              <w:spacing w:line="240" w:lineRule="auto"/>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0</w:t>
            </w:r>
            <w:r w:rsidR="007C4C18">
              <w:rPr>
                <w:rFonts w:ascii="Verdana" w:eastAsia="Times New Roman" w:hAnsi="Verdana" w:cs="Times New Roman"/>
                <w:b/>
                <w:bCs/>
                <w:sz w:val="20"/>
                <w:szCs w:val="20"/>
              </w:rPr>
              <w:t>.</w:t>
            </w:r>
            <w:r w:rsidR="00350A41">
              <w:rPr>
                <w:rFonts w:ascii="Verdana" w:eastAsia="Times New Roman" w:hAnsi="Verdana" w:cs="Times New Roman"/>
                <w:b/>
                <w:bCs/>
                <w:sz w:val="20"/>
                <w:szCs w:val="20"/>
              </w:rPr>
              <w:t>8</w:t>
            </w:r>
            <w:r w:rsidRPr="00EE420D">
              <w:rPr>
                <w:rFonts w:ascii="Verdana" w:eastAsia="Times New Roman" w:hAnsi="Verdana" w:cs="Times New Roman"/>
                <w:b/>
                <w:bCs/>
                <w:sz w:val="20"/>
                <w:szCs w:val="20"/>
              </w:rPr>
              <w:t>%</w:t>
            </w:r>
          </w:p>
        </w:tc>
      </w:tr>
      <w:tr w:rsidR="00057498" w:rsidRPr="00EE420D" w14:paraId="3CC275AF" w14:textId="77777777" w:rsidTr="007C4C18">
        <w:trPr>
          <w:trHeight w:val="298"/>
          <w:jc w:val="center"/>
        </w:trPr>
        <w:tc>
          <w:tcPr>
            <w:tcW w:w="6096" w:type="dxa"/>
            <w:tcBorders>
              <w:top w:val="nil"/>
              <w:bottom w:val="nil"/>
            </w:tcBorders>
            <w:noWrap/>
            <w:vAlign w:val="center"/>
          </w:tcPr>
          <w:p w14:paraId="1D0790EF" w14:textId="69D947DC" w:rsidR="00057498" w:rsidRPr="007C4C18" w:rsidRDefault="007C4C18" w:rsidP="002E386D">
            <w:pPr>
              <w:spacing w:line="240" w:lineRule="auto"/>
              <w:rPr>
                <w:rFonts w:ascii="Verdana" w:hAnsi="Verdana"/>
                <w:b/>
                <w:bCs/>
                <w:sz w:val="20"/>
                <w:szCs w:val="20"/>
                <w:lang w:val="en-GB"/>
              </w:rPr>
            </w:pPr>
            <w:r w:rsidRPr="00802EDF">
              <w:rPr>
                <w:rFonts w:ascii="Verdana" w:hAnsi="Verdana"/>
                <w:b/>
                <w:bCs/>
                <w:sz w:val="20"/>
                <w:szCs w:val="20"/>
                <w:lang w:val="en-GB"/>
              </w:rPr>
              <w:t>Consumption of renewable fuels</w:t>
            </w:r>
          </w:p>
        </w:tc>
        <w:tc>
          <w:tcPr>
            <w:tcW w:w="1399" w:type="dxa"/>
            <w:tcBorders>
              <w:top w:val="nil"/>
              <w:bottom w:val="nil"/>
            </w:tcBorders>
            <w:noWrap/>
            <w:vAlign w:val="center"/>
          </w:tcPr>
          <w:p w14:paraId="464FE7EE" w14:textId="0240A3BC" w:rsidR="0005749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c>
          <w:tcPr>
            <w:tcW w:w="1439" w:type="dxa"/>
            <w:tcBorders>
              <w:top w:val="nil"/>
              <w:bottom w:val="nil"/>
            </w:tcBorders>
            <w:noWrap/>
            <w:vAlign w:val="center"/>
          </w:tcPr>
          <w:p w14:paraId="02817DC4" w14:textId="458FC1F7" w:rsidR="00057498" w:rsidRPr="00021848" w:rsidRDefault="00021848" w:rsidP="002E386D">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r>
      <w:tr w:rsidR="007C4C18" w:rsidRPr="00EE420D" w14:paraId="71A52A4D" w14:textId="77777777" w:rsidTr="007C4C18">
        <w:trPr>
          <w:trHeight w:val="298"/>
          <w:jc w:val="center"/>
        </w:trPr>
        <w:tc>
          <w:tcPr>
            <w:tcW w:w="6096" w:type="dxa"/>
            <w:tcBorders>
              <w:top w:val="nil"/>
              <w:bottom w:val="nil"/>
            </w:tcBorders>
            <w:noWrap/>
            <w:vAlign w:val="center"/>
          </w:tcPr>
          <w:p w14:paraId="34989595" w14:textId="79BE57FD" w:rsidR="007C4C18" w:rsidRPr="007C4C18" w:rsidRDefault="007C4C18" w:rsidP="007C4C18">
            <w:pPr>
              <w:spacing w:line="240" w:lineRule="auto"/>
              <w:rPr>
                <w:rFonts w:ascii="Verdana" w:hAnsi="Verdana"/>
                <w:b/>
                <w:bCs/>
                <w:sz w:val="20"/>
                <w:szCs w:val="20"/>
                <w:lang w:val="en-GB"/>
              </w:rPr>
            </w:pPr>
            <w:r w:rsidRPr="00802EDF">
              <w:rPr>
                <w:rFonts w:ascii="Verdana" w:hAnsi="Verdana"/>
                <w:b/>
                <w:bCs/>
                <w:sz w:val="20"/>
                <w:szCs w:val="20"/>
                <w:lang w:val="en-GB"/>
              </w:rPr>
              <w:t xml:space="preserve">Consumption of </w:t>
            </w:r>
            <w:r>
              <w:rPr>
                <w:rFonts w:ascii="Verdana" w:hAnsi="Verdana"/>
                <w:b/>
                <w:bCs/>
                <w:sz w:val="20"/>
                <w:szCs w:val="20"/>
                <w:lang w:val="en-GB"/>
              </w:rPr>
              <w:t>non-</w:t>
            </w:r>
            <w:r w:rsidRPr="00802EDF">
              <w:rPr>
                <w:rFonts w:ascii="Verdana" w:hAnsi="Verdana"/>
                <w:b/>
                <w:bCs/>
                <w:sz w:val="20"/>
                <w:szCs w:val="20"/>
                <w:lang w:val="en-GB"/>
              </w:rPr>
              <w:t xml:space="preserve">renewable </w:t>
            </w:r>
            <w:r>
              <w:rPr>
                <w:rFonts w:ascii="Verdana" w:hAnsi="Verdana"/>
                <w:b/>
                <w:bCs/>
                <w:sz w:val="20"/>
                <w:szCs w:val="20"/>
                <w:lang w:val="en-GB"/>
              </w:rPr>
              <w:t>electricity</w:t>
            </w:r>
          </w:p>
        </w:tc>
        <w:tc>
          <w:tcPr>
            <w:tcW w:w="1399" w:type="dxa"/>
            <w:tcBorders>
              <w:top w:val="nil"/>
              <w:bottom w:val="nil"/>
            </w:tcBorders>
            <w:noWrap/>
            <w:vAlign w:val="center"/>
          </w:tcPr>
          <w:p w14:paraId="5CAF3E08" w14:textId="08D38B1C" w:rsidR="007C4C18" w:rsidRPr="00021848" w:rsidRDefault="007C4C18" w:rsidP="007C4C18">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c>
          <w:tcPr>
            <w:tcW w:w="1439" w:type="dxa"/>
            <w:tcBorders>
              <w:top w:val="nil"/>
              <w:bottom w:val="nil"/>
            </w:tcBorders>
            <w:noWrap/>
            <w:vAlign w:val="center"/>
          </w:tcPr>
          <w:p w14:paraId="49EBAEFE" w14:textId="0B57F1CB" w:rsidR="007C4C18" w:rsidRPr="00021848" w:rsidRDefault="007C4C18" w:rsidP="007C4C18">
            <w:pPr>
              <w:spacing w:line="240" w:lineRule="auto"/>
              <w:ind w:right="403"/>
              <w:jc w:val="right"/>
              <w:rPr>
                <w:rFonts w:ascii="Verdana" w:eastAsia="Times New Roman" w:hAnsi="Verdana" w:cs="Times New Roman"/>
                <w:b/>
                <w:bCs/>
                <w:sz w:val="20"/>
                <w:szCs w:val="20"/>
              </w:rPr>
            </w:pPr>
            <w:r w:rsidRPr="00021848">
              <w:rPr>
                <w:rFonts w:ascii="Verdana" w:eastAsia="Times New Roman" w:hAnsi="Verdana" w:cs="Times New Roman"/>
                <w:b/>
                <w:bCs/>
                <w:sz w:val="20"/>
                <w:szCs w:val="20"/>
              </w:rPr>
              <w:t>-</w:t>
            </w:r>
          </w:p>
        </w:tc>
      </w:tr>
      <w:tr w:rsidR="00021848" w:rsidRPr="00EE420D" w14:paraId="3096B728" w14:textId="77777777" w:rsidTr="007C4C18">
        <w:trPr>
          <w:trHeight w:val="298"/>
          <w:jc w:val="center"/>
        </w:trPr>
        <w:tc>
          <w:tcPr>
            <w:tcW w:w="6096" w:type="dxa"/>
            <w:tcBorders>
              <w:top w:val="nil"/>
              <w:bottom w:val="nil"/>
            </w:tcBorders>
            <w:noWrap/>
            <w:vAlign w:val="center"/>
          </w:tcPr>
          <w:p w14:paraId="7D2FA788" w14:textId="1A2BE125" w:rsidR="00021848" w:rsidRPr="00B63B39" w:rsidRDefault="007C4C18" w:rsidP="002E386D">
            <w:pPr>
              <w:spacing w:line="240" w:lineRule="auto"/>
              <w:rPr>
                <w:rFonts w:ascii="Verdana" w:hAnsi="Verdana"/>
                <w:b/>
                <w:bCs/>
                <w:sz w:val="20"/>
                <w:szCs w:val="20"/>
              </w:rPr>
            </w:pPr>
            <w:r w:rsidRPr="00802EDF">
              <w:rPr>
                <w:rFonts w:ascii="Verdana" w:hAnsi="Verdana"/>
                <w:b/>
                <w:bCs/>
                <w:sz w:val="20"/>
                <w:szCs w:val="20"/>
                <w:lang w:val="en-GB"/>
              </w:rPr>
              <w:t xml:space="preserve">Consumption of renewable </w:t>
            </w:r>
            <w:r>
              <w:rPr>
                <w:rFonts w:ascii="Verdana" w:hAnsi="Verdana"/>
                <w:b/>
                <w:bCs/>
                <w:sz w:val="20"/>
                <w:szCs w:val="20"/>
                <w:lang w:val="en-GB"/>
              </w:rPr>
              <w:t>electricity</w:t>
            </w:r>
          </w:p>
        </w:tc>
        <w:tc>
          <w:tcPr>
            <w:tcW w:w="1399" w:type="dxa"/>
            <w:tcBorders>
              <w:top w:val="nil"/>
              <w:bottom w:val="nil"/>
            </w:tcBorders>
            <w:noWrap/>
            <w:vAlign w:val="center"/>
          </w:tcPr>
          <w:p w14:paraId="283AF6BB" w14:textId="7F17224B" w:rsidR="00021848" w:rsidRPr="00B63B39" w:rsidRDefault="00B63B39" w:rsidP="002E386D">
            <w:pPr>
              <w:spacing w:line="240" w:lineRule="auto"/>
              <w:ind w:right="403"/>
              <w:jc w:val="right"/>
              <w:rPr>
                <w:rFonts w:ascii="Verdana" w:eastAsia="Times New Roman" w:hAnsi="Verdana" w:cs="Times New Roman"/>
                <w:b/>
                <w:bCs/>
                <w:sz w:val="20"/>
                <w:szCs w:val="20"/>
              </w:rPr>
            </w:pPr>
            <w:r w:rsidRPr="00B63B39">
              <w:rPr>
                <w:rFonts w:ascii="Verdana" w:eastAsia="Times New Roman" w:hAnsi="Verdana" w:cs="Times New Roman"/>
                <w:b/>
                <w:bCs/>
                <w:sz w:val="20"/>
                <w:szCs w:val="20"/>
              </w:rPr>
              <w:t>1038</w:t>
            </w:r>
            <w:r w:rsidR="007C4C18">
              <w:rPr>
                <w:rFonts w:ascii="Verdana" w:eastAsia="Times New Roman" w:hAnsi="Verdana" w:cs="Times New Roman"/>
                <w:b/>
                <w:bCs/>
                <w:sz w:val="20"/>
                <w:szCs w:val="20"/>
              </w:rPr>
              <w:t>.</w:t>
            </w:r>
            <w:r w:rsidRPr="00B63B39">
              <w:rPr>
                <w:rFonts w:ascii="Verdana" w:eastAsia="Times New Roman" w:hAnsi="Verdana" w:cs="Times New Roman"/>
                <w:b/>
                <w:bCs/>
                <w:sz w:val="20"/>
                <w:szCs w:val="20"/>
              </w:rPr>
              <w:t>1</w:t>
            </w:r>
          </w:p>
        </w:tc>
        <w:tc>
          <w:tcPr>
            <w:tcW w:w="1439" w:type="dxa"/>
            <w:tcBorders>
              <w:top w:val="nil"/>
              <w:bottom w:val="nil"/>
            </w:tcBorders>
            <w:noWrap/>
            <w:vAlign w:val="center"/>
          </w:tcPr>
          <w:p w14:paraId="7918342E" w14:textId="464564D4" w:rsidR="00021848" w:rsidRPr="00EE420D" w:rsidRDefault="00B63B39" w:rsidP="002E386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65</w:t>
            </w:r>
            <w:r w:rsidR="007C4C18">
              <w:rPr>
                <w:rFonts w:ascii="Verdana" w:eastAsia="Times New Roman" w:hAnsi="Verdana" w:cs="Times New Roman"/>
                <w:b/>
                <w:bCs/>
                <w:sz w:val="20"/>
                <w:szCs w:val="20"/>
              </w:rPr>
              <w:t>.</w:t>
            </w:r>
            <w:r>
              <w:rPr>
                <w:rFonts w:ascii="Verdana" w:eastAsia="Times New Roman" w:hAnsi="Verdana" w:cs="Times New Roman"/>
                <w:b/>
                <w:bCs/>
                <w:sz w:val="20"/>
                <w:szCs w:val="20"/>
              </w:rPr>
              <w:t>2%</w:t>
            </w:r>
          </w:p>
        </w:tc>
      </w:tr>
      <w:tr w:rsidR="00560FFF" w:rsidRPr="00EE420D" w14:paraId="7D036FBD" w14:textId="77777777" w:rsidTr="007C4C18">
        <w:trPr>
          <w:trHeight w:val="298"/>
          <w:jc w:val="center"/>
        </w:trPr>
        <w:tc>
          <w:tcPr>
            <w:tcW w:w="6096" w:type="dxa"/>
            <w:tcBorders>
              <w:top w:val="single" w:sz="4" w:space="0" w:color="auto"/>
              <w:bottom w:val="single" w:sz="4" w:space="0" w:color="auto"/>
            </w:tcBorders>
            <w:noWrap/>
            <w:vAlign w:val="center"/>
          </w:tcPr>
          <w:p w14:paraId="2CC4BFEF" w14:textId="6E093789" w:rsidR="00560FFF" w:rsidRPr="00EE420D" w:rsidRDefault="00560FFF" w:rsidP="002E386D">
            <w:pPr>
              <w:spacing w:line="240" w:lineRule="auto"/>
              <w:rPr>
                <w:rFonts w:ascii="Verdana" w:eastAsia="Times New Roman" w:hAnsi="Verdana" w:cs="Times New Roman"/>
                <w:b/>
                <w:bCs/>
                <w:sz w:val="20"/>
                <w:szCs w:val="20"/>
              </w:rPr>
            </w:pPr>
            <w:r w:rsidRPr="00EE420D">
              <w:rPr>
                <w:rFonts w:ascii="Verdana" w:eastAsia="Times New Roman" w:hAnsi="Verdana" w:cs="Times New Roman"/>
                <w:b/>
                <w:bCs/>
                <w:sz w:val="20"/>
                <w:szCs w:val="20"/>
              </w:rPr>
              <w:t>Total</w:t>
            </w:r>
          </w:p>
        </w:tc>
        <w:tc>
          <w:tcPr>
            <w:tcW w:w="1399" w:type="dxa"/>
            <w:tcBorders>
              <w:top w:val="single" w:sz="4" w:space="0" w:color="auto"/>
              <w:bottom w:val="single" w:sz="4" w:space="0" w:color="auto"/>
            </w:tcBorders>
            <w:noWrap/>
            <w:vAlign w:val="center"/>
          </w:tcPr>
          <w:p w14:paraId="13041024" w14:textId="1219B3E5" w:rsidR="00560FFF" w:rsidRPr="00EE420D" w:rsidRDefault="00560FFF" w:rsidP="002E386D">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1593</w:t>
            </w:r>
            <w:r w:rsidR="007C4C18">
              <w:rPr>
                <w:rFonts w:ascii="Verdana" w:eastAsia="Times New Roman" w:hAnsi="Verdana" w:cs="Times New Roman"/>
                <w:b/>
                <w:bCs/>
                <w:sz w:val="20"/>
                <w:szCs w:val="20"/>
              </w:rPr>
              <w:t>.</w:t>
            </w:r>
            <w:r w:rsidRPr="00EE420D">
              <w:rPr>
                <w:rFonts w:ascii="Verdana" w:eastAsia="Times New Roman" w:hAnsi="Verdana" w:cs="Times New Roman"/>
                <w:b/>
                <w:bCs/>
                <w:sz w:val="20"/>
                <w:szCs w:val="20"/>
              </w:rPr>
              <w:t>4</w:t>
            </w:r>
          </w:p>
        </w:tc>
        <w:tc>
          <w:tcPr>
            <w:tcW w:w="1439" w:type="dxa"/>
            <w:tcBorders>
              <w:top w:val="single" w:sz="4" w:space="0" w:color="auto"/>
              <w:bottom w:val="single" w:sz="4" w:space="0" w:color="auto"/>
            </w:tcBorders>
            <w:noWrap/>
            <w:vAlign w:val="center"/>
          </w:tcPr>
          <w:p w14:paraId="1DEBE02A" w14:textId="1D012EEA" w:rsidR="00560FFF" w:rsidRPr="00EE420D" w:rsidRDefault="00560FFF" w:rsidP="002E386D">
            <w:pPr>
              <w:ind w:right="403"/>
              <w:jc w:val="right"/>
              <w:rPr>
                <w:rFonts w:ascii="Verdana" w:eastAsia="Times New Roman" w:hAnsi="Verdana" w:cs="Times New Roman"/>
                <w:b/>
                <w:bCs/>
                <w:sz w:val="20"/>
                <w:szCs w:val="20"/>
              </w:rPr>
            </w:pPr>
            <w:r w:rsidRPr="00EE420D">
              <w:rPr>
                <w:rFonts w:ascii="Verdana" w:eastAsia="Times New Roman" w:hAnsi="Verdana" w:cs="Times New Roman"/>
                <w:b/>
                <w:bCs/>
                <w:sz w:val="20"/>
                <w:szCs w:val="20"/>
              </w:rPr>
              <w:t>100</w:t>
            </w:r>
            <w:r w:rsidR="007C4C18">
              <w:rPr>
                <w:rFonts w:ascii="Verdana" w:eastAsia="Times New Roman" w:hAnsi="Verdana" w:cs="Times New Roman"/>
                <w:b/>
                <w:bCs/>
                <w:sz w:val="20"/>
                <w:szCs w:val="20"/>
              </w:rPr>
              <w:t>.</w:t>
            </w:r>
            <w:r w:rsidRPr="00EE420D">
              <w:rPr>
                <w:rFonts w:ascii="Verdana" w:eastAsia="Times New Roman" w:hAnsi="Verdana" w:cs="Times New Roman"/>
                <w:b/>
                <w:bCs/>
                <w:sz w:val="20"/>
                <w:szCs w:val="20"/>
              </w:rPr>
              <w:t>0%</w:t>
            </w:r>
          </w:p>
        </w:tc>
      </w:tr>
    </w:tbl>
    <w:p w14:paraId="6AB1FE28" w14:textId="77777777" w:rsidR="009A3855" w:rsidRDefault="009A3855" w:rsidP="00DF21F9">
      <w:pPr>
        <w:pBdr>
          <w:top w:val="nil"/>
          <w:left w:val="nil"/>
          <w:bottom w:val="nil"/>
          <w:right w:val="nil"/>
          <w:between w:val="nil"/>
        </w:pBdr>
        <w:spacing w:before="120" w:after="40" w:line="240" w:lineRule="auto"/>
        <w:jc w:val="both"/>
        <w:rPr>
          <w:rFonts w:ascii="Verdana" w:eastAsia="Aptos" w:hAnsi="Verdana"/>
          <w:kern w:val="2"/>
          <w:sz w:val="20"/>
          <w:szCs w:val="20"/>
          <w:lang w:val="it-IT" w:eastAsia="en-US"/>
          <w14:ligatures w14:val="standardContextual"/>
        </w:rPr>
      </w:pPr>
    </w:p>
    <w:p w14:paraId="23B408C1" w14:textId="77777777" w:rsidR="00726242" w:rsidRPr="00726242" w:rsidRDefault="00726242" w:rsidP="00726242">
      <w:pPr>
        <w:pBdr>
          <w:top w:val="nil"/>
          <w:left w:val="nil"/>
          <w:bottom w:val="nil"/>
          <w:right w:val="nil"/>
          <w:between w:val="nil"/>
        </w:pBdr>
        <w:spacing w:after="120" w:line="240" w:lineRule="auto"/>
        <w:jc w:val="both"/>
        <w:rPr>
          <w:rFonts w:ascii="Verdana" w:eastAsia="Aptos" w:hAnsi="Verdana"/>
          <w:kern w:val="2"/>
          <w:sz w:val="20"/>
          <w:szCs w:val="20"/>
          <w:lang w:val="en-GB" w:eastAsia="en-US"/>
          <w14:ligatures w14:val="standardContextual"/>
        </w:rPr>
      </w:pPr>
      <w:r w:rsidRPr="00726242">
        <w:rPr>
          <w:rFonts w:ascii="Verdana" w:eastAsia="Aptos" w:hAnsi="Verdana"/>
          <w:kern w:val="2"/>
          <w:sz w:val="20"/>
          <w:szCs w:val="20"/>
          <w:lang w:val="en-GB" w:eastAsia="en-US"/>
          <w14:ligatures w14:val="standardContextual"/>
        </w:rPr>
        <w:t xml:space="preserve">In 2025, 65.2% of </w:t>
      </w:r>
      <w:proofErr w:type="spellStart"/>
      <w:r w:rsidRPr="00726242">
        <w:rPr>
          <w:rFonts w:ascii="Verdana" w:eastAsia="Aptos" w:hAnsi="Verdana"/>
          <w:kern w:val="2"/>
          <w:sz w:val="20"/>
          <w:szCs w:val="20"/>
          <w:lang w:val="en-GB" w:eastAsia="en-US"/>
          <w14:ligatures w14:val="standardContextual"/>
        </w:rPr>
        <w:t>Thermocast’s</w:t>
      </w:r>
      <w:proofErr w:type="spellEnd"/>
      <w:r w:rsidRPr="00726242">
        <w:rPr>
          <w:rFonts w:ascii="Verdana" w:eastAsia="Aptos" w:hAnsi="Verdana"/>
          <w:kern w:val="2"/>
          <w:sz w:val="20"/>
          <w:szCs w:val="20"/>
          <w:lang w:val="en-GB" w:eastAsia="en-US"/>
          <w14:ligatures w14:val="standardContextual"/>
        </w:rPr>
        <w:t xml:space="preserve"> energy consumption is derived from renewable sources. This figure corresponds entirely to the electricity purchased during the year, as the Company has </w:t>
      </w:r>
      <w:proofErr w:type="gramStart"/>
      <w:r w:rsidRPr="00726242">
        <w:rPr>
          <w:rFonts w:ascii="Verdana" w:eastAsia="Aptos" w:hAnsi="Verdana"/>
          <w:kern w:val="2"/>
          <w:sz w:val="20"/>
          <w:szCs w:val="20"/>
          <w:lang w:val="en-GB" w:eastAsia="en-US"/>
          <w14:ligatures w14:val="standardContextual"/>
        </w:rPr>
        <w:t>entered into</w:t>
      </w:r>
      <w:proofErr w:type="gramEnd"/>
      <w:r w:rsidRPr="00726242">
        <w:rPr>
          <w:rFonts w:ascii="Verdana" w:eastAsia="Aptos" w:hAnsi="Verdana"/>
          <w:kern w:val="2"/>
          <w:sz w:val="20"/>
          <w:szCs w:val="20"/>
          <w:lang w:val="en-GB" w:eastAsia="en-US"/>
          <w14:ligatures w14:val="standardContextual"/>
        </w:rPr>
        <w:t xml:space="preserve"> a supply contract for 100% renewable electricity, certified through Guarantees of Origin.</w:t>
      </w:r>
    </w:p>
    <w:p w14:paraId="5ADF374A" w14:textId="4CC09D78" w:rsidR="00B63B39" w:rsidRPr="00726242" w:rsidRDefault="00726242" w:rsidP="00726242">
      <w:pPr>
        <w:pBdr>
          <w:top w:val="nil"/>
          <w:left w:val="nil"/>
          <w:bottom w:val="nil"/>
          <w:right w:val="nil"/>
          <w:between w:val="nil"/>
        </w:pBdr>
        <w:spacing w:after="120" w:line="240" w:lineRule="auto"/>
        <w:jc w:val="both"/>
        <w:rPr>
          <w:rFonts w:ascii="Verdana" w:eastAsia="Aptos" w:hAnsi="Verdana"/>
          <w:kern w:val="2"/>
          <w:sz w:val="20"/>
          <w:szCs w:val="20"/>
          <w:lang w:val="en-GB" w:eastAsia="en-US"/>
          <w14:ligatures w14:val="standardContextual"/>
        </w:rPr>
      </w:pPr>
      <w:r w:rsidRPr="00726242">
        <w:rPr>
          <w:rFonts w:ascii="Verdana" w:eastAsia="Aptos" w:hAnsi="Verdana"/>
          <w:kern w:val="2"/>
          <w:sz w:val="20"/>
          <w:szCs w:val="20"/>
          <w:lang w:val="en-GB" w:eastAsia="en-US"/>
          <w14:ligatures w14:val="standardContextual"/>
        </w:rPr>
        <w:t>The remaining portion of energy consumption (34.8%) comes from non-renewable sources—such as natural gas, diesel, and petrol—used for plant operations, space heating, and operational activities</w:t>
      </w:r>
      <w:r w:rsidR="004E27BD" w:rsidRPr="00726242">
        <w:rPr>
          <w:rFonts w:ascii="Verdana" w:eastAsia="Aptos" w:hAnsi="Verdana"/>
          <w:kern w:val="2"/>
          <w:sz w:val="20"/>
          <w:szCs w:val="20"/>
          <w:lang w:val="en-GB" w:eastAsia="en-US"/>
          <w14:ligatures w14:val="standardContextual"/>
        </w:rPr>
        <w:t>.</w:t>
      </w:r>
    </w:p>
    <w:p w14:paraId="7C28BA76" w14:textId="191C12D3" w:rsidR="00FA3483" w:rsidRPr="00591A06" w:rsidRDefault="008E69AF" w:rsidP="00D10151">
      <w:pPr>
        <w:keepNext/>
        <w:keepLines/>
        <w:spacing w:after="240" w:line="240" w:lineRule="auto"/>
        <w:jc w:val="both"/>
        <w:outlineLvl w:val="1"/>
        <w:rPr>
          <w:rFonts w:ascii="Verdana" w:eastAsia="Yu Gothic Light" w:hAnsi="Verdana" w:cstheme="majorBidi"/>
          <w:b/>
          <w:bCs/>
          <w:caps/>
          <w:sz w:val="28"/>
          <w:szCs w:val="26"/>
          <w:lang w:val="en-GB"/>
        </w:rPr>
      </w:pPr>
      <w:bookmarkStart w:id="27" w:name="_Toc171604395"/>
      <w:bookmarkStart w:id="28" w:name="_Toc171604454"/>
      <w:bookmarkStart w:id="29" w:name="_Toc171605258"/>
      <w:bookmarkStart w:id="30" w:name="_Toc171959351"/>
      <w:bookmarkStart w:id="31" w:name="_Toc237963603"/>
      <w:r>
        <w:rPr>
          <w:noProof/>
        </w:rPr>
        <mc:AlternateContent>
          <mc:Choice Requires="wps">
            <w:drawing>
              <wp:anchor distT="0" distB="0" distL="114300" distR="114300" simplePos="0" relativeHeight="251658260" behindDoc="1" locked="0" layoutInCell="1" allowOverlap="1" wp14:anchorId="6B988143" wp14:editId="666301D4">
                <wp:simplePos x="0" y="0"/>
                <wp:positionH relativeFrom="margin">
                  <wp:posOffset>4686300</wp:posOffset>
                </wp:positionH>
                <wp:positionV relativeFrom="paragraph">
                  <wp:posOffset>4445</wp:posOffset>
                </wp:positionV>
                <wp:extent cx="1423035" cy="252000"/>
                <wp:effectExtent l="0" t="0" r="24765" b="15240"/>
                <wp:wrapSquare wrapText="bothSides"/>
                <wp:docPr id="17572756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23035" cy="252000"/>
                        </a:xfrm>
                        <a:prstGeom prst="rect">
                          <a:avLst/>
                        </a:prstGeom>
                        <a:solidFill>
                          <a:srgbClr val="FFFFFF"/>
                        </a:solidFill>
                        <a:ln w="9525">
                          <a:solidFill>
                            <a:srgbClr val="000000"/>
                          </a:solidFill>
                          <a:miter lim="800000"/>
                          <a:headEnd/>
                          <a:tailEnd/>
                        </a:ln>
                      </wps:spPr>
                      <wps:txbx>
                        <w:txbxContent>
                          <w:p w14:paraId="3DF01DAD" w14:textId="245E6395" w:rsidR="008E69AF" w:rsidRPr="00786407" w:rsidRDefault="008E69AF" w:rsidP="00F1055A">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r w:rsidR="00830E20" w:rsidRPr="00786407">
                              <w:rPr>
                                <w:rFonts w:ascii="Verdana" w:hAnsi="Verdana"/>
                                <w:b/>
                                <w:bCs/>
                                <w:sz w:val="20"/>
                                <w:szCs w:val="20"/>
                              </w:rPr>
                              <w:t>–C</w:t>
                            </w:r>
                            <w:r w:rsidR="00830E20">
                              <w:rPr>
                                <w:rFonts w:ascii="Verdana" w:hAnsi="Verdana"/>
                                <w:b/>
                                <w:bCs/>
                                <w:sz w:val="20"/>
                                <w:szCs w:val="20"/>
                              </w:rPr>
                              <w:t>3</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B988143" id="_x0000_s1077" type="#_x0000_t202" style="position:absolute;left:0;text-align:left;margin-left:369pt;margin-top:.35pt;width:112.05pt;height:19.85pt;z-index:-2516582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efVFwIAACkEAAAOAAAAZHJzL2Uyb0RvYy54bWysU9tu2zAMfR+wfxD0vjhxk7U14hRdugwD&#10;ugvQ7QNkWY6FyaJGKbG7ry8lp0nWYS/D/CCIJnV4eEgub4bOsL1Cr8GWfDaZcqashFrbbcm/f9u8&#10;ueLMB2FrYcCqkj8qz29Wr18te1eoHFowtUJGINYXvSt5G4IrsszLVnXCT8ApS84GsBOBTNxmNYqe&#10;0DuT5dPp26wHrB2CVN7T37vRyVcJv2mUDF+axqvATMmJW0gnprOKZ7ZaimKLwrVaHmiIf2DRCW0p&#10;6RHqTgTBdqj/gOq0RPDQhImELoOm0VKlGqia2fRFNQ+tcCrVQuJ4d5TJ/z9Y+Xn/4L4iC8M7GKiB&#10;qQjv7kH+8MzCuhV2q24RoW+VqCnxLEqW9c4Xh6dRal/4CFL1n6CmJotdgAQ0NNhFVahORujUgMej&#10;6GoITMaU8/xierHgTJIvX1BTU1cyUTy/dujDBwUdi5eSIzU1oYv9vQ+RjSieQ2IyD0bXG21MMnBb&#10;rQ2yvaAB2KQvFfAizFjWl/x6kS9GAf4KQexOBH/L1OlAk2x0V/KrY5AoomzvbZ3mLAhtxjtRNvag&#10;Y5RuFDEM1cB0TTJcRpJR1wrqR1IWYZxc2jS6tIC/OOtpakvuf+4EKs7MR0vduZ7N53HMkzFfXOZk&#10;4LmnOvcIKwmq5DIgZ6OxDmk5onQWbqmPjU4Sn7gcWNM8JuUPuxMH/txOUacNXz0BAAD//wMAUEsD&#10;BBQABgAIAAAAIQAC9LV02wAAAAcBAAAPAAAAZHJzL2Rvd25yZXYueG1sTI/NTsMwEITvSLyDtUjc&#10;qN1SlRLiVFERxyJREOet7SYB/8l20/D2LCd629GMZr6tN5OzbDQpD8FLmM8EMONV0IPvJHy8v9yt&#10;geWCXqMN3kj4MRk2zfVVjZUOZ/9mxn3pGJX4XKGEvpRYcZ5VbxzmWYjGk3cMyWEhmTquE56p3Fm+&#10;EGLFHQ6eFnqMZtsb9b0/OQm7drcVr2l0bfw8flmMSj3HLOXtzdQ+AStmKv9h+MMndGiI6RBOXmdm&#10;JTzcr+mXQgcwsh9Xizmwg4SlWAJvan7J3/wCAAD//wMAUEsBAi0AFAAGAAgAAAAhALaDOJL+AAAA&#10;4QEAABMAAAAAAAAAAAAAAAAAAAAAAFtDb250ZW50X1R5cGVzXS54bWxQSwECLQAUAAYACAAAACEA&#10;OP0h/9YAAACUAQAACwAAAAAAAAAAAAAAAAAvAQAAX3JlbHMvLnJlbHNQSwECLQAUAAYACAAAACEA&#10;CjHn1RcCAAApBAAADgAAAAAAAAAAAAAAAAAuAgAAZHJzL2Uyb0RvYy54bWxQSwECLQAUAAYACAAA&#10;ACEAAvS1dNsAAAAHAQAADwAAAAAAAAAAAAAAAABxBAAAZHJzL2Rvd25yZXYueG1sUEsFBgAAAAAE&#10;AAQA8wAAAHkFAAAAAA==&#10;">
                <v:textbox>
                  <w:txbxContent>
                    <w:p w14:paraId="3DF01DAD" w14:textId="245E6395" w:rsidR="008E69AF" w:rsidRPr="00786407" w:rsidRDefault="008E69AF" w:rsidP="00F1055A">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3</w:t>
                      </w:r>
                      <w:r w:rsidRPr="00786407">
                        <w:rPr>
                          <w:rFonts w:ascii="Verdana" w:hAnsi="Verdana"/>
                          <w:b/>
                          <w:bCs/>
                          <w:sz w:val="20"/>
                          <w:szCs w:val="20"/>
                        </w:rPr>
                        <w:t>–C</w:t>
                      </w:r>
                      <w:r>
                        <w:rPr>
                          <w:rFonts w:ascii="Verdana" w:hAnsi="Verdana"/>
                          <w:b/>
                          <w:bCs/>
                          <w:sz w:val="20"/>
                          <w:szCs w:val="20"/>
                        </w:rPr>
                        <w:t>2</w:t>
                      </w:r>
                      <w:r w:rsidR="00830E20" w:rsidRPr="00786407">
                        <w:rPr>
                          <w:rFonts w:ascii="Verdana" w:hAnsi="Verdana"/>
                          <w:b/>
                          <w:bCs/>
                          <w:sz w:val="20"/>
                          <w:szCs w:val="20"/>
                        </w:rPr>
                        <w:t>–C</w:t>
                      </w:r>
                      <w:r w:rsidR="00830E20">
                        <w:rPr>
                          <w:rFonts w:ascii="Verdana" w:hAnsi="Verdana"/>
                          <w:b/>
                          <w:bCs/>
                          <w:sz w:val="20"/>
                          <w:szCs w:val="20"/>
                        </w:rPr>
                        <w:t>3</w:t>
                      </w:r>
                    </w:p>
                  </w:txbxContent>
                </v:textbox>
                <w10:wrap type="square" anchorx="margin"/>
              </v:shape>
            </w:pict>
          </mc:Fallback>
        </mc:AlternateContent>
      </w:r>
      <w:r w:rsidR="00D10151" w:rsidRPr="00591A06">
        <w:rPr>
          <w:rFonts w:ascii="Verdana" w:eastAsia="Yu Gothic Light" w:hAnsi="Verdana" w:cstheme="majorBidi"/>
          <w:b/>
          <w:bCs/>
          <w:caps/>
          <w:sz w:val="28"/>
          <w:szCs w:val="26"/>
          <w:lang w:val="en-GB"/>
        </w:rPr>
        <w:t xml:space="preserve">2.2 </w:t>
      </w:r>
      <w:bookmarkEnd w:id="27"/>
      <w:bookmarkEnd w:id="28"/>
      <w:bookmarkEnd w:id="29"/>
      <w:r w:rsidR="00726242" w:rsidRPr="00591A06">
        <w:rPr>
          <w:rFonts w:ascii="Verdana" w:eastAsia="Yu Gothic Light" w:hAnsi="Verdana" w:cstheme="majorBidi"/>
          <w:b/>
          <w:bCs/>
          <w:caps/>
          <w:sz w:val="28"/>
          <w:szCs w:val="26"/>
          <w:lang w:val="en-GB"/>
        </w:rPr>
        <w:t xml:space="preserve">GHG </w:t>
      </w:r>
      <w:r w:rsidR="008A3FFC" w:rsidRPr="00591A06">
        <w:rPr>
          <w:rFonts w:ascii="Verdana" w:eastAsia="Yu Gothic Light" w:hAnsi="Verdana" w:cstheme="majorBidi"/>
          <w:b/>
          <w:bCs/>
          <w:sz w:val="28"/>
          <w:szCs w:val="26"/>
          <w:lang w:val="en-GB"/>
        </w:rPr>
        <w:t>Emission</w:t>
      </w:r>
      <w:r w:rsidR="00726242" w:rsidRPr="00591A06">
        <w:rPr>
          <w:rFonts w:ascii="Verdana" w:eastAsia="Yu Gothic Light" w:hAnsi="Verdana" w:cstheme="majorBidi"/>
          <w:b/>
          <w:bCs/>
          <w:sz w:val="28"/>
          <w:szCs w:val="26"/>
          <w:lang w:val="en-GB"/>
        </w:rPr>
        <w:t>s</w:t>
      </w:r>
      <w:bookmarkEnd w:id="30"/>
      <w:bookmarkEnd w:id="31"/>
      <w:r w:rsidR="008A3FFC" w:rsidRPr="00591A06">
        <w:rPr>
          <w:rFonts w:ascii="Verdana" w:eastAsia="Yu Gothic Light" w:hAnsi="Verdana" w:cstheme="majorBidi"/>
          <w:b/>
          <w:bCs/>
          <w:sz w:val="28"/>
          <w:szCs w:val="26"/>
          <w:lang w:val="en-GB"/>
        </w:rPr>
        <w:t xml:space="preserve"> </w:t>
      </w:r>
    </w:p>
    <w:p w14:paraId="7D8D8068" w14:textId="3412D4F9" w:rsidR="00040B4F" w:rsidRPr="00726242" w:rsidRDefault="00726242" w:rsidP="00040B4F">
      <w:pPr>
        <w:spacing w:after="120" w:line="240" w:lineRule="auto"/>
        <w:jc w:val="both"/>
        <w:rPr>
          <w:rFonts w:ascii="Verdana" w:eastAsia="Times New Roman" w:hAnsi="Verdana"/>
          <w:kern w:val="2"/>
          <w:sz w:val="20"/>
          <w:szCs w:val="20"/>
          <w:lang w:val="en-GB"/>
          <w14:ligatures w14:val="standardContextual"/>
        </w:rPr>
      </w:pPr>
      <w:r w:rsidRPr="00726242">
        <w:rPr>
          <w:rFonts w:ascii="Verdana" w:eastAsia="Times New Roman" w:hAnsi="Verdana"/>
          <w:kern w:val="2"/>
          <w:sz w:val="20"/>
          <w:szCs w:val="20"/>
          <w:lang w:val="en-GB"/>
          <w14:ligatures w14:val="standardContextual"/>
        </w:rPr>
        <w:t>Thermocast considers the management of GHG emissions a priority area within its sustainability journey and its efforts to reduce environmental impacts. In this context, the Company places particular emphasis on monitoring and reducing climate-impacting emissions, in line with the reduction targets defined in section 1.6, “Policies and objectives.”</w:t>
      </w:r>
      <w:r w:rsidR="007E2A8D" w:rsidRPr="00726242">
        <w:rPr>
          <w:rFonts w:ascii="Verdana" w:eastAsia="Times New Roman" w:hAnsi="Verdana"/>
          <w:kern w:val="2"/>
          <w:sz w:val="20"/>
          <w:szCs w:val="20"/>
          <w:lang w:val="en-GB"/>
          <w14:ligatures w14:val="standardContextual"/>
        </w:rPr>
        <w:t>.</w:t>
      </w:r>
    </w:p>
    <w:p w14:paraId="363571B5" w14:textId="618D4A69" w:rsidR="00DA7171" w:rsidRPr="00883110" w:rsidRDefault="00883110" w:rsidP="00473082">
      <w:pPr>
        <w:spacing w:after="240" w:line="240" w:lineRule="auto"/>
        <w:jc w:val="both"/>
        <w:rPr>
          <w:rFonts w:ascii="Verdana" w:eastAsia="Times New Roman" w:hAnsi="Verdana"/>
          <w:kern w:val="2"/>
          <w:sz w:val="20"/>
          <w:szCs w:val="20"/>
          <w:lang w:val="en-GB"/>
          <w14:ligatures w14:val="standardContextual"/>
        </w:rPr>
      </w:pPr>
      <w:r w:rsidRPr="00883110">
        <w:rPr>
          <w:rFonts w:ascii="Verdana" w:eastAsia="Times New Roman" w:hAnsi="Verdana"/>
          <w:kern w:val="2"/>
          <w:sz w:val="20"/>
          <w:szCs w:val="20"/>
          <w:lang w:val="en-GB"/>
          <w14:ligatures w14:val="standardContextual"/>
        </w:rPr>
        <w:t>To ensure adequate oversight of the issue and comprehensive monitoring of its environmental performance, Thermocast has mapped its Scope 1, Scope 2, and Scope 3 greenhouse gas emissions</w:t>
      </w:r>
      <w:r w:rsidR="005504EA" w:rsidRPr="00883110">
        <w:rPr>
          <w:rFonts w:ascii="Verdana" w:eastAsia="Times New Roman" w:hAnsi="Verdana"/>
          <w:kern w:val="2"/>
          <w:sz w:val="20"/>
          <w:szCs w:val="20"/>
          <w:lang w:val="en-GB"/>
          <w14:ligatures w14:val="standardContextual"/>
        </w:rPr>
        <w:t>.</w:t>
      </w:r>
    </w:p>
    <w:tbl>
      <w:tblPr>
        <w:tblStyle w:val="Grigliatabella1"/>
        <w:tblW w:w="0" w:type="auto"/>
        <w:tblBorders>
          <w:left w:val="none" w:sz="0" w:space="0" w:color="auto"/>
          <w:right w:val="none" w:sz="0" w:space="0" w:color="auto"/>
        </w:tblBorders>
        <w:tblLook w:val="04A0" w:firstRow="1" w:lastRow="0" w:firstColumn="1" w:lastColumn="0" w:noHBand="0" w:noVBand="1"/>
      </w:tblPr>
      <w:tblGrid>
        <w:gridCol w:w="1767"/>
        <w:gridCol w:w="7871"/>
      </w:tblGrid>
      <w:tr w:rsidR="00FA3483" w:rsidRPr="00E33860" w14:paraId="06F42734" w14:textId="77777777" w:rsidTr="0032661E">
        <w:trPr>
          <w:trHeight w:val="571"/>
        </w:trPr>
        <w:tc>
          <w:tcPr>
            <w:tcW w:w="1767" w:type="dxa"/>
            <w:vAlign w:val="center"/>
          </w:tcPr>
          <w:p w14:paraId="705B66AD" w14:textId="77777777" w:rsidR="00FA3483" w:rsidRPr="0032661E" w:rsidRDefault="00FA3483" w:rsidP="0032661E">
            <w:pPr>
              <w:rPr>
                <w:rFonts w:ascii="Verdana" w:eastAsia="Times New Roman" w:hAnsi="Verdana"/>
                <w:b/>
                <w:bCs/>
                <w:i/>
                <w:iCs/>
                <w:sz w:val="20"/>
                <w:szCs w:val="20"/>
              </w:rPr>
            </w:pPr>
            <w:r w:rsidRPr="0032661E">
              <w:rPr>
                <w:rFonts w:ascii="Verdana" w:eastAsia="Times New Roman" w:hAnsi="Verdana"/>
                <w:b/>
                <w:bCs/>
                <w:i/>
                <w:iCs/>
                <w:sz w:val="20"/>
                <w:szCs w:val="20"/>
              </w:rPr>
              <w:t>Scope 1</w:t>
            </w:r>
          </w:p>
        </w:tc>
        <w:tc>
          <w:tcPr>
            <w:tcW w:w="7871" w:type="dxa"/>
          </w:tcPr>
          <w:p w14:paraId="7D7EDD13" w14:textId="27324B25" w:rsidR="00FA3483" w:rsidRPr="00AC43DB" w:rsidRDefault="00AC43DB" w:rsidP="00FA3483">
            <w:pPr>
              <w:jc w:val="both"/>
              <w:rPr>
                <w:rFonts w:ascii="Verdana" w:eastAsia="Times New Roman" w:hAnsi="Verdana"/>
                <w:sz w:val="20"/>
                <w:szCs w:val="20"/>
                <w:lang w:val="en-GB"/>
              </w:rPr>
            </w:pPr>
            <w:r w:rsidRPr="00AC43DB">
              <w:rPr>
                <w:rFonts w:ascii="Verdana" w:eastAsia="Times New Roman" w:hAnsi="Verdana"/>
                <w:sz w:val="20"/>
                <w:szCs w:val="20"/>
                <w:lang w:val="en-GB"/>
              </w:rPr>
              <w:t>Direct emissions produced by sources owned or controlled by the company, such as the use of fuel for company vehicles and natural gas for heating.</w:t>
            </w:r>
          </w:p>
        </w:tc>
      </w:tr>
      <w:tr w:rsidR="00FA3483" w:rsidRPr="00E33860" w14:paraId="6263B5CE" w14:textId="77777777" w:rsidTr="0032661E">
        <w:trPr>
          <w:trHeight w:val="565"/>
        </w:trPr>
        <w:tc>
          <w:tcPr>
            <w:tcW w:w="1767" w:type="dxa"/>
            <w:vAlign w:val="center"/>
          </w:tcPr>
          <w:p w14:paraId="5F90AEC2" w14:textId="77777777" w:rsidR="00FA3483" w:rsidRPr="0032661E" w:rsidRDefault="00FA3483" w:rsidP="0032661E">
            <w:pPr>
              <w:rPr>
                <w:rFonts w:ascii="Verdana" w:eastAsia="Times New Roman" w:hAnsi="Verdana"/>
                <w:b/>
                <w:bCs/>
                <w:i/>
                <w:iCs/>
                <w:sz w:val="20"/>
                <w:szCs w:val="20"/>
              </w:rPr>
            </w:pPr>
            <w:r w:rsidRPr="0032661E">
              <w:rPr>
                <w:rFonts w:ascii="Verdana" w:eastAsia="Times New Roman" w:hAnsi="Verdana"/>
                <w:b/>
                <w:bCs/>
                <w:i/>
                <w:iCs/>
                <w:sz w:val="20"/>
                <w:szCs w:val="20"/>
              </w:rPr>
              <w:t>Scope 2</w:t>
            </w:r>
          </w:p>
        </w:tc>
        <w:tc>
          <w:tcPr>
            <w:tcW w:w="7871" w:type="dxa"/>
          </w:tcPr>
          <w:p w14:paraId="4C8D4382" w14:textId="2BFC78C5" w:rsidR="00FA3483" w:rsidRPr="00695B52" w:rsidRDefault="00695B52" w:rsidP="00FA3483">
            <w:pPr>
              <w:jc w:val="both"/>
              <w:rPr>
                <w:rFonts w:ascii="Verdana" w:eastAsia="Times New Roman" w:hAnsi="Verdana"/>
                <w:sz w:val="20"/>
                <w:szCs w:val="20"/>
                <w:lang w:val="en-GB"/>
              </w:rPr>
            </w:pPr>
            <w:r w:rsidRPr="00695B52">
              <w:rPr>
                <w:rFonts w:ascii="Verdana" w:eastAsia="Times New Roman" w:hAnsi="Verdana"/>
                <w:sz w:val="20"/>
                <w:szCs w:val="20"/>
                <w:lang w:val="en-GB"/>
              </w:rPr>
              <w:t>Indirect emissions from electricity purchased and consumed at company sites</w:t>
            </w:r>
          </w:p>
        </w:tc>
      </w:tr>
      <w:tr w:rsidR="003C4ED6" w:rsidRPr="00E33860" w14:paraId="589DDB50" w14:textId="77777777" w:rsidTr="0032661E">
        <w:trPr>
          <w:trHeight w:val="565"/>
        </w:trPr>
        <w:tc>
          <w:tcPr>
            <w:tcW w:w="1767" w:type="dxa"/>
            <w:vAlign w:val="center"/>
          </w:tcPr>
          <w:p w14:paraId="247FB00C" w14:textId="3A1AE39E" w:rsidR="003C4ED6" w:rsidRPr="0032661E" w:rsidRDefault="003C4ED6" w:rsidP="0032661E">
            <w:pPr>
              <w:rPr>
                <w:rFonts w:ascii="Verdana" w:eastAsia="Times New Roman" w:hAnsi="Verdana"/>
                <w:b/>
                <w:bCs/>
                <w:i/>
                <w:iCs/>
                <w:sz w:val="20"/>
                <w:szCs w:val="20"/>
              </w:rPr>
            </w:pPr>
            <w:r w:rsidRPr="0032661E">
              <w:rPr>
                <w:rFonts w:ascii="Verdana" w:eastAsia="Times New Roman" w:hAnsi="Verdana"/>
                <w:b/>
                <w:bCs/>
                <w:i/>
                <w:iCs/>
                <w:sz w:val="20"/>
                <w:szCs w:val="20"/>
              </w:rPr>
              <w:t>Scope 3</w:t>
            </w:r>
          </w:p>
        </w:tc>
        <w:tc>
          <w:tcPr>
            <w:tcW w:w="7871" w:type="dxa"/>
          </w:tcPr>
          <w:p w14:paraId="51919214" w14:textId="4C4AF84A" w:rsidR="003C4ED6" w:rsidRPr="00695B52" w:rsidRDefault="00695B52" w:rsidP="00FA3483">
            <w:pPr>
              <w:jc w:val="both"/>
              <w:rPr>
                <w:rFonts w:ascii="Verdana" w:eastAsia="Times New Roman" w:hAnsi="Verdana"/>
                <w:sz w:val="20"/>
                <w:szCs w:val="20"/>
                <w:lang w:val="en-GB"/>
              </w:rPr>
            </w:pPr>
            <w:r w:rsidRPr="00695B52">
              <w:rPr>
                <w:rFonts w:ascii="Verdana" w:eastAsia="Times New Roman" w:hAnsi="Verdana"/>
                <w:sz w:val="20"/>
                <w:szCs w:val="20"/>
                <w:lang w:val="en-GB"/>
              </w:rPr>
              <w:t>Indirect emissions generated along the value chain—both upstream and downstream of the company's operations—resulting, for example, from the purchase of goods and services, transportation, business travel, and employee commuting</w:t>
            </w:r>
          </w:p>
        </w:tc>
      </w:tr>
    </w:tbl>
    <w:p w14:paraId="2121F773" w14:textId="71A698B7" w:rsidR="00586148" w:rsidRPr="00695B52" w:rsidRDefault="009F290F" w:rsidP="00715951">
      <w:pPr>
        <w:rPr>
          <w:lang w:val="en-GB"/>
        </w:rPr>
      </w:pPr>
      <w:r>
        <w:rPr>
          <w:lang w:val="en-GB"/>
        </w:rPr>
        <w:br w:type="page"/>
      </w:r>
    </w:p>
    <w:p w14:paraId="65E8009F" w14:textId="2D1ED066" w:rsidR="00E40BF9" w:rsidRPr="009F290F" w:rsidRDefault="00E40BF9" w:rsidP="00363EC9">
      <w:pPr>
        <w:keepNext/>
        <w:keepLines/>
        <w:spacing w:before="120" w:after="120" w:line="240" w:lineRule="auto"/>
        <w:outlineLvl w:val="2"/>
        <w:rPr>
          <w:rFonts w:ascii="Verdana" w:eastAsia="Times New Roman" w:hAnsi="Verdana" w:cstheme="minorHAnsi"/>
          <w:b/>
          <w:i/>
          <w:sz w:val="24"/>
          <w:szCs w:val="24"/>
          <w:lang w:val="en-GB"/>
        </w:rPr>
      </w:pPr>
      <w:r w:rsidRPr="000B6064">
        <w:rPr>
          <w:rFonts w:ascii="Verdana" w:eastAsia="Times New Roman" w:hAnsi="Verdana" w:cstheme="minorHAnsi"/>
          <w:b/>
          <w:i/>
          <w:sz w:val="24"/>
          <w:szCs w:val="24"/>
          <w:lang w:val="en-GB"/>
        </w:rPr>
        <w:lastRenderedPageBreak/>
        <w:t>CO</w:t>
      </w:r>
      <w:r w:rsidRPr="009F290F">
        <w:rPr>
          <w:rFonts w:ascii="Verdana" w:eastAsia="Times New Roman" w:hAnsi="Verdana" w:cstheme="minorHAnsi"/>
          <w:b/>
          <w:i/>
          <w:sz w:val="24"/>
          <w:szCs w:val="24"/>
          <w:vertAlign w:val="subscript"/>
          <w:lang w:val="en-GB"/>
        </w:rPr>
        <w:t>2eq</w:t>
      </w:r>
      <w:r w:rsidRPr="000B6064">
        <w:rPr>
          <w:rFonts w:ascii="Verdana" w:eastAsia="Times New Roman" w:hAnsi="Verdana" w:cstheme="minorHAnsi"/>
          <w:b/>
          <w:i/>
          <w:sz w:val="24"/>
          <w:szCs w:val="24"/>
          <w:lang w:val="en-GB"/>
        </w:rPr>
        <w:t xml:space="preserve"> Scope 1 </w:t>
      </w:r>
      <w:r w:rsidR="00695B52" w:rsidRPr="000B6064">
        <w:rPr>
          <w:rFonts w:ascii="Verdana" w:eastAsia="Times New Roman" w:hAnsi="Verdana" w:cstheme="minorHAnsi"/>
          <w:b/>
          <w:i/>
          <w:sz w:val="24"/>
          <w:szCs w:val="24"/>
          <w:lang w:val="en-GB"/>
        </w:rPr>
        <w:t>emissions</w:t>
      </w:r>
    </w:p>
    <w:p w14:paraId="0391BDB0" w14:textId="05D7AAD5" w:rsidR="00A641D5" w:rsidRDefault="000B6064" w:rsidP="000B6064">
      <w:pPr>
        <w:spacing w:after="120" w:line="240" w:lineRule="auto"/>
        <w:jc w:val="both"/>
        <w:rPr>
          <w:rFonts w:ascii="Verdana" w:eastAsia="Times New Roman" w:hAnsi="Verdana" w:cstheme="minorHAnsi"/>
          <w:sz w:val="20"/>
          <w:szCs w:val="20"/>
          <w:lang w:val="en-GB"/>
        </w:rPr>
      </w:pPr>
      <w:r w:rsidRPr="000B6064">
        <w:rPr>
          <w:rFonts w:ascii="Verdana" w:eastAsia="Times New Roman" w:hAnsi="Verdana" w:cstheme="minorHAnsi"/>
          <w:sz w:val="20"/>
          <w:szCs w:val="20"/>
          <w:lang w:val="en-GB"/>
        </w:rPr>
        <w:t>In 2025, Thermocast Scope 1 climate-impacting emissions are distributed as follows</w:t>
      </w:r>
      <w:r w:rsidR="00A641D5">
        <w:rPr>
          <w:rFonts w:ascii="Verdana" w:eastAsia="Times New Roman" w:hAnsi="Verdana" w:cstheme="minorHAnsi"/>
          <w:sz w:val="20"/>
          <w:szCs w:val="20"/>
          <w:lang w:val="en-GB"/>
        </w:rPr>
        <w:t>:</w:t>
      </w:r>
      <w:r w:rsidR="00A641D5">
        <w:rPr>
          <w:noProof/>
        </w:rPr>
        <w:drawing>
          <wp:anchor distT="0" distB="0" distL="114300" distR="114300" simplePos="0" relativeHeight="251673651" behindDoc="1" locked="0" layoutInCell="1" allowOverlap="1" wp14:anchorId="7B6DD122" wp14:editId="3EFCFB97">
            <wp:simplePos x="0" y="0"/>
            <wp:positionH relativeFrom="margin">
              <wp:posOffset>0</wp:posOffset>
            </wp:positionH>
            <wp:positionV relativeFrom="paragraph">
              <wp:posOffset>228600</wp:posOffset>
            </wp:positionV>
            <wp:extent cx="4572000" cy="2519680"/>
            <wp:effectExtent l="0" t="0" r="0" b="0"/>
            <wp:wrapTight wrapText="bothSides">
              <wp:wrapPolygon edited="0">
                <wp:start x="0" y="0"/>
                <wp:lineTo x="0" y="21393"/>
                <wp:lineTo x="21510" y="21393"/>
                <wp:lineTo x="21510" y="0"/>
                <wp:lineTo x="0" y="0"/>
              </wp:wrapPolygon>
            </wp:wrapTight>
            <wp:docPr id="1528032406" name="Grafico 1">
              <a:extLst xmlns:a="http://schemas.openxmlformats.org/drawingml/2006/main">
                <a:ext uri="{FF2B5EF4-FFF2-40B4-BE49-F238E27FC236}">
                  <a16:creationId xmlns:a16="http://schemas.microsoft.com/office/drawing/2014/main" id="{898D7ECB-D189-1B1C-F676-D13F441683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anchor>
        </w:drawing>
      </w:r>
    </w:p>
    <w:p w14:paraId="2CBB2FD4"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6EB682E2"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09367655"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350C8867"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06C27F08"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26A80792"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391CD87D"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6E35FFAA"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53096F4A"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7A6B86A9" w14:textId="77777777" w:rsidR="00A641D5" w:rsidRDefault="00A641D5" w:rsidP="000B6064">
      <w:pPr>
        <w:spacing w:after="120" w:line="240" w:lineRule="auto"/>
        <w:jc w:val="both"/>
        <w:rPr>
          <w:rFonts w:ascii="Verdana" w:eastAsia="Times New Roman" w:hAnsi="Verdana" w:cstheme="minorHAnsi"/>
          <w:sz w:val="20"/>
          <w:szCs w:val="20"/>
          <w:lang w:val="en-GB"/>
        </w:rPr>
      </w:pPr>
    </w:p>
    <w:p w14:paraId="022D0A56" w14:textId="77777777" w:rsidR="00A641D5" w:rsidRPr="000B6064" w:rsidRDefault="00A641D5" w:rsidP="000B6064">
      <w:pPr>
        <w:spacing w:after="120" w:line="240" w:lineRule="auto"/>
        <w:jc w:val="both"/>
        <w:rPr>
          <w:rFonts w:ascii="Verdana" w:eastAsia="Times New Roman" w:hAnsi="Verdana" w:cstheme="minorHAnsi"/>
          <w:sz w:val="20"/>
          <w:szCs w:val="20"/>
          <w:lang w:val="en-GB"/>
        </w:rPr>
      </w:pPr>
    </w:p>
    <w:tbl>
      <w:tblPr>
        <w:tblW w:w="9289" w:type="dxa"/>
        <w:jc w:val="center"/>
        <w:tblCellMar>
          <w:left w:w="70" w:type="dxa"/>
          <w:right w:w="70" w:type="dxa"/>
        </w:tblCellMar>
        <w:tblLook w:val="04A0" w:firstRow="1" w:lastRow="0" w:firstColumn="1" w:lastColumn="0" w:noHBand="0" w:noVBand="1"/>
      </w:tblPr>
      <w:tblGrid>
        <w:gridCol w:w="3573"/>
        <w:gridCol w:w="1399"/>
        <w:gridCol w:w="1439"/>
        <w:gridCol w:w="1439"/>
        <w:gridCol w:w="1439"/>
      </w:tblGrid>
      <w:tr w:rsidR="00A716FB" w:rsidRPr="008A3FFC" w14:paraId="7C111778" w14:textId="1C8DD53D" w:rsidTr="008072AE">
        <w:trPr>
          <w:trHeight w:val="298"/>
          <w:jc w:val="center"/>
        </w:trPr>
        <w:tc>
          <w:tcPr>
            <w:tcW w:w="9289" w:type="dxa"/>
            <w:gridSpan w:val="5"/>
            <w:tcBorders>
              <w:top w:val="single" w:sz="4" w:space="0" w:color="auto"/>
              <w:bottom w:val="single" w:sz="4" w:space="0" w:color="auto"/>
            </w:tcBorders>
            <w:noWrap/>
            <w:vAlign w:val="center"/>
          </w:tcPr>
          <w:p w14:paraId="083A453A" w14:textId="312384B7" w:rsidR="00A716FB" w:rsidRPr="00AE7FEF" w:rsidRDefault="00A716FB">
            <w:pPr>
              <w:spacing w:line="240" w:lineRule="auto"/>
              <w:jc w:val="center"/>
              <w:rPr>
                <w:rFonts w:ascii="Verdana" w:eastAsia="Times New Roman" w:hAnsi="Verdana" w:cs="Times New Roman"/>
                <w:i/>
                <w:iCs/>
                <w:sz w:val="20"/>
                <w:szCs w:val="20"/>
                <w:highlight w:val="green"/>
              </w:rPr>
            </w:pPr>
            <w:r w:rsidRPr="00AE7FEF">
              <w:rPr>
                <w:rFonts w:ascii="Verdana" w:eastAsia="Times New Roman" w:hAnsi="Verdana"/>
                <w:i/>
                <w:iCs/>
                <w:caps/>
                <w:sz w:val="20"/>
                <w:szCs w:val="20"/>
              </w:rPr>
              <w:t xml:space="preserve">SCOPE 1 </w:t>
            </w:r>
            <w:r w:rsidR="000B6064">
              <w:rPr>
                <w:rFonts w:ascii="Verdana" w:eastAsia="Times New Roman" w:hAnsi="Verdana"/>
                <w:i/>
                <w:iCs/>
                <w:caps/>
                <w:sz w:val="20"/>
                <w:szCs w:val="20"/>
              </w:rPr>
              <w:t>per source</w:t>
            </w:r>
            <w:r w:rsidRPr="00AE7FEF">
              <w:rPr>
                <w:rFonts w:ascii="Verdana" w:eastAsia="Times New Roman" w:hAnsi="Verdana"/>
                <w:i/>
                <w:iCs/>
                <w:caps/>
                <w:sz w:val="20"/>
                <w:szCs w:val="20"/>
              </w:rPr>
              <w:t xml:space="preserve"> </w:t>
            </w:r>
            <w:r w:rsidRPr="00AE7FEF">
              <w:rPr>
                <w:rFonts w:ascii="Verdana" w:eastAsia="Times New Roman" w:hAnsi="Verdana" w:cs="Times New Roman"/>
                <w:i/>
                <w:iCs/>
                <w:sz w:val="20"/>
                <w:szCs w:val="20"/>
              </w:rPr>
              <w:t>(ton CO</w:t>
            </w:r>
            <w:r w:rsidRPr="0056650C">
              <w:rPr>
                <w:rFonts w:ascii="Verdana" w:eastAsia="Times New Roman" w:hAnsi="Verdana" w:cs="Times New Roman"/>
                <w:i/>
                <w:iCs/>
                <w:sz w:val="20"/>
                <w:szCs w:val="20"/>
                <w:vertAlign w:val="subscript"/>
              </w:rPr>
              <w:t xml:space="preserve">2 </w:t>
            </w:r>
            <w:proofErr w:type="spellStart"/>
            <w:r w:rsidRPr="0056650C">
              <w:rPr>
                <w:rFonts w:ascii="Verdana" w:eastAsia="Times New Roman" w:hAnsi="Verdana" w:cs="Times New Roman"/>
                <w:i/>
                <w:iCs/>
                <w:sz w:val="20"/>
                <w:szCs w:val="20"/>
                <w:vertAlign w:val="subscript"/>
              </w:rPr>
              <w:t>eq</w:t>
            </w:r>
            <w:proofErr w:type="spellEnd"/>
            <w:r w:rsidRPr="00AE7FEF">
              <w:rPr>
                <w:rFonts w:ascii="Verdana" w:eastAsia="Times New Roman" w:hAnsi="Verdana" w:cs="Times New Roman"/>
                <w:i/>
                <w:iCs/>
                <w:sz w:val="20"/>
                <w:szCs w:val="20"/>
              </w:rPr>
              <w:t>)</w:t>
            </w:r>
            <w:r w:rsidR="000E5EFE" w:rsidRPr="00AE7FEF">
              <w:rPr>
                <w:rStyle w:val="Rimandonotaapidipagina"/>
                <w:rFonts w:ascii="Verdana" w:eastAsia="Times New Roman" w:hAnsi="Verdana" w:cs="Times New Roman"/>
                <w:i/>
                <w:iCs/>
                <w:sz w:val="20"/>
                <w:szCs w:val="20"/>
              </w:rPr>
              <w:footnoteReference w:id="4"/>
            </w:r>
          </w:p>
        </w:tc>
      </w:tr>
      <w:tr w:rsidR="008B7F24" w:rsidRPr="008A3FFC" w14:paraId="0DA4533F" w14:textId="77FD50D8" w:rsidTr="008072AE">
        <w:trPr>
          <w:trHeight w:val="298"/>
          <w:jc w:val="center"/>
        </w:trPr>
        <w:tc>
          <w:tcPr>
            <w:tcW w:w="3573" w:type="dxa"/>
            <w:tcBorders>
              <w:top w:val="single" w:sz="4" w:space="0" w:color="auto"/>
              <w:bottom w:val="single" w:sz="4" w:space="0" w:color="auto"/>
            </w:tcBorders>
            <w:noWrap/>
            <w:vAlign w:val="center"/>
          </w:tcPr>
          <w:p w14:paraId="36BE52FA" w14:textId="6824AB84" w:rsidR="008B7F24" w:rsidRPr="008A3FFC" w:rsidRDefault="000B6064" w:rsidP="0058524B">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399" w:type="dxa"/>
            <w:tcBorders>
              <w:top w:val="single" w:sz="4" w:space="0" w:color="auto"/>
              <w:bottom w:val="single" w:sz="4" w:space="0" w:color="auto"/>
            </w:tcBorders>
            <w:noWrap/>
            <w:vAlign w:val="center"/>
          </w:tcPr>
          <w:p w14:paraId="3E820861" w14:textId="592A317B"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1D8836A0" w14:textId="77777777"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c>
          <w:tcPr>
            <w:tcW w:w="1439" w:type="dxa"/>
            <w:tcBorders>
              <w:top w:val="single" w:sz="4" w:space="0" w:color="auto"/>
              <w:bottom w:val="single" w:sz="4" w:space="0" w:color="auto"/>
            </w:tcBorders>
            <w:vAlign w:val="center"/>
          </w:tcPr>
          <w:p w14:paraId="5BCC4864" w14:textId="304F5664"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c>
          <w:tcPr>
            <w:tcW w:w="1439" w:type="dxa"/>
            <w:tcBorders>
              <w:top w:val="single" w:sz="4" w:space="0" w:color="auto"/>
              <w:bottom w:val="single" w:sz="4" w:space="0" w:color="auto"/>
            </w:tcBorders>
            <w:vAlign w:val="center"/>
          </w:tcPr>
          <w:p w14:paraId="4C1376C3" w14:textId="6EB1F778" w:rsidR="008B7F24" w:rsidRPr="008A3FFC" w:rsidRDefault="008B7F24" w:rsidP="0058524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r>
      <w:tr w:rsidR="008A0E25" w:rsidRPr="008A3FFC" w14:paraId="0E1C1290" w14:textId="1E61095E" w:rsidTr="008072AE">
        <w:trPr>
          <w:trHeight w:val="298"/>
          <w:jc w:val="center"/>
        </w:trPr>
        <w:tc>
          <w:tcPr>
            <w:tcW w:w="3573" w:type="dxa"/>
            <w:tcBorders>
              <w:top w:val="single" w:sz="4" w:space="0" w:color="auto"/>
              <w:bottom w:val="nil"/>
            </w:tcBorders>
            <w:noWrap/>
            <w:vAlign w:val="center"/>
          </w:tcPr>
          <w:p w14:paraId="69AC1CEC" w14:textId="11C4050F" w:rsidR="008A0E25" w:rsidRPr="002D5CBF" w:rsidRDefault="002D5CBF" w:rsidP="0058524B">
            <w:pPr>
              <w:spacing w:line="240" w:lineRule="auto"/>
              <w:rPr>
                <w:rFonts w:ascii="Verdana" w:eastAsia="Times New Roman" w:hAnsi="Verdana" w:cs="Times New Roman"/>
                <w:sz w:val="20"/>
                <w:szCs w:val="20"/>
                <w:lang w:val="en-GB"/>
              </w:rPr>
            </w:pPr>
            <w:r w:rsidRPr="002D5CBF">
              <w:rPr>
                <w:rFonts w:ascii="Verdana" w:hAnsi="Verdana"/>
                <w:sz w:val="20"/>
                <w:szCs w:val="20"/>
                <w:lang w:val="en-GB"/>
              </w:rPr>
              <w:t xml:space="preserve">Stationary combustion </w:t>
            </w:r>
            <w:r w:rsidR="000B547D" w:rsidRPr="002D5CBF">
              <w:rPr>
                <w:rFonts w:ascii="Verdana" w:hAnsi="Verdana"/>
                <w:sz w:val="20"/>
                <w:szCs w:val="20"/>
                <w:lang w:val="en-GB"/>
              </w:rPr>
              <w:t>(</w:t>
            </w:r>
            <w:r w:rsidRPr="002D5CBF">
              <w:rPr>
                <w:rFonts w:ascii="Verdana" w:hAnsi="Verdana"/>
                <w:sz w:val="20"/>
                <w:szCs w:val="20"/>
                <w:lang w:val="en-GB"/>
              </w:rPr>
              <w:t>natural g</w:t>
            </w:r>
            <w:r w:rsidR="008A0E25" w:rsidRPr="002D5CBF">
              <w:rPr>
                <w:rFonts w:ascii="Verdana" w:hAnsi="Verdana"/>
                <w:sz w:val="20"/>
                <w:szCs w:val="20"/>
                <w:lang w:val="en-GB"/>
              </w:rPr>
              <w:t>as</w:t>
            </w:r>
            <w:r w:rsidR="000B547D" w:rsidRPr="002D5CBF">
              <w:rPr>
                <w:rFonts w:ascii="Verdana" w:hAnsi="Verdana"/>
                <w:sz w:val="20"/>
                <w:szCs w:val="20"/>
                <w:lang w:val="en-GB"/>
              </w:rPr>
              <w:t>)</w:t>
            </w:r>
          </w:p>
        </w:tc>
        <w:tc>
          <w:tcPr>
            <w:tcW w:w="1399" w:type="dxa"/>
            <w:tcBorders>
              <w:top w:val="single" w:sz="4" w:space="0" w:color="auto"/>
              <w:bottom w:val="nil"/>
            </w:tcBorders>
            <w:noWrap/>
            <w:vAlign w:val="center"/>
          </w:tcPr>
          <w:p w14:paraId="0ADE6A3F" w14:textId="1CD884C2" w:rsidR="008A0E25" w:rsidRPr="008A3FFC" w:rsidRDefault="00C07AFA"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80</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7</w:t>
            </w:r>
          </w:p>
        </w:tc>
        <w:tc>
          <w:tcPr>
            <w:tcW w:w="1439" w:type="dxa"/>
            <w:tcBorders>
              <w:top w:val="single" w:sz="4" w:space="0" w:color="auto"/>
              <w:bottom w:val="nil"/>
            </w:tcBorders>
            <w:noWrap/>
            <w:vAlign w:val="center"/>
          </w:tcPr>
          <w:p w14:paraId="119EA491" w14:textId="114473C6" w:rsidR="008A0E25" w:rsidRPr="008A3FFC" w:rsidRDefault="00C07AFA"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67</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1%</w:t>
            </w:r>
          </w:p>
        </w:tc>
        <w:tc>
          <w:tcPr>
            <w:tcW w:w="1439" w:type="dxa"/>
            <w:tcBorders>
              <w:top w:val="single" w:sz="4" w:space="0" w:color="auto"/>
              <w:bottom w:val="nil"/>
            </w:tcBorders>
            <w:vAlign w:val="center"/>
          </w:tcPr>
          <w:p w14:paraId="74D324D2" w14:textId="5B4957C6" w:rsidR="008A0E25" w:rsidRPr="008A3FFC" w:rsidRDefault="0088677C"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67</w:t>
            </w:r>
            <w:r w:rsidR="002D5CBF">
              <w:rPr>
                <w:rFonts w:ascii="Verdana" w:eastAsia="Times New Roman" w:hAnsi="Verdana" w:cs="Times New Roman"/>
                <w:sz w:val="20"/>
                <w:szCs w:val="20"/>
              </w:rPr>
              <w:t>.</w:t>
            </w:r>
            <w:r w:rsidR="004115AB" w:rsidRPr="008A3FFC">
              <w:rPr>
                <w:rFonts w:ascii="Verdana" w:eastAsia="Times New Roman" w:hAnsi="Verdana" w:cs="Times New Roman"/>
                <w:sz w:val="20"/>
                <w:szCs w:val="20"/>
              </w:rPr>
              <w:t>0</w:t>
            </w:r>
          </w:p>
        </w:tc>
        <w:tc>
          <w:tcPr>
            <w:tcW w:w="1439" w:type="dxa"/>
            <w:tcBorders>
              <w:top w:val="single" w:sz="4" w:space="0" w:color="auto"/>
              <w:bottom w:val="nil"/>
            </w:tcBorders>
            <w:vAlign w:val="center"/>
          </w:tcPr>
          <w:p w14:paraId="0BB11DB0" w14:textId="7E7A5926" w:rsidR="008A0E25" w:rsidRPr="008A3FFC" w:rsidRDefault="00DC78C3"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57</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3%</w:t>
            </w:r>
          </w:p>
        </w:tc>
      </w:tr>
      <w:tr w:rsidR="008A0E25" w:rsidRPr="008A3FFC" w14:paraId="1607FF5A" w14:textId="08DA7D7C" w:rsidTr="0058524B">
        <w:trPr>
          <w:trHeight w:val="298"/>
          <w:jc w:val="center"/>
        </w:trPr>
        <w:tc>
          <w:tcPr>
            <w:tcW w:w="3573" w:type="dxa"/>
            <w:tcBorders>
              <w:top w:val="nil"/>
              <w:bottom w:val="nil"/>
            </w:tcBorders>
            <w:noWrap/>
            <w:vAlign w:val="center"/>
          </w:tcPr>
          <w:p w14:paraId="6600E784" w14:textId="49507E9A" w:rsidR="008A0E25" w:rsidRPr="002D5CBF" w:rsidRDefault="002D5CBF" w:rsidP="0058524B">
            <w:pPr>
              <w:spacing w:line="240" w:lineRule="auto"/>
              <w:rPr>
                <w:rFonts w:ascii="Verdana" w:hAnsi="Verdana"/>
                <w:sz w:val="20"/>
                <w:szCs w:val="20"/>
                <w:lang w:val="en-GB"/>
              </w:rPr>
            </w:pPr>
            <w:r w:rsidRPr="002D5CBF">
              <w:rPr>
                <w:rFonts w:ascii="Verdana" w:hAnsi="Verdana"/>
                <w:sz w:val="20"/>
                <w:szCs w:val="20"/>
                <w:lang w:val="en-GB"/>
              </w:rPr>
              <w:t>Mobile combustion (petrol and diesel)</w:t>
            </w:r>
          </w:p>
        </w:tc>
        <w:tc>
          <w:tcPr>
            <w:tcW w:w="1399" w:type="dxa"/>
            <w:tcBorders>
              <w:top w:val="nil"/>
              <w:bottom w:val="nil"/>
            </w:tcBorders>
            <w:noWrap/>
            <w:vAlign w:val="center"/>
          </w:tcPr>
          <w:p w14:paraId="4BBE9E8D" w14:textId="2BAD2DAC" w:rsidR="008A0E25" w:rsidRPr="008A3FFC" w:rsidRDefault="0058524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39</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6</w:t>
            </w:r>
          </w:p>
        </w:tc>
        <w:tc>
          <w:tcPr>
            <w:tcW w:w="1439" w:type="dxa"/>
            <w:tcBorders>
              <w:top w:val="nil"/>
              <w:bottom w:val="nil"/>
            </w:tcBorders>
            <w:noWrap/>
            <w:vAlign w:val="center"/>
          </w:tcPr>
          <w:p w14:paraId="6AD55AC4" w14:textId="27B63BAA" w:rsidR="008A0E25" w:rsidRPr="008A3FFC" w:rsidRDefault="0058524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32</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9%</w:t>
            </w:r>
          </w:p>
        </w:tc>
        <w:tc>
          <w:tcPr>
            <w:tcW w:w="1439" w:type="dxa"/>
            <w:tcBorders>
              <w:top w:val="nil"/>
              <w:bottom w:val="nil"/>
            </w:tcBorders>
            <w:vAlign w:val="center"/>
          </w:tcPr>
          <w:p w14:paraId="23607F7C" w14:textId="08FEFFA2"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50</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0</w:t>
            </w:r>
          </w:p>
        </w:tc>
        <w:tc>
          <w:tcPr>
            <w:tcW w:w="1439" w:type="dxa"/>
            <w:tcBorders>
              <w:top w:val="nil"/>
              <w:bottom w:val="nil"/>
            </w:tcBorders>
            <w:vAlign w:val="center"/>
          </w:tcPr>
          <w:p w14:paraId="410CB87E" w14:textId="41111D93" w:rsidR="008A0E25" w:rsidRPr="008A3FFC" w:rsidRDefault="00DC78C3"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42</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7%</w:t>
            </w:r>
          </w:p>
        </w:tc>
      </w:tr>
      <w:tr w:rsidR="008A0E25" w:rsidRPr="008A3FFC" w14:paraId="46193D15" w14:textId="52488613" w:rsidTr="0058524B">
        <w:trPr>
          <w:trHeight w:val="298"/>
          <w:jc w:val="center"/>
        </w:trPr>
        <w:tc>
          <w:tcPr>
            <w:tcW w:w="3573" w:type="dxa"/>
            <w:tcBorders>
              <w:top w:val="nil"/>
              <w:bottom w:val="nil"/>
            </w:tcBorders>
            <w:noWrap/>
            <w:vAlign w:val="center"/>
          </w:tcPr>
          <w:p w14:paraId="4BDBD3C5" w14:textId="3277F343" w:rsidR="008A0E25" w:rsidRPr="008A3FFC" w:rsidRDefault="002D5CBF" w:rsidP="0058524B">
            <w:pPr>
              <w:spacing w:line="240" w:lineRule="auto"/>
              <w:rPr>
                <w:rFonts w:ascii="Verdana" w:hAnsi="Verdana"/>
                <w:sz w:val="20"/>
                <w:szCs w:val="20"/>
              </w:rPr>
            </w:pPr>
            <w:proofErr w:type="spellStart"/>
            <w:r>
              <w:rPr>
                <w:rFonts w:ascii="Verdana" w:hAnsi="Verdana"/>
                <w:sz w:val="20"/>
                <w:szCs w:val="20"/>
              </w:rPr>
              <w:t>Fugitive</w:t>
            </w:r>
            <w:proofErr w:type="spellEnd"/>
            <w:r>
              <w:rPr>
                <w:rFonts w:ascii="Verdana" w:hAnsi="Verdana"/>
                <w:sz w:val="20"/>
                <w:szCs w:val="20"/>
              </w:rPr>
              <w:t xml:space="preserve"> </w:t>
            </w:r>
            <w:proofErr w:type="spellStart"/>
            <w:r>
              <w:rPr>
                <w:rFonts w:ascii="Verdana" w:hAnsi="Verdana"/>
                <w:sz w:val="20"/>
                <w:szCs w:val="20"/>
              </w:rPr>
              <w:t>e</w:t>
            </w:r>
            <w:r w:rsidR="008A0E25" w:rsidRPr="008A3FFC">
              <w:rPr>
                <w:rFonts w:ascii="Verdana" w:hAnsi="Verdana"/>
                <w:sz w:val="20"/>
                <w:szCs w:val="20"/>
              </w:rPr>
              <w:t>mission</w:t>
            </w:r>
            <w:r>
              <w:rPr>
                <w:rFonts w:ascii="Verdana" w:hAnsi="Verdana"/>
                <w:sz w:val="20"/>
                <w:szCs w:val="20"/>
              </w:rPr>
              <w:t>s</w:t>
            </w:r>
            <w:proofErr w:type="spellEnd"/>
          </w:p>
        </w:tc>
        <w:tc>
          <w:tcPr>
            <w:tcW w:w="1399" w:type="dxa"/>
            <w:tcBorders>
              <w:top w:val="nil"/>
              <w:bottom w:val="nil"/>
            </w:tcBorders>
            <w:noWrap/>
            <w:vAlign w:val="center"/>
          </w:tcPr>
          <w:p w14:paraId="4B580F9F" w14:textId="13F35678" w:rsidR="008A0E25" w:rsidRPr="008A3FFC" w:rsidRDefault="00D7645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noWrap/>
            <w:vAlign w:val="center"/>
          </w:tcPr>
          <w:p w14:paraId="0C5C258D" w14:textId="19B88571" w:rsidR="008A0E25" w:rsidRPr="008A3FFC" w:rsidRDefault="00BB3F7F"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vAlign w:val="center"/>
          </w:tcPr>
          <w:p w14:paraId="566BDA5C" w14:textId="2918B8B1"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nil"/>
            </w:tcBorders>
            <w:vAlign w:val="center"/>
          </w:tcPr>
          <w:p w14:paraId="434C646A" w14:textId="34722FF9" w:rsidR="008A0E25" w:rsidRPr="008A3FFC" w:rsidRDefault="004115AB" w:rsidP="0058524B">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r>
      <w:tr w:rsidR="008B7F24" w:rsidRPr="008A3FFC" w14:paraId="63A07B79" w14:textId="1874E940" w:rsidTr="0058524B">
        <w:trPr>
          <w:trHeight w:val="298"/>
          <w:jc w:val="center"/>
        </w:trPr>
        <w:tc>
          <w:tcPr>
            <w:tcW w:w="3573" w:type="dxa"/>
            <w:tcBorders>
              <w:top w:val="single" w:sz="4" w:space="0" w:color="auto"/>
              <w:bottom w:val="single" w:sz="4" w:space="0" w:color="auto"/>
            </w:tcBorders>
            <w:noWrap/>
            <w:vAlign w:val="center"/>
          </w:tcPr>
          <w:p w14:paraId="51492492" w14:textId="3EBC2AA8" w:rsidR="008B7F24" w:rsidRPr="008A3FFC" w:rsidRDefault="008B7F24" w:rsidP="0058524B">
            <w:pPr>
              <w:spacing w:line="240" w:lineRule="auto"/>
              <w:rPr>
                <w:rFonts w:ascii="Verdana" w:eastAsia="Times New Roman" w:hAnsi="Verdana" w:cs="Times New Roman"/>
                <w:b/>
                <w:bCs/>
                <w:sz w:val="20"/>
                <w:szCs w:val="20"/>
              </w:rPr>
            </w:pPr>
            <w:r w:rsidRPr="008A3FFC">
              <w:rPr>
                <w:rFonts w:ascii="Verdana" w:eastAsia="Times New Roman" w:hAnsi="Verdana" w:cs="Times New Roman"/>
                <w:b/>
                <w:bCs/>
                <w:sz w:val="20"/>
                <w:szCs w:val="20"/>
              </w:rPr>
              <w:t>Total</w:t>
            </w:r>
          </w:p>
        </w:tc>
        <w:tc>
          <w:tcPr>
            <w:tcW w:w="1399" w:type="dxa"/>
            <w:tcBorders>
              <w:top w:val="single" w:sz="4" w:space="0" w:color="auto"/>
              <w:bottom w:val="single" w:sz="4" w:space="0" w:color="auto"/>
            </w:tcBorders>
            <w:noWrap/>
            <w:vAlign w:val="center"/>
          </w:tcPr>
          <w:p w14:paraId="7E0CDBFD" w14:textId="689D5EA8" w:rsidR="008B7F24" w:rsidRPr="008A3FFC" w:rsidRDefault="00C125FA" w:rsidP="0058524B">
            <w:pPr>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120</w:t>
            </w:r>
            <w:r w:rsidR="002D5CBF">
              <w:rPr>
                <w:rFonts w:ascii="Verdana" w:eastAsia="Times New Roman" w:hAnsi="Verdana" w:cs="Times New Roman"/>
                <w:b/>
                <w:bCs/>
                <w:sz w:val="20"/>
                <w:szCs w:val="20"/>
              </w:rPr>
              <w:t>.</w:t>
            </w:r>
            <w:r w:rsidRPr="008A3FFC">
              <w:rPr>
                <w:rFonts w:ascii="Verdana" w:eastAsia="Times New Roman" w:hAnsi="Verdana" w:cs="Times New Roman"/>
                <w:b/>
                <w:bCs/>
                <w:sz w:val="20"/>
                <w:szCs w:val="20"/>
              </w:rPr>
              <w:t>3</w:t>
            </w:r>
          </w:p>
        </w:tc>
        <w:tc>
          <w:tcPr>
            <w:tcW w:w="1439" w:type="dxa"/>
            <w:tcBorders>
              <w:top w:val="single" w:sz="4" w:space="0" w:color="auto"/>
              <w:bottom w:val="single" w:sz="4" w:space="0" w:color="auto"/>
            </w:tcBorders>
            <w:noWrap/>
            <w:vAlign w:val="center"/>
          </w:tcPr>
          <w:p w14:paraId="4E6068C7" w14:textId="601A31E6" w:rsidR="008B7F24" w:rsidRPr="008A3FFC" w:rsidRDefault="008B7F24" w:rsidP="0058524B">
            <w:pPr>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100</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0%</w:t>
            </w:r>
          </w:p>
        </w:tc>
        <w:tc>
          <w:tcPr>
            <w:tcW w:w="1439" w:type="dxa"/>
            <w:tcBorders>
              <w:top w:val="single" w:sz="4" w:space="0" w:color="auto"/>
              <w:bottom w:val="single" w:sz="4" w:space="0" w:color="auto"/>
            </w:tcBorders>
            <w:vAlign w:val="center"/>
          </w:tcPr>
          <w:p w14:paraId="419BC72C" w14:textId="06F27EA4" w:rsidR="008B7F24" w:rsidRPr="008A3FFC" w:rsidRDefault="004115AB" w:rsidP="0058524B">
            <w:pPr>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117</w:t>
            </w:r>
            <w:r w:rsidR="002D5CBF">
              <w:rPr>
                <w:rFonts w:ascii="Verdana" w:eastAsia="Times New Roman" w:hAnsi="Verdana" w:cs="Times New Roman"/>
                <w:b/>
                <w:bCs/>
                <w:sz w:val="20"/>
                <w:szCs w:val="20"/>
              </w:rPr>
              <w:t>.</w:t>
            </w:r>
            <w:r w:rsidRPr="008A3FFC">
              <w:rPr>
                <w:rFonts w:ascii="Verdana" w:eastAsia="Times New Roman" w:hAnsi="Verdana" w:cs="Times New Roman"/>
                <w:b/>
                <w:bCs/>
                <w:sz w:val="20"/>
                <w:szCs w:val="20"/>
              </w:rPr>
              <w:t>0</w:t>
            </w:r>
          </w:p>
        </w:tc>
        <w:tc>
          <w:tcPr>
            <w:tcW w:w="1439" w:type="dxa"/>
            <w:tcBorders>
              <w:top w:val="single" w:sz="4" w:space="0" w:color="auto"/>
              <w:bottom w:val="single" w:sz="4" w:space="0" w:color="auto"/>
            </w:tcBorders>
            <w:vAlign w:val="center"/>
          </w:tcPr>
          <w:p w14:paraId="5824F4E5" w14:textId="01A72B30" w:rsidR="008B7F24" w:rsidRPr="008A3FFC" w:rsidRDefault="004115AB" w:rsidP="0058524B">
            <w:pPr>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100</w:t>
            </w:r>
            <w:r w:rsidR="002D5CBF">
              <w:rPr>
                <w:rFonts w:ascii="Verdana" w:eastAsia="Times New Roman" w:hAnsi="Verdana" w:cs="Times New Roman"/>
                <w:sz w:val="20"/>
                <w:szCs w:val="20"/>
              </w:rPr>
              <w:t>.</w:t>
            </w:r>
            <w:r w:rsidRPr="008A3FFC">
              <w:rPr>
                <w:rFonts w:ascii="Verdana" w:eastAsia="Times New Roman" w:hAnsi="Verdana" w:cs="Times New Roman"/>
                <w:sz w:val="20"/>
                <w:szCs w:val="20"/>
              </w:rPr>
              <w:t>0%</w:t>
            </w:r>
          </w:p>
        </w:tc>
      </w:tr>
    </w:tbl>
    <w:p w14:paraId="1D704869" w14:textId="77777777" w:rsidR="00CA11BE" w:rsidRDefault="00CA11BE" w:rsidP="0032661E">
      <w:pPr>
        <w:pBdr>
          <w:top w:val="nil"/>
          <w:left w:val="nil"/>
          <w:bottom w:val="nil"/>
          <w:right w:val="nil"/>
          <w:between w:val="nil"/>
        </w:pBdr>
        <w:spacing w:before="120" w:after="40" w:line="240" w:lineRule="auto"/>
        <w:rPr>
          <w:color w:val="000000"/>
        </w:rPr>
      </w:pPr>
    </w:p>
    <w:p w14:paraId="2BD94485" w14:textId="77777777" w:rsidR="002339C1" w:rsidRPr="002339C1" w:rsidRDefault="002339C1" w:rsidP="002339C1">
      <w:pPr>
        <w:spacing w:after="120" w:line="240" w:lineRule="auto"/>
        <w:jc w:val="both"/>
        <w:rPr>
          <w:rFonts w:ascii="Verdana" w:eastAsia="Times New Roman" w:hAnsi="Verdana"/>
          <w:sz w:val="20"/>
          <w:szCs w:val="20"/>
          <w:lang w:val="en-GB"/>
        </w:rPr>
      </w:pPr>
      <w:r w:rsidRPr="002339C1">
        <w:rPr>
          <w:rFonts w:ascii="Verdana" w:eastAsia="Times New Roman" w:hAnsi="Verdana"/>
          <w:sz w:val="20"/>
          <w:szCs w:val="20"/>
          <w:lang w:val="en-GB"/>
        </w:rPr>
        <w:t>Regarding the management of fluorinated gases in air conditioning systems, Thermocast ensures compliance with relevant regulatory obligations by inventorying equipment, properly maintaining systems, preventing potential leaks, and conducting periodic checks performed by qualified third-party operators and firms.</w:t>
      </w:r>
    </w:p>
    <w:p w14:paraId="4B5193CC" w14:textId="1B4007D9" w:rsidR="00693427" w:rsidRPr="002339C1" w:rsidRDefault="002339C1" w:rsidP="00363EC9">
      <w:pPr>
        <w:spacing w:after="120" w:line="240" w:lineRule="auto"/>
        <w:jc w:val="both"/>
        <w:rPr>
          <w:rFonts w:ascii="Verdana" w:eastAsia="Times New Roman" w:hAnsi="Verdana"/>
          <w:sz w:val="20"/>
          <w:szCs w:val="20"/>
          <w:lang w:val="en-GB"/>
        </w:rPr>
      </w:pPr>
      <w:r w:rsidRPr="002339C1">
        <w:rPr>
          <w:rFonts w:ascii="Verdana" w:eastAsia="Times New Roman" w:hAnsi="Verdana"/>
          <w:sz w:val="20"/>
          <w:szCs w:val="20"/>
          <w:lang w:val="en-GB"/>
        </w:rPr>
        <w:t>No fugitive emissions attributable to air conditioning systems were recorded during the two-year reporting period</w:t>
      </w:r>
      <w:r w:rsidR="00BE2BEE" w:rsidRPr="002339C1">
        <w:rPr>
          <w:rFonts w:ascii="Verdana" w:eastAsia="Times New Roman" w:hAnsi="Verdana"/>
          <w:sz w:val="20"/>
          <w:szCs w:val="20"/>
          <w:lang w:val="en-GB"/>
        </w:rPr>
        <w:t>.</w:t>
      </w:r>
    </w:p>
    <w:p w14:paraId="75402956" w14:textId="15F0CBE9" w:rsidR="00ED46C3" w:rsidRPr="002339C1" w:rsidRDefault="00ED46C3" w:rsidP="00363EC9">
      <w:pPr>
        <w:keepNext/>
        <w:keepLines/>
        <w:spacing w:after="120" w:line="240" w:lineRule="auto"/>
        <w:outlineLvl w:val="2"/>
        <w:rPr>
          <w:rFonts w:ascii="Verdana" w:eastAsia="Times New Roman" w:hAnsi="Verdana" w:cstheme="minorHAnsi"/>
          <w:b/>
          <w:i/>
          <w:sz w:val="24"/>
          <w:szCs w:val="24"/>
          <w:lang w:val="en-GB"/>
        </w:rPr>
      </w:pPr>
      <w:bookmarkStart w:id="32" w:name="_Toc198737119"/>
      <w:r w:rsidRPr="002339C1">
        <w:rPr>
          <w:rFonts w:ascii="Verdana" w:eastAsia="Times New Roman" w:hAnsi="Verdana" w:cstheme="minorHAnsi"/>
          <w:b/>
          <w:i/>
          <w:sz w:val="24"/>
          <w:szCs w:val="24"/>
          <w:lang w:val="en-GB"/>
        </w:rPr>
        <w:lastRenderedPageBreak/>
        <w:t>CO</w:t>
      </w:r>
      <w:r w:rsidRPr="009F290F">
        <w:rPr>
          <w:rFonts w:ascii="Verdana" w:eastAsia="Times New Roman" w:hAnsi="Verdana" w:cstheme="minorHAnsi"/>
          <w:b/>
          <w:i/>
          <w:sz w:val="24"/>
          <w:szCs w:val="24"/>
          <w:vertAlign w:val="subscript"/>
          <w:lang w:val="en-GB"/>
        </w:rPr>
        <w:t>2eq</w:t>
      </w:r>
      <w:r w:rsidRPr="002339C1">
        <w:rPr>
          <w:rFonts w:ascii="Verdana" w:eastAsia="Times New Roman" w:hAnsi="Verdana" w:cstheme="minorHAnsi"/>
          <w:b/>
          <w:i/>
          <w:sz w:val="24"/>
          <w:szCs w:val="24"/>
          <w:lang w:val="en-GB"/>
        </w:rPr>
        <w:t xml:space="preserve"> Scope 2</w:t>
      </w:r>
      <w:bookmarkEnd w:id="32"/>
      <w:r w:rsidRPr="002339C1">
        <w:rPr>
          <w:rFonts w:ascii="Verdana" w:eastAsia="Times New Roman" w:hAnsi="Verdana" w:cstheme="minorHAnsi"/>
          <w:b/>
          <w:i/>
          <w:sz w:val="24"/>
          <w:szCs w:val="24"/>
          <w:lang w:val="en-GB"/>
        </w:rPr>
        <w:t xml:space="preserve"> </w:t>
      </w:r>
      <w:r w:rsidR="002339C1" w:rsidRPr="002339C1">
        <w:rPr>
          <w:rFonts w:ascii="Verdana" w:eastAsia="Times New Roman" w:hAnsi="Verdana" w:cstheme="minorHAnsi"/>
          <w:b/>
          <w:i/>
          <w:sz w:val="24"/>
          <w:szCs w:val="24"/>
          <w:lang w:val="en-GB"/>
        </w:rPr>
        <w:t>emissions</w:t>
      </w:r>
    </w:p>
    <w:p w14:paraId="36F9DF1D" w14:textId="77777777" w:rsidR="002339C1" w:rsidRPr="002339C1" w:rsidRDefault="002339C1" w:rsidP="002339C1">
      <w:pPr>
        <w:pBdr>
          <w:top w:val="nil"/>
          <w:left w:val="nil"/>
          <w:bottom w:val="nil"/>
          <w:right w:val="nil"/>
          <w:between w:val="nil"/>
        </w:pBdr>
        <w:spacing w:line="240" w:lineRule="auto"/>
        <w:jc w:val="both"/>
        <w:rPr>
          <w:rFonts w:ascii="Verdana" w:eastAsia="Times New Roman" w:hAnsi="Verdana"/>
          <w:sz w:val="20"/>
          <w:szCs w:val="20"/>
          <w:lang w:val="en-GB"/>
        </w:rPr>
      </w:pPr>
      <w:r w:rsidRPr="002339C1">
        <w:rPr>
          <w:rFonts w:ascii="Verdana" w:eastAsia="Times New Roman" w:hAnsi="Verdana"/>
          <w:sz w:val="20"/>
          <w:szCs w:val="20"/>
          <w:lang w:val="en-GB"/>
        </w:rPr>
        <w:t>The location-based and market-based approaches were used to calculate indirect climate-changing emissions (Scope 2) resulting from the purchase of electricity.</w:t>
      </w:r>
    </w:p>
    <w:p w14:paraId="2AF13DD8" w14:textId="77777777" w:rsidR="002339C1" w:rsidRPr="002339C1" w:rsidRDefault="002339C1" w:rsidP="002339C1">
      <w:pPr>
        <w:pBdr>
          <w:top w:val="nil"/>
          <w:left w:val="nil"/>
          <w:bottom w:val="nil"/>
          <w:right w:val="nil"/>
          <w:between w:val="nil"/>
        </w:pBdr>
        <w:spacing w:line="240" w:lineRule="auto"/>
        <w:jc w:val="both"/>
        <w:rPr>
          <w:rFonts w:ascii="Verdana" w:eastAsia="Times New Roman" w:hAnsi="Verdana"/>
          <w:sz w:val="20"/>
          <w:szCs w:val="20"/>
          <w:lang w:val="en-GB"/>
        </w:rPr>
      </w:pPr>
      <w:r w:rsidRPr="002339C1">
        <w:rPr>
          <w:rFonts w:ascii="Verdana" w:eastAsia="Times New Roman" w:hAnsi="Verdana"/>
          <w:sz w:val="20"/>
          <w:szCs w:val="20"/>
          <w:lang w:val="en-GB"/>
        </w:rPr>
        <w:t>The location-based methodology involves calculating climate-changing gas emissions by applying national average emission factors based on the mix of primary energy sources used to generate electricity (energy mix).</w:t>
      </w:r>
    </w:p>
    <w:p w14:paraId="03DE46F0" w14:textId="77777777" w:rsidR="002339C1" w:rsidRPr="002339C1" w:rsidRDefault="002339C1" w:rsidP="002339C1">
      <w:pPr>
        <w:pBdr>
          <w:top w:val="nil"/>
          <w:left w:val="nil"/>
          <w:bottom w:val="nil"/>
          <w:right w:val="nil"/>
          <w:between w:val="nil"/>
        </w:pBdr>
        <w:spacing w:line="240" w:lineRule="auto"/>
        <w:jc w:val="both"/>
        <w:rPr>
          <w:rFonts w:ascii="Verdana" w:eastAsia="Times New Roman" w:hAnsi="Verdana"/>
          <w:sz w:val="20"/>
          <w:szCs w:val="20"/>
          <w:lang w:val="en-GB"/>
        </w:rPr>
      </w:pPr>
      <w:r w:rsidRPr="002339C1">
        <w:rPr>
          <w:rFonts w:ascii="Verdana" w:eastAsia="Times New Roman" w:hAnsi="Verdana"/>
          <w:sz w:val="20"/>
          <w:szCs w:val="20"/>
          <w:lang w:val="en-GB"/>
        </w:rPr>
        <w:t>In contrast, the market-based methodology requires calculating emissions from purchased electricity and heat by accounting for the share of electricity from renewable sources (backed by Guarantees of Origin)—to which an emission factor of zero is assigned—and applying the Residual Mix emission factor to the remaining emissions. For the market-based approach, the share of self-generated renewable energy was deducted from the total energy purchased and consumed by the Group’s companies.</w:t>
      </w:r>
    </w:p>
    <w:p w14:paraId="104F32A1" w14:textId="69B66246" w:rsidR="007578C8" w:rsidRPr="002339C1" w:rsidRDefault="002339C1" w:rsidP="007578C8">
      <w:pPr>
        <w:pBdr>
          <w:top w:val="nil"/>
          <w:left w:val="nil"/>
          <w:bottom w:val="nil"/>
          <w:right w:val="nil"/>
          <w:between w:val="nil"/>
        </w:pBdr>
        <w:spacing w:line="240" w:lineRule="auto"/>
        <w:jc w:val="both"/>
        <w:rPr>
          <w:rFonts w:ascii="Verdana" w:hAnsi="Verdana"/>
          <w:color w:val="000000"/>
          <w:sz w:val="20"/>
          <w:szCs w:val="20"/>
          <w:lang w:val="en-GB"/>
        </w:rPr>
      </w:pPr>
      <w:r w:rsidRPr="002339C1">
        <w:rPr>
          <w:rFonts w:ascii="Verdana" w:eastAsia="Times New Roman" w:hAnsi="Verdana"/>
          <w:sz w:val="20"/>
          <w:szCs w:val="20"/>
          <w:lang w:val="en-GB"/>
        </w:rPr>
        <w:t>The Scope 2 emissions generated over the last two years are presented below, highlighting the two calculation approaches used</w:t>
      </w:r>
      <w:r w:rsidR="00257C15" w:rsidRPr="002339C1">
        <w:rPr>
          <w:rFonts w:ascii="Verdana" w:hAnsi="Verdana"/>
          <w:color w:val="000000"/>
          <w:sz w:val="20"/>
          <w:szCs w:val="20"/>
          <w:lang w:val="en-GB"/>
        </w:rPr>
        <w:t>.</w:t>
      </w:r>
    </w:p>
    <w:p w14:paraId="05E81CC8" w14:textId="77777777" w:rsidR="007578C8" w:rsidRPr="002339C1" w:rsidRDefault="007578C8" w:rsidP="007578C8">
      <w:pPr>
        <w:pBdr>
          <w:top w:val="nil"/>
          <w:left w:val="nil"/>
          <w:bottom w:val="nil"/>
          <w:right w:val="nil"/>
          <w:between w:val="nil"/>
        </w:pBdr>
        <w:spacing w:line="240" w:lineRule="auto"/>
        <w:jc w:val="both"/>
        <w:rPr>
          <w:rFonts w:ascii="Verdana" w:hAnsi="Verdana"/>
          <w:color w:val="000000"/>
          <w:sz w:val="20"/>
          <w:szCs w:val="20"/>
          <w:lang w:val="en-GB"/>
        </w:rPr>
      </w:pPr>
    </w:p>
    <w:tbl>
      <w:tblPr>
        <w:tblW w:w="8396" w:type="dxa"/>
        <w:jc w:val="center"/>
        <w:tblCellMar>
          <w:left w:w="70" w:type="dxa"/>
          <w:right w:w="70" w:type="dxa"/>
        </w:tblCellMar>
        <w:tblLook w:val="04A0" w:firstRow="1" w:lastRow="0" w:firstColumn="1" w:lastColumn="0" w:noHBand="0" w:noVBand="1"/>
      </w:tblPr>
      <w:tblGrid>
        <w:gridCol w:w="5558"/>
        <w:gridCol w:w="1399"/>
        <w:gridCol w:w="1439"/>
      </w:tblGrid>
      <w:tr w:rsidR="00C6125A" w:rsidRPr="008A3FFC" w14:paraId="5E12158B" w14:textId="77777777" w:rsidTr="00363EC9">
        <w:trPr>
          <w:trHeight w:val="298"/>
          <w:jc w:val="center"/>
        </w:trPr>
        <w:tc>
          <w:tcPr>
            <w:tcW w:w="8396" w:type="dxa"/>
            <w:gridSpan w:val="3"/>
            <w:tcBorders>
              <w:top w:val="single" w:sz="4" w:space="0" w:color="auto"/>
              <w:bottom w:val="single" w:sz="4" w:space="0" w:color="auto"/>
            </w:tcBorders>
            <w:noWrap/>
            <w:vAlign w:val="center"/>
          </w:tcPr>
          <w:p w14:paraId="4C651CE3" w14:textId="35918EF2" w:rsidR="00C6125A" w:rsidRPr="008A3FFC" w:rsidRDefault="00C6125A">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 xml:space="preserve">SCOPE 2 </w:t>
            </w:r>
            <w:r w:rsidRPr="008A3FFC">
              <w:rPr>
                <w:rFonts w:ascii="Verdana" w:eastAsia="Times New Roman" w:hAnsi="Verdana" w:cs="Times New Roman"/>
                <w:i/>
                <w:iCs/>
                <w:sz w:val="20"/>
                <w:szCs w:val="20"/>
              </w:rPr>
              <w:t>(ton CO</w:t>
            </w:r>
            <w:r w:rsidRPr="007E22F3">
              <w:rPr>
                <w:rFonts w:ascii="Verdana" w:eastAsia="Times New Roman" w:hAnsi="Verdana" w:cs="Times New Roman"/>
                <w:i/>
                <w:iCs/>
                <w:sz w:val="20"/>
                <w:szCs w:val="20"/>
                <w:vertAlign w:val="subscript"/>
              </w:rPr>
              <w:t xml:space="preserve">2 </w:t>
            </w:r>
            <w:proofErr w:type="spellStart"/>
            <w:r w:rsidRPr="007E22F3">
              <w:rPr>
                <w:rFonts w:ascii="Verdana" w:eastAsia="Times New Roman" w:hAnsi="Verdana" w:cs="Times New Roman"/>
                <w:i/>
                <w:iCs/>
                <w:sz w:val="20"/>
                <w:szCs w:val="20"/>
                <w:vertAlign w:val="subscript"/>
              </w:rPr>
              <w:t>eq</w:t>
            </w:r>
            <w:proofErr w:type="spellEnd"/>
            <w:r w:rsidRPr="008A3FFC">
              <w:rPr>
                <w:rFonts w:ascii="Verdana" w:eastAsia="Times New Roman" w:hAnsi="Verdana" w:cs="Times New Roman"/>
                <w:i/>
                <w:iCs/>
                <w:sz w:val="20"/>
                <w:szCs w:val="20"/>
              </w:rPr>
              <w:t>)</w:t>
            </w:r>
            <w:r w:rsidR="00DA7171">
              <w:rPr>
                <w:rStyle w:val="Rimandonotaapidipagina"/>
                <w:rFonts w:ascii="Verdana" w:eastAsia="Times New Roman" w:hAnsi="Verdana" w:cs="Times New Roman"/>
                <w:i/>
                <w:iCs/>
                <w:sz w:val="20"/>
                <w:szCs w:val="20"/>
              </w:rPr>
              <w:footnoteReference w:id="5"/>
            </w:r>
          </w:p>
        </w:tc>
      </w:tr>
      <w:tr w:rsidR="00A107C8" w:rsidRPr="008A3FFC" w14:paraId="3BFDF674" w14:textId="77777777" w:rsidTr="00363EC9">
        <w:trPr>
          <w:trHeight w:val="380"/>
          <w:jc w:val="center"/>
        </w:trPr>
        <w:tc>
          <w:tcPr>
            <w:tcW w:w="5558" w:type="dxa"/>
            <w:tcBorders>
              <w:top w:val="single" w:sz="4" w:space="0" w:color="auto"/>
              <w:bottom w:val="single" w:sz="4" w:space="0" w:color="auto"/>
            </w:tcBorders>
            <w:noWrap/>
            <w:vAlign w:val="center"/>
          </w:tcPr>
          <w:p w14:paraId="54D87BDB" w14:textId="15C22CB1" w:rsidR="00A107C8" w:rsidRPr="008A3FFC" w:rsidRDefault="002339C1">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p>
        </w:tc>
        <w:tc>
          <w:tcPr>
            <w:tcW w:w="1399" w:type="dxa"/>
            <w:tcBorders>
              <w:top w:val="single" w:sz="4" w:space="0" w:color="auto"/>
              <w:bottom w:val="single" w:sz="4" w:space="0" w:color="auto"/>
            </w:tcBorders>
            <w:noWrap/>
            <w:vAlign w:val="center"/>
          </w:tcPr>
          <w:p w14:paraId="10146989" w14:textId="77777777" w:rsidR="00A107C8" w:rsidRPr="008A3FFC" w:rsidRDefault="00A107C8">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7A217299" w14:textId="153A74B4" w:rsidR="00A107C8" w:rsidRPr="008A3FFC" w:rsidRDefault="00A107C8">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A107C8" w:rsidRPr="008A3FFC" w14:paraId="5A6A1BE5" w14:textId="77777777" w:rsidTr="00363EC9">
        <w:trPr>
          <w:trHeight w:val="298"/>
          <w:jc w:val="center"/>
        </w:trPr>
        <w:tc>
          <w:tcPr>
            <w:tcW w:w="5558" w:type="dxa"/>
            <w:tcBorders>
              <w:top w:val="single" w:sz="4" w:space="0" w:color="auto"/>
            </w:tcBorders>
            <w:noWrap/>
            <w:vAlign w:val="center"/>
          </w:tcPr>
          <w:p w14:paraId="18E4A260" w14:textId="55392C7C" w:rsidR="00A107C8" w:rsidRPr="008A3FFC" w:rsidRDefault="00A107C8">
            <w:pPr>
              <w:spacing w:line="240" w:lineRule="auto"/>
              <w:rPr>
                <w:rFonts w:ascii="Verdana" w:hAnsi="Verdana"/>
                <w:sz w:val="20"/>
                <w:szCs w:val="20"/>
              </w:rPr>
            </w:pPr>
            <w:r w:rsidRPr="008A3FFC">
              <w:rPr>
                <w:rFonts w:ascii="Verdana" w:hAnsi="Verdana"/>
                <w:sz w:val="20"/>
                <w:szCs w:val="20"/>
              </w:rPr>
              <w:t>CO</w:t>
            </w:r>
            <w:r w:rsidRPr="0056650C">
              <w:rPr>
                <w:rFonts w:ascii="Verdana" w:hAnsi="Verdana"/>
                <w:sz w:val="20"/>
                <w:szCs w:val="20"/>
                <w:vertAlign w:val="subscript"/>
              </w:rPr>
              <w:t>2eq</w:t>
            </w:r>
            <w:r w:rsidRPr="008A3FFC">
              <w:rPr>
                <w:rFonts w:ascii="Verdana" w:hAnsi="Verdana"/>
                <w:sz w:val="20"/>
                <w:szCs w:val="20"/>
              </w:rPr>
              <w:t xml:space="preserve"> Scope 2 – location-</w:t>
            </w:r>
            <w:proofErr w:type="spellStart"/>
            <w:r w:rsidRPr="008A3FFC">
              <w:rPr>
                <w:rFonts w:ascii="Verdana" w:hAnsi="Verdana"/>
                <w:sz w:val="20"/>
                <w:szCs w:val="20"/>
              </w:rPr>
              <w:t>based</w:t>
            </w:r>
            <w:proofErr w:type="spellEnd"/>
          </w:p>
        </w:tc>
        <w:tc>
          <w:tcPr>
            <w:tcW w:w="1399" w:type="dxa"/>
            <w:tcBorders>
              <w:top w:val="single" w:sz="4" w:space="0" w:color="auto"/>
            </w:tcBorders>
            <w:noWrap/>
            <w:vAlign w:val="center"/>
          </w:tcPr>
          <w:p w14:paraId="1635F560" w14:textId="405CE758"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2</w:t>
            </w:r>
            <w:r w:rsidR="009C269F" w:rsidRPr="008A3FFC">
              <w:rPr>
                <w:rFonts w:ascii="Verdana" w:eastAsia="Times New Roman" w:hAnsi="Verdana" w:cs="Times New Roman"/>
                <w:sz w:val="20"/>
                <w:szCs w:val="20"/>
              </w:rPr>
              <w:t>6</w:t>
            </w:r>
            <w:r w:rsidRPr="008A3FFC">
              <w:rPr>
                <w:rFonts w:ascii="Verdana" w:eastAsia="Times New Roman" w:hAnsi="Verdana" w:cs="Times New Roman"/>
                <w:sz w:val="20"/>
                <w:szCs w:val="20"/>
              </w:rPr>
              <w:t>7</w:t>
            </w:r>
            <w:r w:rsidR="002339C1">
              <w:rPr>
                <w:rFonts w:ascii="Verdana" w:eastAsia="Times New Roman" w:hAnsi="Verdana" w:cs="Times New Roman"/>
                <w:sz w:val="20"/>
                <w:szCs w:val="20"/>
              </w:rPr>
              <w:t>.</w:t>
            </w:r>
            <w:r w:rsidRPr="008A3FFC">
              <w:rPr>
                <w:rFonts w:ascii="Verdana" w:eastAsia="Times New Roman" w:hAnsi="Verdana" w:cs="Times New Roman"/>
                <w:sz w:val="20"/>
                <w:szCs w:val="20"/>
              </w:rPr>
              <w:t>9</w:t>
            </w:r>
          </w:p>
        </w:tc>
        <w:tc>
          <w:tcPr>
            <w:tcW w:w="1439" w:type="dxa"/>
            <w:tcBorders>
              <w:top w:val="single" w:sz="4" w:space="0" w:color="auto"/>
            </w:tcBorders>
            <w:noWrap/>
            <w:vAlign w:val="center"/>
          </w:tcPr>
          <w:p w14:paraId="2F1315B4" w14:textId="498A79D6"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290</w:t>
            </w:r>
            <w:r w:rsidR="002339C1">
              <w:rPr>
                <w:rFonts w:ascii="Verdana" w:eastAsia="Times New Roman" w:hAnsi="Verdana" w:cs="Times New Roman"/>
                <w:sz w:val="20"/>
                <w:szCs w:val="20"/>
              </w:rPr>
              <w:t>.</w:t>
            </w:r>
            <w:r w:rsidRPr="008A3FFC">
              <w:rPr>
                <w:rFonts w:ascii="Verdana" w:eastAsia="Times New Roman" w:hAnsi="Verdana" w:cs="Times New Roman"/>
                <w:sz w:val="20"/>
                <w:szCs w:val="20"/>
              </w:rPr>
              <w:t>0</w:t>
            </w:r>
          </w:p>
        </w:tc>
      </w:tr>
      <w:tr w:rsidR="00A107C8" w:rsidRPr="008A3FFC" w14:paraId="680F030D" w14:textId="77777777" w:rsidTr="00363EC9">
        <w:trPr>
          <w:trHeight w:val="484"/>
          <w:jc w:val="center"/>
        </w:trPr>
        <w:tc>
          <w:tcPr>
            <w:tcW w:w="5558" w:type="dxa"/>
            <w:tcBorders>
              <w:top w:val="nil"/>
              <w:bottom w:val="single" w:sz="4" w:space="0" w:color="auto"/>
            </w:tcBorders>
            <w:noWrap/>
            <w:vAlign w:val="center"/>
          </w:tcPr>
          <w:p w14:paraId="33BD130F" w14:textId="0D6C7501" w:rsidR="00A107C8" w:rsidRPr="008A3FFC" w:rsidRDefault="00A107C8">
            <w:pPr>
              <w:spacing w:line="240" w:lineRule="auto"/>
              <w:rPr>
                <w:rFonts w:ascii="Verdana" w:hAnsi="Verdana"/>
                <w:sz w:val="20"/>
                <w:szCs w:val="20"/>
              </w:rPr>
            </w:pPr>
            <w:r w:rsidRPr="008A3FFC">
              <w:rPr>
                <w:rFonts w:ascii="Verdana" w:hAnsi="Verdana"/>
                <w:sz w:val="20"/>
                <w:szCs w:val="20"/>
              </w:rPr>
              <w:t>CO</w:t>
            </w:r>
            <w:r w:rsidRPr="0056650C">
              <w:rPr>
                <w:rFonts w:ascii="Verdana" w:hAnsi="Verdana"/>
                <w:sz w:val="20"/>
                <w:szCs w:val="20"/>
                <w:vertAlign w:val="subscript"/>
              </w:rPr>
              <w:t>2eq</w:t>
            </w:r>
            <w:r w:rsidRPr="008A3FFC">
              <w:rPr>
                <w:rFonts w:ascii="Verdana" w:hAnsi="Verdana"/>
                <w:sz w:val="20"/>
                <w:szCs w:val="20"/>
              </w:rPr>
              <w:t xml:space="preserve"> Scope 2 – market-</w:t>
            </w:r>
            <w:proofErr w:type="spellStart"/>
            <w:r w:rsidRPr="008A3FFC">
              <w:rPr>
                <w:rFonts w:ascii="Verdana" w:hAnsi="Verdana"/>
                <w:sz w:val="20"/>
                <w:szCs w:val="20"/>
              </w:rPr>
              <w:t>based</w:t>
            </w:r>
            <w:proofErr w:type="spellEnd"/>
          </w:p>
        </w:tc>
        <w:tc>
          <w:tcPr>
            <w:tcW w:w="1399" w:type="dxa"/>
            <w:tcBorders>
              <w:top w:val="nil"/>
              <w:bottom w:val="single" w:sz="4" w:space="0" w:color="auto"/>
            </w:tcBorders>
            <w:noWrap/>
            <w:vAlign w:val="center"/>
          </w:tcPr>
          <w:p w14:paraId="7790EB61" w14:textId="0897C03F"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w:t>
            </w:r>
          </w:p>
        </w:tc>
        <w:tc>
          <w:tcPr>
            <w:tcW w:w="1439" w:type="dxa"/>
            <w:tcBorders>
              <w:top w:val="nil"/>
              <w:bottom w:val="single" w:sz="4" w:space="0" w:color="auto"/>
            </w:tcBorders>
            <w:noWrap/>
            <w:vAlign w:val="center"/>
          </w:tcPr>
          <w:p w14:paraId="0DA2ECA4" w14:textId="66223D43" w:rsidR="00A107C8" w:rsidRPr="008A3FFC" w:rsidRDefault="00F82A7A">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592</w:t>
            </w:r>
            <w:r w:rsidR="002339C1">
              <w:rPr>
                <w:rFonts w:ascii="Verdana" w:eastAsia="Times New Roman" w:hAnsi="Verdana" w:cs="Times New Roman"/>
                <w:sz w:val="20"/>
                <w:szCs w:val="20"/>
              </w:rPr>
              <w:t>.</w:t>
            </w:r>
            <w:r w:rsidRPr="008A3FFC">
              <w:rPr>
                <w:rFonts w:ascii="Verdana" w:eastAsia="Times New Roman" w:hAnsi="Verdana" w:cs="Times New Roman"/>
                <w:sz w:val="20"/>
                <w:szCs w:val="20"/>
              </w:rPr>
              <w:t>0</w:t>
            </w:r>
          </w:p>
        </w:tc>
      </w:tr>
    </w:tbl>
    <w:p w14:paraId="58FEA9E3" w14:textId="77777777" w:rsidR="007578C8" w:rsidRDefault="007578C8" w:rsidP="007578C8">
      <w:pPr>
        <w:spacing w:after="240" w:line="240" w:lineRule="auto"/>
        <w:jc w:val="both"/>
        <w:rPr>
          <w:rFonts w:ascii="Verdana" w:eastAsia="Times New Roman" w:hAnsi="Verdana" w:cs="Aptos"/>
          <w:kern w:val="2"/>
          <w:sz w:val="20"/>
          <w:szCs w:val="20"/>
          <w14:ligatures w14:val="standardContextual"/>
        </w:rPr>
      </w:pPr>
    </w:p>
    <w:p w14:paraId="67AE4791" w14:textId="12557ABC" w:rsidR="0046731A" w:rsidRPr="005110CF" w:rsidRDefault="005110CF" w:rsidP="00BD3A72">
      <w:pPr>
        <w:spacing w:line="240" w:lineRule="auto"/>
        <w:jc w:val="both"/>
        <w:rPr>
          <w:rFonts w:ascii="Verdana" w:eastAsia="Times New Roman" w:hAnsi="Verdana" w:cs="Aptos"/>
          <w:kern w:val="2"/>
          <w:sz w:val="20"/>
          <w:szCs w:val="20"/>
          <w:lang w:val="en-GB"/>
          <w14:ligatures w14:val="standardContextual"/>
        </w:rPr>
      </w:pPr>
      <w:r w:rsidRPr="005110CF">
        <w:rPr>
          <w:rFonts w:ascii="Verdana" w:eastAsia="Times New Roman" w:hAnsi="Verdana" w:cs="Aptos"/>
          <w:kern w:val="2"/>
          <w:sz w:val="20"/>
          <w:szCs w:val="20"/>
          <w:lang w:val="en-GB"/>
          <w14:ligatures w14:val="standardContextual"/>
        </w:rPr>
        <w:t>It is noted that, in 2025, Scope 2 climate-altering emissions calculated using the market-based approach amount to zero, due to Thermocast sourcing of electricity derived 100% from renewable sources, certified by Guarantees of Origin</w:t>
      </w:r>
      <w:r w:rsidR="0046731A" w:rsidRPr="005110CF">
        <w:rPr>
          <w:rFonts w:ascii="Verdana" w:eastAsia="Times New Roman" w:hAnsi="Verdana" w:cs="Aptos"/>
          <w:kern w:val="2"/>
          <w:sz w:val="20"/>
          <w:szCs w:val="20"/>
          <w:lang w:val="en-GB"/>
          <w14:ligatures w14:val="standardContextual"/>
        </w:rPr>
        <w:t>.</w:t>
      </w:r>
    </w:p>
    <w:p w14:paraId="1F7EB157" w14:textId="7A6906DC" w:rsidR="00677EE4" w:rsidRPr="005110CF" w:rsidRDefault="00677EE4" w:rsidP="00AE45B5">
      <w:pPr>
        <w:pBdr>
          <w:top w:val="nil"/>
          <w:left w:val="nil"/>
          <w:bottom w:val="nil"/>
          <w:right w:val="nil"/>
          <w:between w:val="nil"/>
        </w:pBdr>
        <w:spacing w:before="120" w:after="40" w:line="240" w:lineRule="auto"/>
        <w:jc w:val="both"/>
        <w:rPr>
          <w:rFonts w:ascii="Verdana" w:hAnsi="Verdana"/>
          <w:color w:val="000000"/>
          <w:sz w:val="20"/>
          <w:szCs w:val="20"/>
          <w:lang w:val="en-GB"/>
        </w:rPr>
      </w:pPr>
    </w:p>
    <w:p w14:paraId="0F579205" w14:textId="7CC680F7" w:rsidR="00582AB6" w:rsidRPr="005110CF" w:rsidRDefault="00582AB6" w:rsidP="00363EC9">
      <w:pPr>
        <w:keepNext/>
        <w:keepLines/>
        <w:spacing w:before="120" w:after="120" w:line="240" w:lineRule="auto"/>
        <w:outlineLvl w:val="2"/>
        <w:rPr>
          <w:rFonts w:ascii="Verdana" w:eastAsia="Times New Roman" w:hAnsi="Verdana" w:cstheme="minorHAnsi"/>
          <w:b/>
          <w:i/>
          <w:sz w:val="24"/>
          <w:szCs w:val="24"/>
          <w:lang w:val="en-GB"/>
        </w:rPr>
      </w:pPr>
      <w:r w:rsidRPr="005110CF">
        <w:rPr>
          <w:rFonts w:ascii="Verdana" w:eastAsia="Times New Roman" w:hAnsi="Verdana" w:cstheme="minorHAnsi"/>
          <w:b/>
          <w:i/>
          <w:sz w:val="24"/>
          <w:szCs w:val="24"/>
          <w:lang w:val="en-GB"/>
        </w:rPr>
        <w:t>CO</w:t>
      </w:r>
      <w:r w:rsidRPr="0056650C">
        <w:rPr>
          <w:rFonts w:ascii="Verdana" w:eastAsia="Times New Roman" w:hAnsi="Verdana" w:cstheme="minorHAnsi"/>
          <w:b/>
          <w:i/>
          <w:sz w:val="24"/>
          <w:szCs w:val="24"/>
          <w:vertAlign w:val="subscript"/>
          <w:lang w:val="en-GB"/>
        </w:rPr>
        <w:t>2eq</w:t>
      </w:r>
      <w:r w:rsidRPr="005110CF">
        <w:rPr>
          <w:rFonts w:ascii="Verdana" w:eastAsia="Times New Roman" w:hAnsi="Verdana" w:cstheme="minorHAnsi"/>
          <w:b/>
          <w:i/>
          <w:sz w:val="24"/>
          <w:szCs w:val="24"/>
          <w:lang w:val="en-GB"/>
        </w:rPr>
        <w:t xml:space="preserve"> Scope 3</w:t>
      </w:r>
      <w:r w:rsidR="005110CF" w:rsidRPr="005110CF">
        <w:rPr>
          <w:rFonts w:ascii="Verdana" w:eastAsia="Times New Roman" w:hAnsi="Verdana" w:cstheme="minorHAnsi"/>
          <w:b/>
          <w:i/>
          <w:sz w:val="24"/>
          <w:szCs w:val="24"/>
          <w:lang w:val="en-GB"/>
        </w:rPr>
        <w:t xml:space="preserve"> emissions</w:t>
      </w:r>
    </w:p>
    <w:p w14:paraId="751659B6" w14:textId="498CBADA" w:rsidR="00EE2CFE" w:rsidRDefault="005110CF" w:rsidP="005110CF">
      <w:pPr>
        <w:spacing w:after="120" w:line="240" w:lineRule="auto"/>
        <w:jc w:val="both"/>
        <w:rPr>
          <w:rFonts w:ascii="Verdana" w:eastAsia="Times New Roman" w:hAnsi="Verdana" w:cs="Aptos"/>
          <w:sz w:val="20"/>
          <w:szCs w:val="20"/>
          <w:lang w:val="en-GB"/>
        </w:rPr>
      </w:pPr>
      <w:r w:rsidRPr="005110CF">
        <w:rPr>
          <w:rFonts w:ascii="Verdana" w:eastAsia="Times New Roman" w:hAnsi="Verdana"/>
          <w:kern w:val="2"/>
          <w:sz w:val="20"/>
          <w:szCs w:val="20"/>
          <w:lang w:val="en-GB"/>
          <w14:ligatures w14:val="standardContextual"/>
        </w:rPr>
        <w:t>Scope 3 climate-impacting emissions were calculated analytically for the year 2024. Given the stability of business volume, the types of goods purchased, and production processes, the resulting figure was also used as a proxy value for 2025.</w:t>
      </w:r>
      <w:r w:rsidR="00F27D52">
        <w:rPr>
          <w:rFonts w:ascii="Verdana" w:eastAsia="Times New Roman" w:hAnsi="Verdana"/>
          <w:kern w:val="2"/>
          <w:sz w:val="20"/>
          <w:szCs w:val="20"/>
          <w:lang w:val="en-GB"/>
          <w14:ligatures w14:val="standardContextual"/>
        </w:rPr>
        <w:t xml:space="preserve"> </w:t>
      </w:r>
      <w:r w:rsidRPr="005110CF">
        <w:rPr>
          <w:rFonts w:ascii="Verdana" w:eastAsia="Times New Roman" w:hAnsi="Verdana"/>
          <w:kern w:val="2"/>
          <w:sz w:val="20"/>
          <w:szCs w:val="20"/>
          <w:lang w:val="en-GB"/>
          <w14:ligatures w14:val="standardContextual"/>
        </w:rPr>
        <w:t>Scope 3 emissions for the 2025 financial year are presented below</w:t>
      </w:r>
      <w:r w:rsidR="00D40018" w:rsidRPr="005110CF">
        <w:rPr>
          <w:rFonts w:ascii="Verdana" w:eastAsia="Times New Roman" w:hAnsi="Verdana" w:cs="Aptos"/>
          <w:sz w:val="20"/>
          <w:szCs w:val="20"/>
          <w:lang w:val="en-GB"/>
        </w:rPr>
        <w:t>.</w:t>
      </w:r>
    </w:p>
    <w:p w14:paraId="24954E6A" w14:textId="7A186462" w:rsidR="003414E4" w:rsidRDefault="00273096" w:rsidP="005110CF">
      <w:pPr>
        <w:spacing w:after="120" w:line="240" w:lineRule="auto"/>
        <w:jc w:val="both"/>
        <w:rPr>
          <w:rFonts w:ascii="Verdana" w:eastAsia="Times New Roman" w:hAnsi="Verdana" w:cs="Aptos"/>
          <w:sz w:val="20"/>
          <w:szCs w:val="20"/>
          <w:lang w:val="en-GB"/>
        </w:rPr>
      </w:pPr>
      <w:r>
        <w:rPr>
          <w:noProof/>
        </w:rPr>
        <w:drawing>
          <wp:anchor distT="0" distB="0" distL="114300" distR="114300" simplePos="0" relativeHeight="251675699" behindDoc="0" locked="0" layoutInCell="1" allowOverlap="1" wp14:anchorId="14CFF81E" wp14:editId="096E5BC3">
            <wp:simplePos x="0" y="0"/>
            <wp:positionH relativeFrom="margin">
              <wp:posOffset>0</wp:posOffset>
            </wp:positionH>
            <wp:positionV relativeFrom="paragraph">
              <wp:posOffset>0</wp:posOffset>
            </wp:positionV>
            <wp:extent cx="5004000" cy="2664000"/>
            <wp:effectExtent l="0" t="0" r="6350" b="3175"/>
            <wp:wrapNone/>
            <wp:docPr id="2115111790" name="Grafico 1">
              <a:extLst xmlns:a="http://schemas.openxmlformats.org/drawingml/2006/main">
                <a:ext uri="{FF2B5EF4-FFF2-40B4-BE49-F238E27FC236}">
                  <a16:creationId xmlns:a16="http://schemas.microsoft.com/office/drawing/2014/main" id="{EA9ED363-6C8A-88EF-72BE-34B080D758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14:sizeRelH relativeFrom="page">
              <wp14:pctWidth>0</wp14:pctWidth>
            </wp14:sizeRelH>
            <wp14:sizeRelV relativeFrom="page">
              <wp14:pctHeight>0</wp14:pctHeight>
            </wp14:sizeRelV>
          </wp:anchor>
        </w:drawing>
      </w:r>
    </w:p>
    <w:p w14:paraId="0CB89A0C" w14:textId="77777777" w:rsidR="003414E4" w:rsidRDefault="003414E4" w:rsidP="005110CF">
      <w:pPr>
        <w:spacing w:after="120" w:line="240" w:lineRule="auto"/>
        <w:jc w:val="both"/>
        <w:rPr>
          <w:rFonts w:ascii="Verdana" w:eastAsia="Times New Roman" w:hAnsi="Verdana" w:cs="Aptos"/>
          <w:sz w:val="20"/>
          <w:szCs w:val="20"/>
          <w:lang w:val="en-GB"/>
        </w:rPr>
      </w:pPr>
    </w:p>
    <w:p w14:paraId="455DB45A" w14:textId="77777777" w:rsidR="003414E4" w:rsidRDefault="003414E4" w:rsidP="005110CF">
      <w:pPr>
        <w:spacing w:after="120" w:line="240" w:lineRule="auto"/>
        <w:jc w:val="both"/>
        <w:rPr>
          <w:rFonts w:ascii="Verdana" w:eastAsia="Times New Roman" w:hAnsi="Verdana" w:cs="Aptos"/>
          <w:sz w:val="20"/>
          <w:szCs w:val="20"/>
          <w:lang w:val="en-GB"/>
        </w:rPr>
      </w:pPr>
    </w:p>
    <w:p w14:paraId="4B12A0C8" w14:textId="77777777" w:rsidR="003414E4" w:rsidRDefault="003414E4" w:rsidP="005110CF">
      <w:pPr>
        <w:spacing w:after="120" w:line="240" w:lineRule="auto"/>
        <w:jc w:val="both"/>
        <w:rPr>
          <w:rFonts w:ascii="Verdana" w:eastAsia="Times New Roman" w:hAnsi="Verdana" w:cs="Aptos"/>
          <w:sz w:val="20"/>
          <w:szCs w:val="20"/>
          <w:lang w:val="en-GB"/>
        </w:rPr>
      </w:pPr>
    </w:p>
    <w:p w14:paraId="4F95B9AE" w14:textId="7DD5472C" w:rsidR="00005590" w:rsidRPr="00005590" w:rsidRDefault="00273096" w:rsidP="00005590">
      <w:pPr>
        <w:jc w:val="both"/>
        <w:rPr>
          <w:rFonts w:ascii="Verdana" w:eastAsia="Times New Roman" w:hAnsi="Verdana" w:cs="Aptos"/>
          <w:sz w:val="20"/>
          <w:szCs w:val="20"/>
          <w:lang w:val="en-GB"/>
        </w:rPr>
      </w:pPr>
      <w:r>
        <w:rPr>
          <w:rFonts w:ascii="Verdana" w:eastAsia="Times New Roman" w:hAnsi="Verdana" w:cs="Aptos"/>
          <w:sz w:val="20"/>
          <w:szCs w:val="20"/>
          <w:lang w:val="en-GB"/>
        </w:rPr>
        <w:lastRenderedPageBreak/>
        <w:t>In the chart</w:t>
      </w:r>
      <w:r w:rsidR="00005590" w:rsidRPr="00005590">
        <w:rPr>
          <w:rFonts w:ascii="Verdana" w:eastAsia="Times New Roman" w:hAnsi="Verdana" w:cs="Aptos"/>
          <w:sz w:val="20"/>
          <w:szCs w:val="20"/>
          <w:lang w:val="en-GB"/>
        </w:rPr>
        <w:t xml:space="preserve">, Scope 3 categories other than “CAT. 1 – Purchased goods and services” have been aggregated under the heading “Other”. </w:t>
      </w:r>
    </w:p>
    <w:p w14:paraId="3C1D83F8" w14:textId="3E012293" w:rsidR="00203C29" w:rsidRPr="00005590" w:rsidRDefault="00005590" w:rsidP="00005590">
      <w:pPr>
        <w:jc w:val="both"/>
        <w:rPr>
          <w:rFonts w:ascii="Verdana" w:eastAsia="Times New Roman" w:hAnsi="Verdana" w:cs="Aptos"/>
          <w:sz w:val="21"/>
          <w:szCs w:val="21"/>
          <w:lang w:val="en-GB"/>
        </w:rPr>
      </w:pPr>
      <w:r w:rsidRPr="00005590">
        <w:rPr>
          <w:rFonts w:ascii="Verdana" w:eastAsia="Times New Roman" w:hAnsi="Verdana" w:cs="Aptos"/>
          <w:sz w:val="20"/>
          <w:szCs w:val="20"/>
          <w:lang w:val="en-GB"/>
        </w:rPr>
        <w:t xml:space="preserve">The specific values </w:t>
      </w:r>
      <w:r w:rsidRPr="00005590">
        <w:rPr>
          <w:rFonts w:eastAsia="Times New Roman"/>
          <w:sz w:val="20"/>
          <w:szCs w:val="20"/>
          <w:lang w:val="en-GB"/>
        </w:rPr>
        <w:t>​​</w:t>
      </w:r>
      <w:r w:rsidRPr="00005590">
        <w:rPr>
          <w:rFonts w:ascii="Verdana" w:eastAsia="Times New Roman" w:hAnsi="Verdana" w:cs="Aptos"/>
          <w:sz w:val="20"/>
          <w:szCs w:val="20"/>
          <w:lang w:val="en-GB"/>
        </w:rPr>
        <w:t xml:space="preserve">for each Scope 3 category </w:t>
      </w:r>
      <w:proofErr w:type="spellStart"/>
      <w:r w:rsidRPr="00005590">
        <w:rPr>
          <w:rFonts w:ascii="Verdana" w:eastAsia="Times New Roman" w:hAnsi="Verdana" w:cs="Aptos"/>
          <w:sz w:val="20"/>
          <w:szCs w:val="20"/>
          <w:lang w:val="en-GB"/>
        </w:rPr>
        <w:t>analyzed</w:t>
      </w:r>
      <w:proofErr w:type="spellEnd"/>
      <w:r w:rsidRPr="00005590">
        <w:rPr>
          <w:rFonts w:ascii="Verdana" w:eastAsia="Times New Roman" w:hAnsi="Verdana" w:cs="Aptos"/>
          <w:sz w:val="20"/>
          <w:szCs w:val="20"/>
          <w:lang w:val="en-GB"/>
        </w:rPr>
        <w:t xml:space="preserve"> are presented below</w:t>
      </w:r>
    </w:p>
    <w:p w14:paraId="09F4C589" w14:textId="77777777" w:rsidR="00203C29" w:rsidRPr="00005590" w:rsidRDefault="00203C29" w:rsidP="008F4E7D">
      <w:pPr>
        <w:jc w:val="both"/>
        <w:rPr>
          <w:rFonts w:ascii="Verdana" w:eastAsia="Times New Roman" w:hAnsi="Verdana" w:cs="Aptos"/>
          <w:sz w:val="21"/>
          <w:szCs w:val="21"/>
          <w:lang w:val="en-GB"/>
        </w:rPr>
      </w:pPr>
    </w:p>
    <w:tbl>
      <w:tblPr>
        <w:tblW w:w="9923" w:type="dxa"/>
        <w:jc w:val="center"/>
        <w:tblCellMar>
          <w:left w:w="70" w:type="dxa"/>
          <w:right w:w="70" w:type="dxa"/>
        </w:tblCellMar>
        <w:tblLook w:val="04A0" w:firstRow="1" w:lastRow="0" w:firstColumn="1" w:lastColumn="0" w:noHBand="0" w:noVBand="1"/>
      </w:tblPr>
      <w:tblGrid>
        <w:gridCol w:w="1161"/>
        <w:gridCol w:w="2731"/>
        <w:gridCol w:w="77"/>
        <w:gridCol w:w="1629"/>
        <w:gridCol w:w="1439"/>
        <w:gridCol w:w="1469"/>
        <w:gridCol w:w="1439"/>
      </w:tblGrid>
      <w:tr w:rsidR="00F956DA" w:rsidRPr="00176838" w14:paraId="1897CDBB" w14:textId="26B654CC" w:rsidTr="008072AE">
        <w:trPr>
          <w:trHeight w:val="298"/>
          <w:jc w:val="center"/>
        </w:trPr>
        <w:tc>
          <w:tcPr>
            <w:tcW w:w="1161" w:type="dxa"/>
            <w:tcBorders>
              <w:top w:val="single" w:sz="4" w:space="0" w:color="auto"/>
              <w:bottom w:val="single" w:sz="4" w:space="0" w:color="auto"/>
            </w:tcBorders>
          </w:tcPr>
          <w:p w14:paraId="34E24A0F" w14:textId="77777777" w:rsidR="00F956DA" w:rsidRPr="00005590" w:rsidRDefault="00F956DA">
            <w:pPr>
              <w:spacing w:line="240" w:lineRule="auto"/>
              <w:jc w:val="center"/>
              <w:rPr>
                <w:rFonts w:ascii="Verdana" w:eastAsia="Times New Roman" w:hAnsi="Verdana" w:cs="Times New Roman"/>
                <w:i/>
                <w:sz w:val="20"/>
                <w:szCs w:val="20"/>
                <w:lang w:val="en-GB"/>
              </w:rPr>
            </w:pPr>
          </w:p>
        </w:tc>
        <w:tc>
          <w:tcPr>
            <w:tcW w:w="7235" w:type="dxa"/>
            <w:gridSpan w:val="5"/>
            <w:tcBorders>
              <w:top w:val="single" w:sz="4" w:space="0" w:color="auto"/>
              <w:bottom w:val="single" w:sz="4" w:space="0" w:color="auto"/>
            </w:tcBorders>
            <w:noWrap/>
            <w:vAlign w:val="center"/>
          </w:tcPr>
          <w:p w14:paraId="0B0D4EE1" w14:textId="329A3F46" w:rsidR="00F956DA" w:rsidRDefault="00F956DA">
            <w:pPr>
              <w:spacing w:line="240" w:lineRule="auto"/>
              <w:jc w:val="center"/>
              <w:rPr>
                <w:rFonts w:ascii="Verdana" w:eastAsia="Times New Roman" w:hAnsi="Verdana" w:cs="Times New Roman"/>
                <w:i/>
                <w:sz w:val="20"/>
                <w:szCs w:val="20"/>
              </w:rPr>
            </w:pPr>
            <w:r w:rsidRPr="00F97D22">
              <w:rPr>
                <w:rFonts w:ascii="Verdana" w:eastAsia="Times New Roman" w:hAnsi="Verdana" w:cs="Times New Roman"/>
                <w:i/>
                <w:sz w:val="20"/>
                <w:szCs w:val="20"/>
              </w:rPr>
              <w:t xml:space="preserve">SCOPE </w:t>
            </w:r>
            <w:r>
              <w:rPr>
                <w:rFonts w:ascii="Verdana" w:eastAsia="Times New Roman" w:hAnsi="Verdana" w:cs="Times New Roman"/>
                <w:i/>
                <w:sz w:val="20"/>
                <w:szCs w:val="20"/>
              </w:rPr>
              <w:t>3</w:t>
            </w:r>
            <w:r w:rsidRPr="00F97D22">
              <w:rPr>
                <w:rFonts w:ascii="Verdana" w:eastAsia="Times New Roman" w:hAnsi="Verdana" w:cs="Times New Roman"/>
                <w:i/>
                <w:sz w:val="20"/>
                <w:szCs w:val="20"/>
              </w:rPr>
              <w:t xml:space="preserve"> </w:t>
            </w:r>
            <w:r w:rsidRPr="00F97D22">
              <w:rPr>
                <w:rFonts w:ascii="Verdana" w:eastAsia="Times New Roman" w:hAnsi="Verdana" w:cs="Times New Roman"/>
                <w:i/>
                <w:iCs/>
                <w:sz w:val="20"/>
                <w:szCs w:val="20"/>
              </w:rPr>
              <w:t>(ton CO</w:t>
            </w:r>
            <w:r w:rsidRPr="00F27D52">
              <w:rPr>
                <w:rFonts w:ascii="Verdana" w:eastAsia="Times New Roman" w:hAnsi="Verdana" w:cs="Times New Roman"/>
                <w:i/>
                <w:iCs/>
                <w:sz w:val="20"/>
                <w:szCs w:val="20"/>
                <w:vertAlign w:val="subscript"/>
              </w:rPr>
              <w:t xml:space="preserve">2 </w:t>
            </w:r>
            <w:proofErr w:type="spellStart"/>
            <w:r w:rsidRPr="00F27D52">
              <w:rPr>
                <w:rFonts w:ascii="Verdana" w:eastAsia="Times New Roman" w:hAnsi="Verdana" w:cs="Times New Roman"/>
                <w:i/>
                <w:iCs/>
                <w:sz w:val="20"/>
                <w:szCs w:val="20"/>
                <w:vertAlign w:val="subscript"/>
              </w:rPr>
              <w:t>eq</w:t>
            </w:r>
            <w:proofErr w:type="spellEnd"/>
            <w:r w:rsidRPr="00F97D22">
              <w:rPr>
                <w:rFonts w:ascii="Verdana" w:eastAsia="Times New Roman" w:hAnsi="Verdana" w:cs="Times New Roman"/>
                <w:i/>
                <w:iCs/>
                <w:sz w:val="20"/>
                <w:szCs w:val="20"/>
              </w:rPr>
              <w:t>)</w:t>
            </w:r>
            <w:r w:rsidR="00203C29">
              <w:rPr>
                <w:rStyle w:val="Rimandonotaapidipagina"/>
                <w:rFonts w:ascii="Verdana" w:eastAsia="Times New Roman" w:hAnsi="Verdana" w:cs="Times New Roman"/>
                <w:i/>
                <w:iCs/>
                <w:sz w:val="20"/>
                <w:szCs w:val="20"/>
              </w:rPr>
              <w:footnoteReference w:id="6"/>
            </w:r>
          </w:p>
        </w:tc>
        <w:tc>
          <w:tcPr>
            <w:tcW w:w="1527" w:type="dxa"/>
            <w:tcBorders>
              <w:top w:val="single" w:sz="4" w:space="0" w:color="auto"/>
              <w:bottom w:val="single" w:sz="4" w:space="0" w:color="auto"/>
            </w:tcBorders>
          </w:tcPr>
          <w:p w14:paraId="3BDFED1A" w14:textId="77777777" w:rsidR="00F956DA" w:rsidRPr="00F97D22" w:rsidRDefault="00F956DA">
            <w:pPr>
              <w:spacing w:line="240" w:lineRule="auto"/>
              <w:jc w:val="center"/>
              <w:rPr>
                <w:rFonts w:ascii="Verdana" w:eastAsia="Times New Roman" w:hAnsi="Verdana" w:cs="Times New Roman"/>
                <w:i/>
                <w:sz w:val="20"/>
                <w:szCs w:val="20"/>
              </w:rPr>
            </w:pPr>
          </w:p>
        </w:tc>
      </w:tr>
      <w:tr w:rsidR="00F956DA" w:rsidRPr="00176838" w14:paraId="0042AC3A" w14:textId="20F7DBA5" w:rsidTr="008072AE">
        <w:trPr>
          <w:trHeight w:val="298"/>
          <w:jc w:val="center"/>
        </w:trPr>
        <w:tc>
          <w:tcPr>
            <w:tcW w:w="3892" w:type="dxa"/>
            <w:gridSpan w:val="2"/>
            <w:tcBorders>
              <w:top w:val="single" w:sz="4" w:space="0" w:color="auto"/>
              <w:bottom w:val="single" w:sz="4" w:space="0" w:color="auto"/>
            </w:tcBorders>
            <w:noWrap/>
            <w:vAlign w:val="center"/>
          </w:tcPr>
          <w:p w14:paraId="12BC370F" w14:textId="744D2F88" w:rsidR="00F956DA" w:rsidRPr="0088677C" w:rsidRDefault="00F27D52">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706" w:type="dxa"/>
            <w:gridSpan w:val="2"/>
            <w:tcBorders>
              <w:top w:val="single" w:sz="4" w:space="0" w:color="auto"/>
              <w:bottom w:val="single" w:sz="4" w:space="0" w:color="auto"/>
            </w:tcBorders>
            <w:noWrap/>
            <w:vAlign w:val="center"/>
          </w:tcPr>
          <w:p w14:paraId="5998EFCC" w14:textId="77777777" w:rsidR="00F956DA" w:rsidRPr="0088677C" w:rsidRDefault="00F956DA">
            <w:pPr>
              <w:spacing w:line="240" w:lineRule="auto"/>
              <w:jc w:val="center"/>
              <w:rPr>
                <w:rFonts w:ascii="Verdana" w:eastAsia="Times New Roman" w:hAnsi="Verdana" w:cs="Times New Roman"/>
                <w:i/>
                <w:sz w:val="20"/>
                <w:szCs w:val="20"/>
              </w:rPr>
            </w:pPr>
            <w:r w:rsidRPr="0088677C">
              <w:rPr>
                <w:rFonts w:ascii="Verdana" w:eastAsia="Times New Roman" w:hAnsi="Verdana" w:cs="Times New Roman"/>
                <w:i/>
                <w:sz w:val="20"/>
                <w:szCs w:val="20"/>
              </w:rPr>
              <w:t>2025</w:t>
            </w:r>
          </w:p>
        </w:tc>
        <w:tc>
          <w:tcPr>
            <w:tcW w:w="1340" w:type="dxa"/>
            <w:tcBorders>
              <w:top w:val="single" w:sz="4" w:space="0" w:color="auto"/>
              <w:bottom w:val="single" w:sz="4" w:space="0" w:color="auto"/>
            </w:tcBorders>
          </w:tcPr>
          <w:p w14:paraId="6D30342D" w14:textId="1453E7F9" w:rsidR="00F956DA"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t>
            </w:r>
          </w:p>
        </w:tc>
        <w:tc>
          <w:tcPr>
            <w:tcW w:w="1458" w:type="dxa"/>
            <w:tcBorders>
              <w:top w:val="single" w:sz="4" w:space="0" w:color="auto"/>
              <w:bottom w:val="single" w:sz="4" w:space="0" w:color="auto"/>
            </w:tcBorders>
            <w:noWrap/>
            <w:vAlign w:val="center"/>
          </w:tcPr>
          <w:p w14:paraId="5B344B89" w14:textId="5311CE9D" w:rsidR="00F956DA" w:rsidRPr="0088677C"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2024</w:t>
            </w:r>
          </w:p>
        </w:tc>
        <w:tc>
          <w:tcPr>
            <w:tcW w:w="1527" w:type="dxa"/>
            <w:tcBorders>
              <w:top w:val="single" w:sz="4" w:space="0" w:color="auto"/>
              <w:bottom w:val="single" w:sz="4" w:space="0" w:color="auto"/>
            </w:tcBorders>
          </w:tcPr>
          <w:p w14:paraId="5FB20110" w14:textId="7EA20AEA" w:rsidR="00F956DA" w:rsidRDefault="00F956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t>
            </w:r>
          </w:p>
        </w:tc>
      </w:tr>
      <w:tr w:rsidR="00DA680D" w:rsidRPr="00176838" w14:paraId="2C61C779" w14:textId="4EA9DEA2" w:rsidTr="00D4008D">
        <w:trPr>
          <w:trHeight w:val="298"/>
          <w:jc w:val="center"/>
        </w:trPr>
        <w:tc>
          <w:tcPr>
            <w:tcW w:w="3969" w:type="dxa"/>
            <w:gridSpan w:val="3"/>
            <w:tcBorders>
              <w:top w:val="single" w:sz="4" w:space="0" w:color="auto"/>
            </w:tcBorders>
            <w:noWrap/>
            <w:vAlign w:val="center"/>
          </w:tcPr>
          <w:p w14:paraId="18D5DE4D" w14:textId="646F7FD3" w:rsidR="00DA680D" w:rsidRPr="00005590" w:rsidRDefault="00DA680D" w:rsidP="00DA680D">
            <w:pPr>
              <w:spacing w:line="240" w:lineRule="auto"/>
              <w:rPr>
                <w:rFonts w:ascii="Verdana" w:hAnsi="Verdana"/>
                <w:sz w:val="20"/>
                <w:szCs w:val="20"/>
                <w:lang w:val="en-GB"/>
              </w:rPr>
            </w:pPr>
            <w:r w:rsidRPr="00005590">
              <w:rPr>
                <w:rFonts w:ascii="Verdana" w:hAnsi="Verdana"/>
                <w:sz w:val="20"/>
                <w:szCs w:val="20"/>
                <w:lang w:val="en-GB"/>
              </w:rPr>
              <w:t xml:space="preserve">CAT.1 - </w:t>
            </w:r>
            <w:r w:rsidR="00005590" w:rsidRPr="00005590">
              <w:rPr>
                <w:rFonts w:ascii="Verdana" w:hAnsi="Verdana"/>
                <w:sz w:val="20"/>
                <w:szCs w:val="20"/>
                <w:lang w:val="en-GB"/>
              </w:rPr>
              <w:t>Goods and services purchased</w:t>
            </w:r>
          </w:p>
        </w:tc>
        <w:tc>
          <w:tcPr>
            <w:tcW w:w="1629" w:type="dxa"/>
            <w:tcBorders>
              <w:top w:val="single" w:sz="4" w:space="0" w:color="auto"/>
            </w:tcBorders>
            <w:noWrap/>
            <w:vAlign w:val="center"/>
          </w:tcPr>
          <w:p w14:paraId="5FBDF069" w14:textId="22F2FE1C"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17649</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single" w:sz="4" w:space="0" w:color="auto"/>
            </w:tcBorders>
            <w:vAlign w:val="center"/>
          </w:tcPr>
          <w:p w14:paraId="64B6A604" w14:textId="008DD31D"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96</w:t>
            </w:r>
            <w:r w:rsidR="00044913">
              <w:rPr>
                <w:rFonts w:ascii="Verdana" w:eastAsia="Times New Roman" w:hAnsi="Verdana" w:cs="Times New Roman"/>
                <w:sz w:val="20"/>
                <w:szCs w:val="20"/>
              </w:rPr>
              <w:t>.</w:t>
            </w:r>
            <w:r>
              <w:rPr>
                <w:rFonts w:ascii="Verdana" w:eastAsia="Times New Roman" w:hAnsi="Verdana" w:cs="Times New Roman"/>
                <w:sz w:val="20"/>
                <w:szCs w:val="20"/>
              </w:rPr>
              <w:t>3%</w:t>
            </w:r>
          </w:p>
        </w:tc>
        <w:tc>
          <w:tcPr>
            <w:tcW w:w="1458" w:type="dxa"/>
            <w:tcBorders>
              <w:top w:val="single" w:sz="4" w:space="0" w:color="auto"/>
            </w:tcBorders>
            <w:noWrap/>
            <w:vAlign w:val="center"/>
          </w:tcPr>
          <w:p w14:paraId="14BCDC72" w14:textId="2A909EFA"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17649</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single" w:sz="4" w:space="0" w:color="auto"/>
            </w:tcBorders>
            <w:vAlign w:val="center"/>
          </w:tcPr>
          <w:p w14:paraId="65CEB9A7" w14:textId="762A25C3"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96</w:t>
            </w:r>
            <w:r w:rsidR="00044913">
              <w:rPr>
                <w:rFonts w:ascii="Verdana" w:eastAsia="Times New Roman" w:hAnsi="Verdana" w:cs="Times New Roman"/>
                <w:sz w:val="20"/>
                <w:szCs w:val="20"/>
              </w:rPr>
              <w:t>.</w:t>
            </w:r>
            <w:r>
              <w:rPr>
                <w:rFonts w:ascii="Verdana" w:eastAsia="Times New Roman" w:hAnsi="Verdana" w:cs="Times New Roman"/>
                <w:sz w:val="20"/>
                <w:szCs w:val="20"/>
              </w:rPr>
              <w:t>3%</w:t>
            </w:r>
          </w:p>
        </w:tc>
      </w:tr>
      <w:tr w:rsidR="00DA680D" w:rsidRPr="00176838" w14:paraId="06315C5A" w14:textId="3075E1C7" w:rsidTr="00D4008D">
        <w:trPr>
          <w:trHeight w:val="298"/>
          <w:jc w:val="center"/>
        </w:trPr>
        <w:tc>
          <w:tcPr>
            <w:tcW w:w="3969" w:type="dxa"/>
            <w:gridSpan w:val="3"/>
            <w:tcBorders>
              <w:top w:val="nil"/>
              <w:bottom w:val="nil"/>
            </w:tcBorders>
            <w:noWrap/>
            <w:vAlign w:val="center"/>
          </w:tcPr>
          <w:p w14:paraId="3E2E406D" w14:textId="1BD69D9E" w:rsidR="00DA680D" w:rsidRPr="00044913" w:rsidRDefault="00DA680D" w:rsidP="00DA680D">
            <w:pPr>
              <w:spacing w:line="240" w:lineRule="auto"/>
              <w:rPr>
                <w:rFonts w:ascii="Verdana" w:hAnsi="Verdana"/>
                <w:sz w:val="20"/>
                <w:szCs w:val="20"/>
                <w:lang w:val="en-GB"/>
              </w:rPr>
            </w:pPr>
            <w:r w:rsidRPr="00044913">
              <w:rPr>
                <w:rFonts w:ascii="Verdana" w:hAnsi="Verdana"/>
                <w:sz w:val="20"/>
                <w:szCs w:val="20"/>
                <w:lang w:val="en-GB"/>
              </w:rPr>
              <w:t xml:space="preserve">CAT.3 - </w:t>
            </w:r>
            <w:r w:rsidR="00044913" w:rsidRPr="00044913">
              <w:rPr>
                <w:rFonts w:ascii="Verdana" w:hAnsi="Verdana"/>
                <w:sz w:val="20"/>
                <w:szCs w:val="20"/>
                <w:lang w:val="en-GB"/>
              </w:rPr>
              <w:t>Fuel- and energy-related activities not included in Scope 1 or 2</w:t>
            </w:r>
          </w:p>
        </w:tc>
        <w:tc>
          <w:tcPr>
            <w:tcW w:w="1629" w:type="dxa"/>
            <w:tcBorders>
              <w:top w:val="nil"/>
              <w:bottom w:val="nil"/>
            </w:tcBorders>
            <w:noWrap/>
            <w:vAlign w:val="center"/>
          </w:tcPr>
          <w:p w14:paraId="0F6A7CC7" w14:textId="4F563A45"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157</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bottom w:val="nil"/>
            </w:tcBorders>
            <w:vAlign w:val="center"/>
          </w:tcPr>
          <w:p w14:paraId="53AA9129" w14:textId="0839CD7F"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044913">
              <w:rPr>
                <w:rFonts w:ascii="Verdana" w:eastAsia="Times New Roman" w:hAnsi="Verdana" w:cs="Times New Roman"/>
                <w:sz w:val="20"/>
                <w:szCs w:val="20"/>
              </w:rPr>
              <w:t>.</w:t>
            </w:r>
            <w:r>
              <w:rPr>
                <w:rFonts w:ascii="Verdana" w:eastAsia="Times New Roman" w:hAnsi="Verdana" w:cs="Times New Roman"/>
                <w:sz w:val="20"/>
                <w:szCs w:val="20"/>
              </w:rPr>
              <w:t>9%</w:t>
            </w:r>
          </w:p>
        </w:tc>
        <w:tc>
          <w:tcPr>
            <w:tcW w:w="1458" w:type="dxa"/>
            <w:tcBorders>
              <w:top w:val="nil"/>
              <w:bottom w:val="nil"/>
            </w:tcBorders>
            <w:noWrap/>
            <w:vAlign w:val="center"/>
          </w:tcPr>
          <w:p w14:paraId="03419658" w14:textId="05FB0905"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157</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bottom w:val="nil"/>
            </w:tcBorders>
            <w:vAlign w:val="center"/>
          </w:tcPr>
          <w:p w14:paraId="356359FF" w14:textId="3CE73DE2" w:rsidR="00DA680D" w:rsidRPr="0088677C"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044913">
              <w:rPr>
                <w:rFonts w:ascii="Verdana" w:eastAsia="Times New Roman" w:hAnsi="Verdana" w:cs="Times New Roman"/>
                <w:sz w:val="20"/>
                <w:szCs w:val="20"/>
              </w:rPr>
              <w:t>.</w:t>
            </w:r>
            <w:r>
              <w:rPr>
                <w:rFonts w:ascii="Verdana" w:eastAsia="Times New Roman" w:hAnsi="Verdana" w:cs="Times New Roman"/>
                <w:sz w:val="20"/>
                <w:szCs w:val="20"/>
              </w:rPr>
              <w:t>9%</w:t>
            </w:r>
          </w:p>
        </w:tc>
      </w:tr>
      <w:tr w:rsidR="00DA680D" w:rsidRPr="00176838" w14:paraId="623F3652" w14:textId="300F904F" w:rsidTr="00D4008D">
        <w:trPr>
          <w:trHeight w:val="298"/>
          <w:jc w:val="center"/>
        </w:trPr>
        <w:tc>
          <w:tcPr>
            <w:tcW w:w="3969" w:type="dxa"/>
            <w:gridSpan w:val="3"/>
            <w:tcBorders>
              <w:top w:val="nil"/>
              <w:bottom w:val="nil"/>
            </w:tcBorders>
            <w:noWrap/>
            <w:vAlign w:val="center"/>
          </w:tcPr>
          <w:p w14:paraId="79E1A27B" w14:textId="316101A8" w:rsidR="00DA680D" w:rsidRPr="00044913" w:rsidRDefault="00DA680D" w:rsidP="00DA680D">
            <w:pPr>
              <w:spacing w:line="240" w:lineRule="auto"/>
              <w:rPr>
                <w:rFonts w:ascii="Verdana" w:hAnsi="Verdana"/>
                <w:sz w:val="20"/>
                <w:szCs w:val="20"/>
                <w:lang w:val="en-GB"/>
              </w:rPr>
            </w:pPr>
            <w:r w:rsidRPr="00044913">
              <w:rPr>
                <w:rFonts w:ascii="Verdana" w:hAnsi="Verdana"/>
                <w:sz w:val="20"/>
                <w:szCs w:val="20"/>
                <w:lang w:val="en-GB"/>
              </w:rPr>
              <w:t xml:space="preserve">CAT.4 - </w:t>
            </w:r>
            <w:r w:rsidR="00044913" w:rsidRPr="00044913">
              <w:rPr>
                <w:rFonts w:ascii="Verdana" w:hAnsi="Verdana"/>
                <w:sz w:val="20"/>
                <w:szCs w:val="20"/>
                <w:lang w:val="en-GB"/>
              </w:rPr>
              <w:t>Upstream transport and distribution</w:t>
            </w:r>
          </w:p>
        </w:tc>
        <w:tc>
          <w:tcPr>
            <w:tcW w:w="1629" w:type="dxa"/>
            <w:tcBorders>
              <w:top w:val="nil"/>
              <w:bottom w:val="nil"/>
            </w:tcBorders>
            <w:noWrap/>
            <w:vAlign w:val="center"/>
          </w:tcPr>
          <w:p w14:paraId="60233C39" w14:textId="20694B9D"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27</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bottom w:val="nil"/>
            </w:tcBorders>
            <w:vAlign w:val="center"/>
          </w:tcPr>
          <w:p w14:paraId="4D31D1DE" w14:textId="41225175"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044913">
              <w:rPr>
                <w:rFonts w:ascii="Verdana" w:eastAsia="Times New Roman" w:hAnsi="Verdana" w:cs="Times New Roman"/>
                <w:sz w:val="20"/>
                <w:szCs w:val="20"/>
              </w:rPr>
              <w:t>.</w:t>
            </w:r>
            <w:r>
              <w:rPr>
                <w:rFonts w:ascii="Verdana" w:eastAsia="Times New Roman" w:hAnsi="Verdana" w:cs="Times New Roman"/>
                <w:sz w:val="20"/>
                <w:szCs w:val="20"/>
              </w:rPr>
              <w:t>1%</w:t>
            </w:r>
          </w:p>
        </w:tc>
        <w:tc>
          <w:tcPr>
            <w:tcW w:w="1458" w:type="dxa"/>
            <w:tcBorders>
              <w:top w:val="nil"/>
              <w:bottom w:val="nil"/>
            </w:tcBorders>
            <w:noWrap/>
            <w:vAlign w:val="center"/>
          </w:tcPr>
          <w:p w14:paraId="42CA3425" w14:textId="2C646B93"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27</w:t>
            </w:r>
            <w:r w:rsidR="00044913">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bottom w:val="nil"/>
            </w:tcBorders>
            <w:vAlign w:val="center"/>
          </w:tcPr>
          <w:p w14:paraId="601FE0EB" w14:textId="74A98937"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044913">
              <w:rPr>
                <w:rFonts w:ascii="Verdana" w:eastAsia="Times New Roman" w:hAnsi="Verdana" w:cs="Times New Roman"/>
                <w:sz w:val="20"/>
                <w:szCs w:val="20"/>
              </w:rPr>
              <w:t>.</w:t>
            </w:r>
            <w:r>
              <w:rPr>
                <w:rFonts w:ascii="Verdana" w:eastAsia="Times New Roman" w:hAnsi="Verdana" w:cs="Times New Roman"/>
                <w:sz w:val="20"/>
                <w:szCs w:val="20"/>
              </w:rPr>
              <w:t>1%</w:t>
            </w:r>
          </w:p>
        </w:tc>
      </w:tr>
      <w:tr w:rsidR="00DA680D" w:rsidRPr="00176838" w14:paraId="6E4082C4" w14:textId="312AD8BB" w:rsidTr="00D4008D">
        <w:trPr>
          <w:trHeight w:val="298"/>
          <w:jc w:val="center"/>
        </w:trPr>
        <w:tc>
          <w:tcPr>
            <w:tcW w:w="3969" w:type="dxa"/>
            <w:gridSpan w:val="3"/>
            <w:tcBorders>
              <w:top w:val="nil"/>
              <w:bottom w:val="nil"/>
            </w:tcBorders>
            <w:noWrap/>
            <w:vAlign w:val="center"/>
          </w:tcPr>
          <w:p w14:paraId="4C86421F" w14:textId="76F657C8" w:rsidR="00DA680D" w:rsidRPr="001141FC" w:rsidRDefault="00DA680D" w:rsidP="00DA680D">
            <w:pPr>
              <w:spacing w:line="240" w:lineRule="auto"/>
              <w:rPr>
                <w:rFonts w:ascii="Verdana" w:hAnsi="Verdana"/>
                <w:sz w:val="20"/>
                <w:szCs w:val="20"/>
                <w:lang w:val="en-GB"/>
              </w:rPr>
            </w:pPr>
            <w:r w:rsidRPr="001141FC">
              <w:rPr>
                <w:rFonts w:ascii="Verdana" w:hAnsi="Verdana"/>
                <w:sz w:val="20"/>
                <w:szCs w:val="20"/>
                <w:lang w:val="en-GB"/>
              </w:rPr>
              <w:t xml:space="preserve">CAT.5 - </w:t>
            </w:r>
            <w:r w:rsidR="001141FC" w:rsidRPr="001141FC">
              <w:rPr>
                <w:rFonts w:ascii="Verdana" w:hAnsi="Verdana"/>
                <w:sz w:val="20"/>
                <w:szCs w:val="20"/>
                <w:lang w:val="en-GB"/>
              </w:rPr>
              <w:t xml:space="preserve">Waste produced in </w:t>
            </w:r>
            <w:proofErr w:type="spellStart"/>
            <w:r w:rsidR="001141FC" w:rsidRPr="001141FC">
              <w:rPr>
                <w:rFonts w:ascii="Verdana" w:hAnsi="Verdana"/>
                <w:sz w:val="20"/>
                <w:szCs w:val="20"/>
                <w:lang w:val="en-GB"/>
              </w:rPr>
              <w:t>operations</w:t>
            </w:r>
            <w:r w:rsidRPr="001141FC">
              <w:rPr>
                <w:rFonts w:ascii="Verdana" w:hAnsi="Verdana"/>
                <w:sz w:val="20"/>
                <w:szCs w:val="20"/>
                <w:lang w:val="en-GB"/>
              </w:rPr>
              <w:t>i</w:t>
            </w:r>
            <w:proofErr w:type="spellEnd"/>
          </w:p>
        </w:tc>
        <w:tc>
          <w:tcPr>
            <w:tcW w:w="1629" w:type="dxa"/>
            <w:tcBorders>
              <w:top w:val="nil"/>
              <w:bottom w:val="nil"/>
            </w:tcBorders>
            <w:noWrap/>
            <w:vAlign w:val="center"/>
          </w:tcPr>
          <w:p w14:paraId="55A38D55" w14:textId="7797DC4D"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156</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bottom w:val="nil"/>
            </w:tcBorders>
            <w:vAlign w:val="center"/>
          </w:tcPr>
          <w:p w14:paraId="64E2824B" w14:textId="327EC8FE"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9%</w:t>
            </w:r>
          </w:p>
        </w:tc>
        <w:tc>
          <w:tcPr>
            <w:tcW w:w="1458" w:type="dxa"/>
            <w:tcBorders>
              <w:top w:val="nil"/>
              <w:bottom w:val="nil"/>
            </w:tcBorders>
            <w:noWrap/>
            <w:vAlign w:val="center"/>
          </w:tcPr>
          <w:p w14:paraId="7E71C932" w14:textId="0BE51632"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156</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bottom w:val="nil"/>
            </w:tcBorders>
            <w:vAlign w:val="center"/>
          </w:tcPr>
          <w:p w14:paraId="53C93FA5" w14:textId="78EBC0DA"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9%</w:t>
            </w:r>
          </w:p>
        </w:tc>
      </w:tr>
      <w:tr w:rsidR="00DA680D" w:rsidRPr="00176838" w14:paraId="7C5B3232" w14:textId="3FE3C12D" w:rsidTr="00D4008D">
        <w:trPr>
          <w:trHeight w:val="298"/>
          <w:jc w:val="center"/>
        </w:trPr>
        <w:tc>
          <w:tcPr>
            <w:tcW w:w="3969" w:type="dxa"/>
            <w:gridSpan w:val="3"/>
            <w:tcBorders>
              <w:top w:val="nil"/>
              <w:bottom w:val="nil"/>
            </w:tcBorders>
            <w:noWrap/>
            <w:vAlign w:val="center"/>
          </w:tcPr>
          <w:p w14:paraId="3F265FBB" w14:textId="7CAF25F7" w:rsidR="00DA680D" w:rsidRPr="00D4008D" w:rsidRDefault="00DA680D" w:rsidP="00DA680D">
            <w:pPr>
              <w:spacing w:line="240" w:lineRule="auto"/>
              <w:rPr>
                <w:rFonts w:ascii="Verdana" w:hAnsi="Verdana"/>
                <w:sz w:val="20"/>
                <w:szCs w:val="20"/>
              </w:rPr>
            </w:pPr>
            <w:r w:rsidRPr="00D4008D">
              <w:rPr>
                <w:rFonts w:ascii="Verdana" w:hAnsi="Verdana"/>
                <w:sz w:val="20"/>
                <w:szCs w:val="20"/>
              </w:rPr>
              <w:t xml:space="preserve">CAT.6 - </w:t>
            </w:r>
            <w:r w:rsidR="001141FC" w:rsidRPr="001141FC">
              <w:rPr>
                <w:rFonts w:ascii="Verdana" w:hAnsi="Verdana"/>
                <w:sz w:val="20"/>
                <w:szCs w:val="20"/>
              </w:rPr>
              <w:t>Business trips</w:t>
            </w:r>
          </w:p>
        </w:tc>
        <w:tc>
          <w:tcPr>
            <w:tcW w:w="1629" w:type="dxa"/>
            <w:tcBorders>
              <w:top w:val="nil"/>
              <w:bottom w:val="nil"/>
            </w:tcBorders>
            <w:noWrap/>
            <w:vAlign w:val="center"/>
          </w:tcPr>
          <w:p w14:paraId="3E336B17" w14:textId="3D63F074"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4</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bottom w:val="nil"/>
            </w:tcBorders>
            <w:vAlign w:val="center"/>
          </w:tcPr>
          <w:p w14:paraId="470EE4BC" w14:textId="7E68E347"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458" w:type="dxa"/>
            <w:tcBorders>
              <w:top w:val="nil"/>
              <w:bottom w:val="nil"/>
            </w:tcBorders>
            <w:noWrap/>
            <w:vAlign w:val="center"/>
          </w:tcPr>
          <w:p w14:paraId="55A0293F" w14:textId="5139CB21"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4</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bottom w:val="nil"/>
            </w:tcBorders>
            <w:vAlign w:val="center"/>
          </w:tcPr>
          <w:p w14:paraId="1F76BCAF" w14:textId="001FD788"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r>
      <w:tr w:rsidR="00DA680D" w:rsidRPr="00176838" w14:paraId="3BD774EC" w14:textId="116B99D1" w:rsidTr="00D4008D">
        <w:trPr>
          <w:trHeight w:val="298"/>
          <w:jc w:val="center"/>
        </w:trPr>
        <w:tc>
          <w:tcPr>
            <w:tcW w:w="3969" w:type="dxa"/>
            <w:gridSpan w:val="3"/>
            <w:tcBorders>
              <w:top w:val="nil"/>
            </w:tcBorders>
            <w:noWrap/>
            <w:vAlign w:val="center"/>
          </w:tcPr>
          <w:p w14:paraId="643C489D" w14:textId="28D303F5" w:rsidR="00DA680D" w:rsidRPr="001141FC" w:rsidRDefault="00DA680D" w:rsidP="00DA680D">
            <w:pPr>
              <w:spacing w:line="240" w:lineRule="auto"/>
              <w:rPr>
                <w:rFonts w:ascii="Verdana" w:hAnsi="Verdana"/>
                <w:sz w:val="20"/>
                <w:szCs w:val="20"/>
                <w:lang w:val="en-GB"/>
              </w:rPr>
            </w:pPr>
            <w:r w:rsidRPr="001141FC">
              <w:rPr>
                <w:rFonts w:ascii="Verdana" w:hAnsi="Verdana"/>
                <w:sz w:val="20"/>
                <w:szCs w:val="20"/>
                <w:lang w:val="en-GB"/>
              </w:rPr>
              <w:t xml:space="preserve">CAT.7 - </w:t>
            </w:r>
            <w:r w:rsidR="001141FC" w:rsidRPr="001141FC">
              <w:rPr>
                <w:rFonts w:ascii="Verdana" w:hAnsi="Verdana"/>
                <w:sz w:val="20"/>
                <w:szCs w:val="20"/>
                <w:lang w:val="en-GB"/>
              </w:rPr>
              <w:t>Employee home-to-work commutes</w:t>
            </w:r>
          </w:p>
        </w:tc>
        <w:tc>
          <w:tcPr>
            <w:tcW w:w="1629" w:type="dxa"/>
            <w:tcBorders>
              <w:top w:val="nil"/>
            </w:tcBorders>
            <w:noWrap/>
            <w:vAlign w:val="center"/>
          </w:tcPr>
          <w:p w14:paraId="77BAAC63" w14:textId="7ACB8E0E"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tcBorders>
            <w:vAlign w:val="center"/>
          </w:tcPr>
          <w:p w14:paraId="1D172DE2" w14:textId="0270B470"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458" w:type="dxa"/>
            <w:tcBorders>
              <w:top w:val="nil"/>
            </w:tcBorders>
            <w:noWrap/>
            <w:vAlign w:val="center"/>
          </w:tcPr>
          <w:p w14:paraId="4F744DBF" w14:textId="7EE18C32"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tcBorders>
            <w:vAlign w:val="center"/>
          </w:tcPr>
          <w:p w14:paraId="67F8ABC8" w14:textId="63D4580A"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r>
      <w:tr w:rsidR="00DA680D" w:rsidRPr="00176838" w14:paraId="34168323" w14:textId="2AB666A8" w:rsidTr="00D4008D">
        <w:trPr>
          <w:trHeight w:val="298"/>
          <w:jc w:val="center"/>
        </w:trPr>
        <w:tc>
          <w:tcPr>
            <w:tcW w:w="3969" w:type="dxa"/>
            <w:gridSpan w:val="3"/>
            <w:tcBorders>
              <w:top w:val="nil"/>
              <w:bottom w:val="single" w:sz="4" w:space="0" w:color="auto"/>
            </w:tcBorders>
            <w:noWrap/>
            <w:vAlign w:val="center"/>
          </w:tcPr>
          <w:p w14:paraId="6D0C2F55" w14:textId="1ED2BD54" w:rsidR="00DA680D" w:rsidRPr="00A84E62" w:rsidRDefault="00DA680D" w:rsidP="00DA680D">
            <w:pPr>
              <w:spacing w:line="240" w:lineRule="auto"/>
              <w:rPr>
                <w:rFonts w:ascii="Verdana" w:hAnsi="Verdana"/>
                <w:sz w:val="20"/>
                <w:szCs w:val="20"/>
                <w:lang w:val="en-GB"/>
              </w:rPr>
            </w:pPr>
            <w:r w:rsidRPr="00A84E62">
              <w:rPr>
                <w:rFonts w:ascii="Verdana" w:hAnsi="Verdana"/>
                <w:sz w:val="20"/>
                <w:szCs w:val="20"/>
                <w:lang w:val="en-GB"/>
              </w:rPr>
              <w:t xml:space="preserve">CAT.9 - </w:t>
            </w:r>
            <w:r w:rsidR="00A84E62" w:rsidRPr="00A84E62">
              <w:rPr>
                <w:rFonts w:ascii="Verdana" w:hAnsi="Verdana"/>
                <w:sz w:val="20"/>
                <w:szCs w:val="20"/>
                <w:lang w:val="en-GB"/>
              </w:rPr>
              <w:t>Downstream transport and distribution</w:t>
            </w:r>
          </w:p>
        </w:tc>
        <w:tc>
          <w:tcPr>
            <w:tcW w:w="1629" w:type="dxa"/>
            <w:tcBorders>
              <w:top w:val="nil"/>
              <w:bottom w:val="single" w:sz="4" w:space="0" w:color="auto"/>
            </w:tcBorders>
            <w:noWrap/>
            <w:vAlign w:val="center"/>
          </w:tcPr>
          <w:p w14:paraId="0780B556" w14:textId="4F6E6D03"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330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340" w:type="dxa"/>
            <w:tcBorders>
              <w:top w:val="nil"/>
              <w:bottom w:val="single" w:sz="4" w:space="0" w:color="auto"/>
            </w:tcBorders>
            <w:vAlign w:val="center"/>
          </w:tcPr>
          <w:p w14:paraId="782B11DF" w14:textId="41E2CDCD"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r w:rsidR="00A84E62">
              <w:rPr>
                <w:rFonts w:ascii="Verdana" w:eastAsia="Times New Roman" w:hAnsi="Verdana" w:cs="Times New Roman"/>
                <w:sz w:val="20"/>
                <w:szCs w:val="20"/>
              </w:rPr>
              <w:t>.</w:t>
            </w:r>
            <w:r>
              <w:rPr>
                <w:rFonts w:ascii="Verdana" w:eastAsia="Times New Roman" w:hAnsi="Verdana" w:cs="Times New Roman"/>
                <w:sz w:val="20"/>
                <w:szCs w:val="20"/>
              </w:rPr>
              <w:t>8%</w:t>
            </w:r>
          </w:p>
        </w:tc>
        <w:tc>
          <w:tcPr>
            <w:tcW w:w="1458" w:type="dxa"/>
            <w:tcBorders>
              <w:top w:val="nil"/>
              <w:bottom w:val="single" w:sz="4" w:space="0" w:color="auto"/>
            </w:tcBorders>
            <w:noWrap/>
            <w:vAlign w:val="center"/>
          </w:tcPr>
          <w:p w14:paraId="6FB9559E" w14:textId="13E75792"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330</w:t>
            </w:r>
            <w:r w:rsidR="00A84E62">
              <w:rPr>
                <w:rFonts w:ascii="Verdana" w:eastAsia="Times New Roman" w:hAnsi="Verdana" w:cs="Times New Roman"/>
                <w:sz w:val="20"/>
                <w:szCs w:val="20"/>
              </w:rPr>
              <w:t>.</w:t>
            </w:r>
            <w:r>
              <w:rPr>
                <w:rFonts w:ascii="Verdana" w:eastAsia="Times New Roman" w:hAnsi="Verdana" w:cs="Times New Roman"/>
                <w:sz w:val="20"/>
                <w:szCs w:val="20"/>
              </w:rPr>
              <w:t>0</w:t>
            </w:r>
          </w:p>
        </w:tc>
        <w:tc>
          <w:tcPr>
            <w:tcW w:w="1527" w:type="dxa"/>
            <w:tcBorders>
              <w:top w:val="nil"/>
              <w:bottom w:val="single" w:sz="4" w:space="0" w:color="auto"/>
            </w:tcBorders>
            <w:vAlign w:val="center"/>
          </w:tcPr>
          <w:p w14:paraId="328CFB65" w14:textId="61CEA303" w:rsidR="00DA680D" w:rsidRDefault="00DA680D" w:rsidP="00DA680D">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r w:rsidR="00A84E62">
              <w:rPr>
                <w:rFonts w:ascii="Verdana" w:eastAsia="Times New Roman" w:hAnsi="Verdana" w:cs="Times New Roman"/>
                <w:sz w:val="20"/>
                <w:szCs w:val="20"/>
              </w:rPr>
              <w:t>.</w:t>
            </w:r>
            <w:r>
              <w:rPr>
                <w:rFonts w:ascii="Verdana" w:eastAsia="Times New Roman" w:hAnsi="Verdana" w:cs="Times New Roman"/>
                <w:sz w:val="20"/>
                <w:szCs w:val="20"/>
              </w:rPr>
              <w:t>8%</w:t>
            </w:r>
          </w:p>
        </w:tc>
      </w:tr>
      <w:tr w:rsidR="00DA680D" w:rsidRPr="008B3DF4" w14:paraId="26968D44" w14:textId="51AF5704" w:rsidTr="00015593">
        <w:trPr>
          <w:trHeight w:val="298"/>
          <w:jc w:val="center"/>
        </w:trPr>
        <w:tc>
          <w:tcPr>
            <w:tcW w:w="3892" w:type="dxa"/>
            <w:gridSpan w:val="2"/>
            <w:tcBorders>
              <w:top w:val="single" w:sz="4" w:space="0" w:color="auto"/>
              <w:bottom w:val="single" w:sz="4" w:space="0" w:color="auto"/>
            </w:tcBorders>
            <w:noWrap/>
            <w:vAlign w:val="center"/>
          </w:tcPr>
          <w:p w14:paraId="5AD6995F" w14:textId="15B5F2FF" w:rsidR="00DA680D" w:rsidRPr="008B3DF4" w:rsidRDefault="00DA680D" w:rsidP="00DA680D">
            <w:pPr>
              <w:spacing w:line="240" w:lineRule="auto"/>
              <w:rPr>
                <w:rFonts w:ascii="Verdana" w:hAnsi="Verdana"/>
                <w:b/>
                <w:bCs/>
                <w:sz w:val="21"/>
              </w:rPr>
            </w:pPr>
            <w:r w:rsidRPr="008B3DF4">
              <w:rPr>
                <w:rFonts w:ascii="Verdana" w:hAnsi="Verdana"/>
                <w:b/>
                <w:bCs/>
                <w:sz w:val="21"/>
              </w:rPr>
              <w:t>Total</w:t>
            </w:r>
          </w:p>
        </w:tc>
        <w:tc>
          <w:tcPr>
            <w:tcW w:w="1706" w:type="dxa"/>
            <w:gridSpan w:val="2"/>
            <w:tcBorders>
              <w:top w:val="single" w:sz="4" w:space="0" w:color="auto"/>
              <w:bottom w:val="single" w:sz="4" w:space="0" w:color="auto"/>
            </w:tcBorders>
            <w:noWrap/>
            <w:vAlign w:val="center"/>
          </w:tcPr>
          <w:p w14:paraId="75C6C3A0" w14:textId="27440731"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18324</w:t>
            </w:r>
            <w:r w:rsidR="00A84E62">
              <w:rPr>
                <w:rFonts w:ascii="Verdana" w:eastAsia="Times New Roman" w:hAnsi="Verdana" w:cs="Times New Roman"/>
                <w:b/>
                <w:bCs/>
                <w:sz w:val="20"/>
                <w:szCs w:val="20"/>
              </w:rPr>
              <w:t>.</w:t>
            </w:r>
            <w:r w:rsidRPr="008B3DF4">
              <w:rPr>
                <w:rFonts w:ascii="Verdana" w:eastAsia="Times New Roman" w:hAnsi="Verdana" w:cs="Times New Roman"/>
                <w:b/>
                <w:bCs/>
                <w:sz w:val="20"/>
                <w:szCs w:val="20"/>
              </w:rPr>
              <w:t>0</w:t>
            </w:r>
          </w:p>
        </w:tc>
        <w:tc>
          <w:tcPr>
            <w:tcW w:w="1340" w:type="dxa"/>
            <w:tcBorders>
              <w:top w:val="single" w:sz="4" w:space="0" w:color="auto"/>
              <w:bottom w:val="single" w:sz="4" w:space="0" w:color="auto"/>
            </w:tcBorders>
            <w:vAlign w:val="center"/>
          </w:tcPr>
          <w:p w14:paraId="5B42EAD7" w14:textId="11218C72"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100</w:t>
            </w:r>
            <w:r w:rsidR="00A84E62">
              <w:rPr>
                <w:rFonts w:ascii="Verdana" w:eastAsia="Times New Roman" w:hAnsi="Verdana" w:cs="Times New Roman"/>
                <w:b/>
                <w:bCs/>
                <w:sz w:val="20"/>
                <w:szCs w:val="20"/>
              </w:rPr>
              <w:t>.</w:t>
            </w:r>
            <w:r w:rsidRPr="008B3DF4">
              <w:rPr>
                <w:rFonts w:ascii="Verdana" w:eastAsia="Times New Roman" w:hAnsi="Verdana" w:cs="Times New Roman"/>
                <w:b/>
                <w:bCs/>
                <w:sz w:val="20"/>
                <w:szCs w:val="20"/>
              </w:rPr>
              <w:t>0%</w:t>
            </w:r>
          </w:p>
        </w:tc>
        <w:tc>
          <w:tcPr>
            <w:tcW w:w="1458" w:type="dxa"/>
            <w:tcBorders>
              <w:top w:val="single" w:sz="4" w:space="0" w:color="auto"/>
              <w:bottom w:val="single" w:sz="4" w:space="0" w:color="auto"/>
            </w:tcBorders>
            <w:noWrap/>
            <w:vAlign w:val="center"/>
          </w:tcPr>
          <w:p w14:paraId="654BC377" w14:textId="01E15C4A"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18324</w:t>
            </w:r>
            <w:r w:rsidR="00A84E62">
              <w:rPr>
                <w:rFonts w:ascii="Verdana" w:eastAsia="Times New Roman" w:hAnsi="Verdana" w:cs="Times New Roman"/>
                <w:b/>
                <w:bCs/>
                <w:sz w:val="20"/>
                <w:szCs w:val="20"/>
              </w:rPr>
              <w:t>.</w:t>
            </w:r>
            <w:r w:rsidRPr="008B3DF4">
              <w:rPr>
                <w:rFonts w:ascii="Verdana" w:eastAsia="Times New Roman" w:hAnsi="Verdana" w:cs="Times New Roman"/>
                <w:b/>
                <w:bCs/>
                <w:sz w:val="20"/>
                <w:szCs w:val="20"/>
              </w:rPr>
              <w:t>0</w:t>
            </w:r>
          </w:p>
        </w:tc>
        <w:tc>
          <w:tcPr>
            <w:tcW w:w="1527" w:type="dxa"/>
            <w:tcBorders>
              <w:top w:val="single" w:sz="4" w:space="0" w:color="auto"/>
              <w:bottom w:val="single" w:sz="4" w:space="0" w:color="auto"/>
            </w:tcBorders>
            <w:vAlign w:val="center"/>
          </w:tcPr>
          <w:p w14:paraId="4EAA084C" w14:textId="611E1965" w:rsidR="00DA680D" w:rsidRPr="008B3DF4" w:rsidRDefault="00DA680D" w:rsidP="00DA680D">
            <w:pPr>
              <w:spacing w:line="240" w:lineRule="auto"/>
              <w:ind w:right="403"/>
              <w:jc w:val="right"/>
              <w:rPr>
                <w:rFonts w:ascii="Verdana" w:eastAsia="Times New Roman" w:hAnsi="Verdana" w:cs="Times New Roman"/>
                <w:b/>
                <w:bCs/>
                <w:sz w:val="20"/>
                <w:szCs w:val="20"/>
              </w:rPr>
            </w:pPr>
            <w:r w:rsidRPr="008B3DF4">
              <w:rPr>
                <w:rFonts w:ascii="Verdana" w:eastAsia="Times New Roman" w:hAnsi="Verdana" w:cs="Times New Roman"/>
                <w:b/>
                <w:bCs/>
                <w:sz w:val="20"/>
                <w:szCs w:val="20"/>
              </w:rPr>
              <w:t>100</w:t>
            </w:r>
            <w:r w:rsidR="00A84E62">
              <w:rPr>
                <w:rFonts w:ascii="Verdana" w:eastAsia="Times New Roman" w:hAnsi="Verdana" w:cs="Times New Roman"/>
                <w:b/>
                <w:bCs/>
                <w:sz w:val="20"/>
                <w:szCs w:val="20"/>
              </w:rPr>
              <w:t>.</w:t>
            </w:r>
            <w:r w:rsidRPr="008B3DF4">
              <w:rPr>
                <w:rFonts w:ascii="Verdana" w:eastAsia="Times New Roman" w:hAnsi="Verdana" w:cs="Times New Roman"/>
                <w:b/>
                <w:bCs/>
                <w:sz w:val="20"/>
                <w:szCs w:val="20"/>
              </w:rPr>
              <w:t>0%</w:t>
            </w:r>
          </w:p>
        </w:tc>
      </w:tr>
    </w:tbl>
    <w:p w14:paraId="15EEC19C" w14:textId="77777777" w:rsidR="008A3FFC" w:rsidRDefault="008A3FFC" w:rsidP="00E46319">
      <w:pPr>
        <w:pBdr>
          <w:top w:val="nil"/>
          <w:left w:val="nil"/>
          <w:bottom w:val="nil"/>
          <w:right w:val="nil"/>
          <w:between w:val="nil"/>
        </w:pBdr>
        <w:spacing w:line="240" w:lineRule="auto"/>
        <w:jc w:val="both"/>
        <w:rPr>
          <w:rFonts w:ascii="Verdana" w:hAnsi="Verdana"/>
          <w:sz w:val="21"/>
          <w:szCs w:val="21"/>
        </w:rPr>
      </w:pPr>
    </w:p>
    <w:p w14:paraId="5AA20F4B" w14:textId="77777777" w:rsidR="002511E5" w:rsidRPr="002511E5" w:rsidRDefault="002511E5" w:rsidP="002511E5">
      <w:pPr>
        <w:spacing w:after="240"/>
        <w:rPr>
          <w:rFonts w:ascii="Verdana" w:hAnsi="Verdana"/>
          <w:sz w:val="20"/>
          <w:szCs w:val="20"/>
          <w:lang w:val="en-GB"/>
        </w:rPr>
      </w:pPr>
      <w:r w:rsidRPr="002511E5">
        <w:rPr>
          <w:rFonts w:ascii="Verdana" w:hAnsi="Verdana"/>
          <w:sz w:val="20"/>
          <w:szCs w:val="20"/>
          <w:lang w:val="en-GB"/>
        </w:rPr>
        <w:t>As highlighted by the detailed data, Scope 3 GHG emissions are almost entirely attributable to category 1, “Purchased goods and services” (96.3%). For further details on the composition and origin of purchased materials, please refer to section 2.3, “Input materials.”</w:t>
      </w:r>
    </w:p>
    <w:p w14:paraId="68B58387" w14:textId="1631994C" w:rsidR="00586148" w:rsidRPr="002511E5" w:rsidRDefault="002511E5" w:rsidP="002511E5">
      <w:pPr>
        <w:spacing w:after="240"/>
        <w:rPr>
          <w:lang w:val="en-GB"/>
        </w:rPr>
      </w:pPr>
      <w:r w:rsidRPr="002511E5">
        <w:rPr>
          <w:rFonts w:ascii="Verdana" w:hAnsi="Verdana"/>
          <w:sz w:val="20"/>
          <w:szCs w:val="20"/>
          <w:lang w:val="en-GB"/>
        </w:rPr>
        <w:t>Regarding the Scope 3 categories excluded from the analysis, categories 2 (“Capital goods”) and 12 (“End-of-life treatment of sold products”) were assessed as non-significant. Conversely, categories 8 (“Upstream leased assets”), 10 (“Processing of sold products”), 11 (“Use of sold products”), 13 (“Downstream leased assets”), 14 (“Franchises”), and 15 (“Investments”) were found to be inapplicable given the characteristics of the operating model and business activities.</w:t>
      </w:r>
    </w:p>
    <w:p w14:paraId="056FD440" w14:textId="103580AD" w:rsidR="00162886" w:rsidRPr="002511E5" w:rsidRDefault="00162886" w:rsidP="00B13FCD">
      <w:pPr>
        <w:keepNext/>
        <w:keepLines/>
        <w:spacing w:after="120" w:line="240" w:lineRule="auto"/>
        <w:outlineLvl w:val="2"/>
        <w:rPr>
          <w:rFonts w:ascii="Verdana" w:eastAsia="Times New Roman" w:hAnsi="Verdana" w:cstheme="minorHAnsi"/>
          <w:b/>
          <w:i/>
          <w:sz w:val="24"/>
          <w:szCs w:val="24"/>
          <w:lang w:val="en-GB"/>
        </w:rPr>
      </w:pPr>
      <w:r w:rsidRPr="002511E5">
        <w:rPr>
          <w:rFonts w:ascii="Verdana" w:eastAsia="Times New Roman" w:hAnsi="Verdana" w:cstheme="minorHAnsi"/>
          <w:b/>
          <w:i/>
          <w:sz w:val="24"/>
          <w:szCs w:val="24"/>
          <w:lang w:val="en-GB"/>
        </w:rPr>
        <w:t>CO</w:t>
      </w:r>
      <w:r w:rsidRPr="00F27D52">
        <w:rPr>
          <w:rFonts w:ascii="Verdana" w:eastAsia="Times New Roman" w:hAnsi="Verdana" w:cstheme="minorHAnsi"/>
          <w:b/>
          <w:i/>
          <w:sz w:val="24"/>
          <w:szCs w:val="24"/>
          <w:vertAlign w:val="subscript"/>
          <w:lang w:val="en-GB"/>
        </w:rPr>
        <w:t>2eq</w:t>
      </w:r>
      <w:r w:rsidRPr="002511E5">
        <w:rPr>
          <w:rFonts w:ascii="Verdana" w:eastAsia="Times New Roman" w:hAnsi="Verdana" w:cstheme="minorHAnsi"/>
          <w:b/>
          <w:i/>
          <w:sz w:val="24"/>
          <w:szCs w:val="24"/>
          <w:lang w:val="en-GB"/>
        </w:rPr>
        <w:t xml:space="preserve"> Scope 1 + Scope 2 + Scope 3</w:t>
      </w:r>
      <w:r w:rsidR="002511E5" w:rsidRPr="002511E5">
        <w:rPr>
          <w:rFonts w:ascii="Verdana" w:eastAsia="Times New Roman" w:hAnsi="Verdana" w:cstheme="minorHAnsi"/>
          <w:b/>
          <w:i/>
          <w:sz w:val="24"/>
          <w:szCs w:val="24"/>
          <w:lang w:val="en-GB"/>
        </w:rPr>
        <w:t xml:space="preserve"> emissions</w:t>
      </w:r>
    </w:p>
    <w:p w14:paraId="1C93C408" w14:textId="4B8755BE" w:rsidR="005B02C3" w:rsidRPr="002511E5" w:rsidRDefault="002511E5" w:rsidP="00B13FCD">
      <w:pPr>
        <w:pBdr>
          <w:top w:val="nil"/>
          <w:left w:val="nil"/>
          <w:bottom w:val="nil"/>
          <w:right w:val="nil"/>
          <w:between w:val="nil"/>
        </w:pBdr>
        <w:spacing w:after="240" w:line="240" w:lineRule="auto"/>
        <w:jc w:val="both"/>
        <w:rPr>
          <w:rFonts w:ascii="Verdana" w:eastAsia="Times New Roman" w:hAnsi="Verdana" w:cs="Aptos"/>
          <w:sz w:val="20"/>
          <w:szCs w:val="20"/>
          <w:lang w:val="en-GB"/>
        </w:rPr>
      </w:pPr>
      <w:r w:rsidRPr="002511E5">
        <w:rPr>
          <w:rFonts w:ascii="Verdana" w:eastAsia="Times New Roman" w:hAnsi="Verdana" w:cs="Aptos"/>
          <w:sz w:val="20"/>
          <w:szCs w:val="20"/>
          <w:lang w:val="en-GB"/>
        </w:rPr>
        <w:t xml:space="preserve">Presented </w:t>
      </w:r>
      <w:r w:rsidR="00F27D52">
        <w:rPr>
          <w:rFonts w:ascii="Verdana" w:eastAsia="Times New Roman" w:hAnsi="Verdana" w:cs="Aptos"/>
          <w:sz w:val="20"/>
          <w:szCs w:val="20"/>
          <w:lang w:val="en-GB"/>
        </w:rPr>
        <w:t>in the next page</w:t>
      </w:r>
      <w:r w:rsidRPr="002511E5">
        <w:rPr>
          <w:rFonts w:ascii="Verdana" w:eastAsia="Times New Roman" w:hAnsi="Verdana" w:cs="Aptos"/>
          <w:sz w:val="20"/>
          <w:szCs w:val="20"/>
          <w:lang w:val="en-GB"/>
        </w:rPr>
        <w:t xml:space="preserve"> are Thermocast total climate-impacting emissions—including Scope 1, Scope 2, and Scope 3—as well as the corresponding emission intensity indicators</w:t>
      </w:r>
      <w:r w:rsidR="00B70AFE" w:rsidRPr="002511E5">
        <w:rPr>
          <w:rFonts w:ascii="Verdana" w:eastAsia="Times New Roman" w:hAnsi="Verdana" w:cs="Aptos"/>
          <w:sz w:val="20"/>
          <w:szCs w:val="20"/>
          <w:lang w:val="en-GB"/>
        </w:rPr>
        <w:t>.</w:t>
      </w:r>
    </w:p>
    <w:p w14:paraId="1642D4C0" w14:textId="77777777" w:rsidR="008B3DF4" w:rsidRDefault="008B3DF4" w:rsidP="00B13FCD">
      <w:pPr>
        <w:pBdr>
          <w:top w:val="nil"/>
          <w:left w:val="nil"/>
          <w:bottom w:val="nil"/>
          <w:right w:val="nil"/>
          <w:between w:val="nil"/>
        </w:pBdr>
        <w:spacing w:after="240" w:line="240" w:lineRule="auto"/>
        <w:jc w:val="both"/>
        <w:rPr>
          <w:rFonts w:ascii="Verdana" w:eastAsia="Times New Roman" w:hAnsi="Verdana" w:cs="Aptos"/>
          <w:sz w:val="20"/>
          <w:szCs w:val="20"/>
          <w:lang w:val="en-GB"/>
        </w:rPr>
      </w:pPr>
    </w:p>
    <w:p w14:paraId="5C07B432" w14:textId="77777777" w:rsidR="00F27D52" w:rsidRDefault="00F27D52" w:rsidP="00B13FCD">
      <w:pPr>
        <w:pBdr>
          <w:top w:val="nil"/>
          <w:left w:val="nil"/>
          <w:bottom w:val="nil"/>
          <w:right w:val="nil"/>
          <w:between w:val="nil"/>
        </w:pBdr>
        <w:spacing w:after="240" w:line="240" w:lineRule="auto"/>
        <w:jc w:val="both"/>
        <w:rPr>
          <w:rFonts w:ascii="Verdana" w:eastAsia="Times New Roman" w:hAnsi="Verdana" w:cs="Aptos"/>
          <w:sz w:val="20"/>
          <w:szCs w:val="20"/>
          <w:lang w:val="en-GB"/>
        </w:rPr>
      </w:pPr>
    </w:p>
    <w:p w14:paraId="37AFFEA9" w14:textId="77777777" w:rsidR="00F27D52" w:rsidRPr="002511E5" w:rsidRDefault="00F27D52" w:rsidP="00B13FCD">
      <w:pPr>
        <w:pBdr>
          <w:top w:val="nil"/>
          <w:left w:val="nil"/>
          <w:bottom w:val="nil"/>
          <w:right w:val="nil"/>
          <w:between w:val="nil"/>
        </w:pBdr>
        <w:spacing w:after="240" w:line="240" w:lineRule="auto"/>
        <w:jc w:val="both"/>
        <w:rPr>
          <w:rFonts w:ascii="Verdana" w:eastAsia="Times New Roman" w:hAnsi="Verdana" w:cs="Aptos"/>
          <w:sz w:val="20"/>
          <w:szCs w:val="20"/>
          <w:lang w:val="en-GB"/>
        </w:rPr>
      </w:pPr>
    </w:p>
    <w:tbl>
      <w:tblPr>
        <w:tblW w:w="9635" w:type="dxa"/>
        <w:jc w:val="center"/>
        <w:tblCellMar>
          <w:left w:w="70" w:type="dxa"/>
          <w:right w:w="70" w:type="dxa"/>
        </w:tblCellMar>
        <w:tblLook w:val="04A0" w:firstRow="1" w:lastRow="0" w:firstColumn="1" w:lastColumn="0" w:noHBand="0" w:noVBand="1"/>
      </w:tblPr>
      <w:tblGrid>
        <w:gridCol w:w="6731"/>
        <w:gridCol w:w="1452"/>
        <w:gridCol w:w="1452"/>
      </w:tblGrid>
      <w:tr w:rsidR="00694BCE" w:rsidRPr="008A3FFC" w14:paraId="29088DCA" w14:textId="77777777" w:rsidTr="008B3DF4">
        <w:trPr>
          <w:trHeight w:val="256"/>
          <w:jc w:val="center"/>
        </w:trPr>
        <w:tc>
          <w:tcPr>
            <w:tcW w:w="9635" w:type="dxa"/>
            <w:gridSpan w:val="3"/>
            <w:tcBorders>
              <w:top w:val="single" w:sz="4" w:space="0" w:color="auto"/>
              <w:bottom w:val="single" w:sz="4" w:space="0" w:color="auto"/>
            </w:tcBorders>
            <w:noWrap/>
            <w:vAlign w:val="center"/>
          </w:tcPr>
          <w:p w14:paraId="4B020F0F" w14:textId="4F63A351" w:rsidR="00694BCE" w:rsidRPr="008A3FFC" w:rsidRDefault="00694BCE">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lastRenderedPageBreak/>
              <w:t>SCOPE 1 + SCOPE 2 + SCOPE 3</w:t>
            </w:r>
            <w:r w:rsidR="00560786">
              <w:rPr>
                <w:rFonts w:ascii="Verdana" w:eastAsia="Times New Roman" w:hAnsi="Verdana" w:cs="Times New Roman"/>
                <w:i/>
                <w:sz w:val="20"/>
                <w:szCs w:val="20"/>
              </w:rPr>
              <w:t xml:space="preserve"> </w:t>
            </w:r>
            <w:proofErr w:type="spellStart"/>
            <w:r w:rsidR="00560786">
              <w:rPr>
                <w:rFonts w:ascii="Verdana" w:eastAsia="Times New Roman" w:hAnsi="Verdana" w:cs="Times New Roman"/>
                <w:i/>
                <w:sz w:val="20"/>
                <w:szCs w:val="20"/>
              </w:rPr>
              <w:t>absolute</w:t>
            </w:r>
            <w:proofErr w:type="spellEnd"/>
            <w:r w:rsidRPr="008A3FFC">
              <w:rPr>
                <w:rFonts w:ascii="Verdana" w:eastAsia="Times New Roman" w:hAnsi="Verdana" w:cs="Times New Roman"/>
                <w:i/>
                <w:sz w:val="20"/>
                <w:szCs w:val="20"/>
              </w:rPr>
              <w:t xml:space="preserve"> </w:t>
            </w:r>
            <w:r w:rsidRPr="008A3FFC">
              <w:rPr>
                <w:rFonts w:ascii="Verdana" w:eastAsia="Times New Roman" w:hAnsi="Verdana" w:cs="Times New Roman"/>
                <w:i/>
                <w:iCs/>
                <w:sz w:val="20"/>
                <w:szCs w:val="20"/>
              </w:rPr>
              <w:t>(ton CO</w:t>
            </w:r>
            <w:r w:rsidRPr="00F27D52">
              <w:rPr>
                <w:rFonts w:ascii="Verdana" w:eastAsia="Times New Roman" w:hAnsi="Verdana" w:cs="Times New Roman"/>
                <w:i/>
                <w:iCs/>
                <w:sz w:val="20"/>
                <w:szCs w:val="20"/>
                <w:vertAlign w:val="subscript"/>
              </w:rPr>
              <w:t xml:space="preserve">2 </w:t>
            </w:r>
            <w:proofErr w:type="spellStart"/>
            <w:r w:rsidRPr="00F27D52">
              <w:rPr>
                <w:rFonts w:ascii="Verdana" w:eastAsia="Times New Roman" w:hAnsi="Verdana" w:cs="Times New Roman"/>
                <w:i/>
                <w:iCs/>
                <w:sz w:val="20"/>
                <w:szCs w:val="20"/>
                <w:vertAlign w:val="subscript"/>
              </w:rPr>
              <w:t>eq</w:t>
            </w:r>
            <w:proofErr w:type="spellEnd"/>
            <w:r w:rsidRPr="008A3FFC">
              <w:rPr>
                <w:rFonts w:ascii="Verdana" w:eastAsia="Times New Roman" w:hAnsi="Verdana" w:cs="Times New Roman"/>
                <w:i/>
                <w:iCs/>
                <w:sz w:val="20"/>
                <w:szCs w:val="20"/>
              </w:rPr>
              <w:t>)</w:t>
            </w:r>
          </w:p>
        </w:tc>
      </w:tr>
      <w:tr w:rsidR="00694BCE" w:rsidRPr="008A3FFC" w14:paraId="3391707E" w14:textId="77777777" w:rsidTr="008B3DF4">
        <w:trPr>
          <w:trHeight w:val="224"/>
          <w:jc w:val="center"/>
        </w:trPr>
        <w:tc>
          <w:tcPr>
            <w:tcW w:w="6731" w:type="dxa"/>
            <w:tcBorders>
              <w:top w:val="single" w:sz="4" w:space="0" w:color="auto"/>
              <w:bottom w:val="single" w:sz="4" w:space="0" w:color="auto"/>
            </w:tcBorders>
            <w:noWrap/>
            <w:vAlign w:val="center"/>
          </w:tcPr>
          <w:p w14:paraId="483441F8" w14:textId="354C781D" w:rsidR="00694BCE" w:rsidRPr="008A3FFC" w:rsidRDefault="002511E5" w:rsidP="008B3DF4">
            <w:pPr>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452" w:type="dxa"/>
            <w:tcBorders>
              <w:top w:val="single" w:sz="4" w:space="0" w:color="auto"/>
              <w:bottom w:val="single" w:sz="4" w:space="0" w:color="auto"/>
            </w:tcBorders>
            <w:noWrap/>
            <w:vAlign w:val="center"/>
          </w:tcPr>
          <w:p w14:paraId="17D39ACB" w14:textId="77777777" w:rsidR="00694BCE" w:rsidRPr="008A3FFC" w:rsidRDefault="00694BCE" w:rsidP="008B3DF4">
            <w:pPr>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1452" w:type="dxa"/>
            <w:tcBorders>
              <w:top w:val="single" w:sz="4" w:space="0" w:color="auto"/>
              <w:bottom w:val="single" w:sz="4" w:space="0" w:color="auto"/>
            </w:tcBorders>
            <w:noWrap/>
            <w:vAlign w:val="center"/>
          </w:tcPr>
          <w:p w14:paraId="2BE60D1A" w14:textId="77777777" w:rsidR="00694BCE" w:rsidRPr="008A3FFC" w:rsidRDefault="00694BCE" w:rsidP="008B3DF4">
            <w:pPr>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694BCE" w:rsidRPr="008A3FFC" w14:paraId="15C842CB" w14:textId="77777777" w:rsidTr="008B3DF4">
        <w:trPr>
          <w:trHeight w:val="567"/>
          <w:jc w:val="center"/>
        </w:trPr>
        <w:tc>
          <w:tcPr>
            <w:tcW w:w="6731" w:type="dxa"/>
            <w:tcBorders>
              <w:top w:val="single" w:sz="4" w:space="0" w:color="auto"/>
            </w:tcBorders>
            <w:noWrap/>
            <w:vAlign w:val="center"/>
          </w:tcPr>
          <w:p w14:paraId="6D9567A4" w14:textId="36E53321" w:rsidR="00694BCE" w:rsidRPr="008A3FFC" w:rsidRDefault="00694BCE">
            <w:pPr>
              <w:spacing w:line="240" w:lineRule="auto"/>
              <w:rPr>
                <w:rFonts w:ascii="Verdana" w:hAnsi="Verdana"/>
                <w:sz w:val="20"/>
                <w:szCs w:val="20"/>
              </w:rPr>
            </w:pPr>
            <w:r w:rsidRPr="008A3FFC">
              <w:rPr>
                <w:rFonts w:ascii="Verdana" w:hAnsi="Verdana"/>
                <w:sz w:val="20"/>
                <w:szCs w:val="20"/>
              </w:rPr>
              <w:t>CO</w:t>
            </w:r>
            <w:r w:rsidRPr="00F27D52">
              <w:rPr>
                <w:rFonts w:ascii="Verdana" w:hAnsi="Verdana"/>
                <w:sz w:val="20"/>
                <w:szCs w:val="20"/>
                <w:vertAlign w:val="subscript"/>
              </w:rPr>
              <w:t>2eq</w:t>
            </w:r>
            <w:r w:rsidRPr="008A3FFC">
              <w:rPr>
                <w:rFonts w:ascii="Verdana" w:hAnsi="Verdana"/>
                <w:sz w:val="20"/>
                <w:szCs w:val="20"/>
              </w:rPr>
              <w:t xml:space="preserve"> </w:t>
            </w:r>
            <w:r w:rsidR="005830E6" w:rsidRPr="008A3FFC">
              <w:rPr>
                <w:rFonts w:ascii="Verdana" w:hAnsi="Verdana"/>
                <w:sz w:val="20"/>
                <w:szCs w:val="20"/>
              </w:rPr>
              <w:t xml:space="preserve">Scope 1 + </w:t>
            </w:r>
            <w:r w:rsidRPr="008A3FFC">
              <w:rPr>
                <w:rFonts w:ascii="Verdana" w:hAnsi="Verdana"/>
                <w:sz w:val="20"/>
                <w:szCs w:val="20"/>
              </w:rPr>
              <w:t>Scope 2 location-</w:t>
            </w:r>
            <w:proofErr w:type="spellStart"/>
            <w:r w:rsidRPr="008A3FFC">
              <w:rPr>
                <w:rFonts w:ascii="Verdana" w:hAnsi="Verdana"/>
                <w:sz w:val="20"/>
                <w:szCs w:val="20"/>
              </w:rPr>
              <w:t>based</w:t>
            </w:r>
            <w:proofErr w:type="spellEnd"/>
            <w:r w:rsidR="005830E6" w:rsidRPr="008A3FFC">
              <w:rPr>
                <w:rFonts w:ascii="Verdana" w:hAnsi="Verdana"/>
                <w:sz w:val="20"/>
                <w:szCs w:val="20"/>
              </w:rPr>
              <w:t xml:space="preserve"> + Scope 3</w:t>
            </w:r>
          </w:p>
        </w:tc>
        <w:tc>
          <w:tcPr>
            <w:tcW w:w="1452" w:type="dxa"/>
            <w:tcBorders>
              <w:top w:val="single" w:sz="4" w:space="0" w:color="auto"/>
            </w:tcBorders>
            <w:noWrap/>
            <w:vAlign w:val="center"/>
          </w:tcPr>
          <w:p w14:paraId="17B5DE90" w14:textId="7D563A62" w:rsidR="00694BCE" w:rsidRPr="008A3FFC" w:rsidRDefault="005C2BE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7</w:t>
            </w:r>
            <w:r w:rsidR="0051080C" w:rsidRPr="008A3FFC">
              <w:rPr>
                <w:rFonts w:ascii="Verdana" w:eastAsia="Times New Roman" w:hAnsi="Verdana" w:cs="Times New Roman"/>
                <w:sz w:val="20"/>
                <w:szCs w:val="20"/>
              </w:rPr>
              <w:t>1</w:t>
            </w:r>
            <w:r w:rsidRPr="008A3FFC">
              <w:rPr>
                <w:rFonts w:ascii="Verdana" w:eastAsia="Times New Roman" w:hAnsi="Verdana" w:cs="Times New Roman"/>
                <w:sz w:val="20"/>
                <w:szCs w:val="20"/>
              </w:rPr>
              <w:t>2</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2</w:t>
            </w:r>
          </w:p>
        </w:tc>
        <w:tc>
          <w:tcPr>
            <w:tcW w:w="1452" w:type="dxa"/>
            <w:tcBorders>
              <w:top w:val="single" w:sz="4" w:space="0" w:color="auto"/>
            </w:tcBorders>
            <w:noWrap/>
            <w:vAlign w:val="center"/>
          </w:tcPr>
          <w:p w14:paraId="37280804" w14:textId="6494F1CB" w:rsidR="00694BCE" w:rsidRPr="008A3FFC" w:rsidRDefault="002A08F2">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731</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0</w:t>
            </w:r>
          </w:p>
        </w:tc>
      </w:tr>
      <w:tr w:rsidR="00694BCE" w:rsidRPr="008A3FFC" w14:paraId="250EEA45" w14:textId="77777777" w:rsidTr="0032661E">
        <w:trPr>
          <w:trHeight w:val="567"/>
          <w:jc w:val="center"/>
        </w:trPr>
        <w:tc>
          <w:tcPr>
            <w:tcW w:w="6731" w:type="dxa"/>
            <w:tcBorders>
              <w:top w:val="nil"/>
              <w:bottom w:val="single" w:sz="4" w:space="0" w:color="auto"/>
            </w:tcBorders>
            <w:noWrap/>
            <w:vAlign w:val="center"/>
          </w:tcPr>
          <w:p w14:paraId="3EB72835" w14:textId="11E74292" w:rsidR="00694BCE" w:rsidRPr="00560786" w:rsidRDefault="00694BCE">
            <w:pPr>
              <w:spacing w:line="240" w:lineRule="auto"/>
              <w:rPr>
                <w:rFonts w:ascii="Verdana" w:hAnsi="Verdana"/>
                <w:sz w:val="20"/>
                <w:szCs w:val="20"/>
                <w:lang w:val="en-GB"/>
              </w:rPr>
            </w:pPr>
            <w:r w:rsidRPr="00560786">
              <w:rPr>
                <w:rFonts w:ascii="Verdana" w:hAnsi="Verdana"/>
                <w:sz w:val="20"/>
                <w:szCs w:val="20"/>
                <w:lang w:val="en-GB"/>
              </w:rPr>
              <w:t>CO</w:t>
            </w:r>
            <w:r w:rsidRPr="00F27D52">
              <w:rPr>
                <w:rFonts w:ascii="Verdana" w:hAnsi="Verdana"/>
                <w:sz w:val="20"/>
                <w:szCs w:val="20"/>
                <w:vertAlign w:val="subscript"/>
                <w:lang w:val="en-GB"/>
              </w:rPr>
              <w:t>2eq</w:t>
            </w:r>
            <w:r w:rsidRPr="00560786">
              <w:rPr>
                <w:rFonts w:ascii="Verdana" w:hAnsi="Verdana"/>
                <w:sz w:val="20"/>
                <w:szCs w:val="20"/>
                <w:lang w:val="en-GB"/>
              </w:rPr>
              <w:t xml:space="preserve"> </w:t>
            </w:r>
            <w:r w:rsidR="005830E6" w:rsidRPr="00560786">
              <w:rPr>
                <w:rFonts w:ascii="Verdana" w:hAnsi="Verdana"/>
                <w:sz w:val="20"/>
                <w:szCs w:val="20"/>
                <w:lang w:val="en-GB"/>
              </w:rPr>
              <w:t xml:space="preserve">Scope 1 + </w:t>
            </w:r>
            <w:r w:rsidRPr="00560786">
              <w:rPr>
                <w:rFonts w:ascii="Verdana" w:hAnsi="Verdana"/>
                <w:sz w:val="20"/>
                <w:szCs w:val="20"/>
                <w:lang w:val="en-GB"/>
              </w:rPr>
              <w:t>Scope 2 market-based</w:t>
            </w:r>
            <w:r w:rsidR="005830E6" w:rsidRPr="00560786">
              <w:rPr>
                <w:rFonts w:ascii="Verdana" w:hAnsi="Verdana"/>
                <w:sz w:val="20"/>
                <w:szCs w:val="20"/>
                <w:lang w:val="en-GB"/>
              </w:rPr>
              <w:t xml:space="preserve"> + Scope 3</w:t>
            </w:r>
          </w:p>
        </w:tc>
        <w:tc>
          <w:tcPr>
            <w:tcW w:w="1452" w:type="dxa"/>
            <w:tcBorders>
              <w:top w:val="nil"/>
              <w:bottom w:val="single" w:sz="4" w:space="0" w:color="auto"/>
            </w:tcBorders>
            <w:noWrap/>
            <w:vAlign w:val="center"/>
          </w:tcPr>
          <w:p w14:paraId="138E5784" w14:textId="700AACD2" w:rsidR="00694BCE" w:rsidRPr="008A3FFC" w:rsidRDefault="005C2BE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18</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444</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3</w:t>
            </w:r>
          </w:p>
        </w:tc>
        <w:tc>
          <w:tcPr>
            <w:tcW w:w="1452" w:type="dxa"/>
            <w:tcBorders>
              <w:top w:val="nil"/>
              <w:bottom w:val="single" w:sz="4" w:space="0" w:color="auto"/>
            </w:tcBorders>
            <w:noWrap/>
            <w:vAlign w:val="center"/>
          </w:tcPr>
          <w:p w14:paraId="56C029C2" w14:textId="410CDC2D" w:rsidR="00694BCE" w:rsidRPr="008A3FFC" w:rsidRDefault="00754B90">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19</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003</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0</w:t>
            </w:r>
          </w:p>
        </w:tc>
      </w:tr>
    </w:tbl>
    <w:p w14:paraId="334E9AA0" w14:textId="77777777" w:rsidR="00162886" w:rsidRDefault="00162886" w:rsidP="00B13FCD">
      <w:pPr>
        <w:pBdr>
          <w:top w:val="nil"/>
          <w:left w:val="nil"/>
          <w:bottom w:val="nil"/>
          <w:right w:val="nil"/>
          <w:between w:val="nil"/>
        </w:pBdr>
        <w:spacing w:after="240" w:line="240" w:lineRule="auto"/>
        <w:jc w:val="both"/>
        <w:rPr>
          <w:color w:val="000000"/>
        </w:rPr>
      </w:pPr>
    </w:p>
    <w:tbl>
      <w:tblPr>
        <w:tblW w:w="9677" w:type="dxa"/>
        <w:jc w:val="center"/>
        <w:tblCellMar>
          <w:left w:w="70" w:type="dxa"/>
          <w:right w:w="70" w:type="dxa"/>
        </w:tblCellMar>
        <w:tblLook w:val="04A0" w:firstRow="1" w:lastRow="0" w:firstColumn="1" w:lastColumn="0" w:noHBand="0" w:noVBand="1"/>
      </w:tblPr>
      <w:tblGrid>
        <w:gridCol w:w="5529"/>
        <w:gridCol w:w="2115"/>
        <w:gridCol w:w="2033"/>
      </w:tblGrid>
      <w:tr w:rsidR="00593421" w:rsidRPr="008A3FFC" w14:paraId="4D8E4C24" w14:textId="77777777" w:rsidTr="008B3DF4">
        <w:trPr>
          <w:trHeight w:val="298"/>
          <w:jc w:val="center"/>
        </w:trPr>
        <w:tc>
          <w:tcPr>
            <w:tcW w:w="9677" w:type="dxa"/>
            <w:gridSpan w:val="3"/>
            <w:tcBorders>
              <w:top w:val="single" w:sz="4" w:space="0" w:color="auto"/>
              <w:bottom w:val="single" w:sz="4" w:space="0" w:color="auto"/>
            </w:tcBorders>
            <w:noWrap/>
            <w:vAlign w:val="center"/>
          </w:tcPr>
          <w:p w14:paraId="103EA00A" w14:textId="08680E66"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SCOPE 1 + SCOPE 2 + SCOPE 3</w:t>
            </w:r>
            <w:r w:rsidR="002511E5">
              <w:rPr>
                <w:rFonts w:ascii="Verdana" w:eastAsia="Times New Roman" w:hAnsi="Verdana" w:cs="Times New Roman"/>
                <w:i/>
                <w:sz w:val="20"/>
                <w:szCs w:val="20"/>
              </w:rPr>
              <w:t xml:space="preserve"> </w:t>
            </w:r>
            <w:proofErr w:type="spellStart"/>
            <w:r w:rsidR="002511E5">
              <w:rPr>
                <w:rFonts w:ascii="Verdana" w:eastAsia="Times New Roman" w:hAnsi="Verdana" w:cs="Times New Roman"/>
                <w:i/>
                <w:sz w:val="20"/>
                <w:szCs w:val="20"/>
              </w:rPr>
              <w:t>intensity</w:t>
            </w:r>
            <w:proofErr w:type="spellEnd"/>
            <w:r w:rsidR="002511E5">
              <w:rPr>
                <w:rFonts w:ascii="Verdana" w:eastAsia="Times New Roman" w:hAnsi="Verdana" w:cs="Times New Roman"/>
                <w:i/>
                <w:sz w:val="20"/>
                <w:szCs w:val="20"/>
              </w:rPr>
              <w:t xml:space="preserve"> </w:t>
            </w:r>
          </w:p>
        </w:tc>
      </w:tr>
      <w:tr w:rsidR="00593421" w:rsidRPr="008A3FFC" w14:paraId="5E082F3D" w14:textId="77777777" w:rsidTr="008B3DF4">
        <w:trPr>
          <w:trHeight w:val="300"/>
          <w:jc w:val="center"/>
        </w:trPr>
        <w:tc>
          <w:tcPr>
            <w:tcW w:w="5529" w:type="dxa"/>
            <w:tcBorders>
              <w:top w:val="single" w:sz="4" w:space="0" w:color="auto"/>
              <w:bottom w:val="single" w:sz="4" w:space="0" w:color="auto"/>
            </w:tcBorders>
            <w:noWrap/>
            <w:vAlign w:val="center"/>
          </w:tcPr>
          <w:p w14:paraId="670BD6DE" w14:textId="75AF0746" w:rsidR="00593421" w:rsidRPr="008A3FFC" w:rsidRDefault="002511E5">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2115" w:type="dxa"/>
            <w:tcBorders>
              <w:top w:val="single" w:sz="4" w:space="0" w:color="auto"/>
              <w:bottom w:val="single" w:sz="4" w:space="0" w:color="auto"/>
            </w:tcBorders>
            <w:noWrap/>
            <w:vAlign w:val="center"/>
          </w:tcPr>
          <w:p w14:paraId="4C3F0207" w14:textId="77777777"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2025</w:t>
            </w:r>
          </w:p>
        </w:tc>
        <w:tc>
          <w:tcPr>
            <w:tcW w:w="2033" w:type="dxa"/>
            <w:tcBorders>
              <w:top w:val="single" w:sz="4" w:space="0" w:color="auto"/>
              <w:bottom w:val="single" w:sz="4" w:space="0" w:color="auto"/>
            </w:tcBorders>
            <w:noWrap/>
            <w:vAlign w:val="center"/>
          </w:tcPr>
          <w:p w14:paraId="283D984B" w14:textId="77777777" w:rsidR="00593421" w:rsidRPr="008A3FFC" w:rsidRDefault="00593421">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2024</w:t>
            </w:r>
          </w:p>
        </w:tc>
      </w:tr>
      <w:tr w:rsidR="006A0011" w:rsidRPr="008A3FFC" w14:paraId="1704AC4E" w14:textId="77777777" w:rsidTr="008B3DF4">
        <w:trPr>
          <w:trHeight w:val="510"/>
          <w:jc w:val="center"/>
        </w:trPr>
        <w:tc>
          <w:tcPr>
            <w:tcW w:w="5529" w:type="dxa"/>
            <w:tcBorders>
              <w:top w:val="single" w:sz="4" w:space="0" w:color="auto"/>
            </w:tcBorders>
            <w:noWrap/>
            <w:vAlign w:val="center"/>
          </w:tcPr>
          <w:p w14:paraId="38809990" w14:textId="0AA87C5F" w:rsidR="006A0011" w:rsidRPr="008A3FFC" w:rsidRDefault="00560786">
            <w:pPr>
              <w:spacing w:line="240" w:lineRule="auto"/>
              <w:rPr>
                <w:rFonts w:ascii="Verdana" w:hAnsi="Verdana"/>
                <w:sz w:val="20"/>
                <w:szCs w:val="20"/>
              </w:rPr>
            </w:pPr>
            <w:r>
              <w:rPr>
                <w:rFonts w:ascii="Verdana" w:hAnsi="Verdana"/>
                <w:sz w:val="20"/>
                <w:szCs w:val="20"/>
              </w:rPr>
              <w:t xml:space="preserve">Revenues </w:t>
            </w:r>
            <w:r w:rsidR="005B02C3">
              <w:rPr>
                <w:rFonts w:ascii="Verdana" w:hAnsi="Verdana"/>
                <w:sz w:val="20"/>
                <w:szCs w:val="20"/>
              </w:rPr>
              <w:t>(€)</w:t>
            </w:r>
          </w:p>
        </w:tc>
        <w:tc>
          <w:tcPr>
            <w:tcW w:w="2115" w:type="dxa"/>
            <w:tcBorders>
              <w:top w:val="single" w:sz="4" w:space="0" w:color="auto"/>
            </w:tcBorders>
            <w:noWrap/>
            <w:vAlign w:val="center"/>
          </w:tcPr>
          <w:p w14:paraId="388FF644" w14:textId="728FF902" w:rsidR="006A0011" w:rsidRPr="008A3FFC" w:rsidRDefault="006A0011">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w:t>
            </w:r>
            <w:r w:rsidR="0066672D" w:rsidRPr="008A3FFC">
              <w:rPr>
                <w:rFonts w:ascii="Verdana" w:eastAsia="Times New Roman" w:hAnsi="Verdana" w:cs="Times New Roman"/>
                <w:sz w:val="20"/>
                <w:szCs w:val="20"/>
              </w:rPr>
              <w:t>4</w:t>
            </w:r>
            <w:r w:rsidR="00560786">
              <w:rPr>
                <w:rFonts w:ascii="Verdana" w:eastAsia="Times New Roman" w:hAnsi="Verdana" w:cs="Times New Roman"/>
                <w:sz w:val="20"/>
                <w:szCs w:val="20"/>
              </w:rPr>
              <w:t xml:space="preserve"> </w:t>
            </w:r>
            <w:r w:rsidR="0066672D" w:rsidRPr="008A3FFC">
              <w:rPr>
                <w:rFonts w:ascii="Verdana" w:eastAsia="Times New Roman" w:hAnsi="Verdana" w:cs="Times New Roman"/>
                <w:sz w:val="20"/>
                <w:szCs w:val="20"/>
              </w:rPr>
              <w:t>483</w:t>
            </w:r>
            <w:r w:rsidR="00560786">
              <w:rPr>
                <w:rFonts w:ascii="Verdana" w:eastAsia="Times New Roman" w:hAnsi="Verdana" w:cs="Times New Roman"/>
                <w:sz w:val="20"/>
                <w:szCs w:val="20"/>
              </w:rPr>
              <w:t xml:space="preserve"> </w:t>
            </w:r>
            <w:r w:rsidR="0066672D" w:rsidRPr="008A3FFC">
              <w:rPr>
                <w:rFonts w:ascii="Verdana" w:eastAsia="Times New Roman" w:hAnsi="Verdana" w:cs="Times New Roman"/>
                <w:sz w:val="20"/>
                <w:szCs w:val="20"/>
              </w:rPr>
              <w:t>535</w:t>
            </w:r>
            <w:r w:rsidR="00560786">
              <w:rPr>
                <w:rFonts w:ascii="Verdana" w:eastAsia="Times New Roman" w:hAnsi="Verdana" w:cs="Times New Roman"/>
                <w:sz w:val="20"/>
                <w:szCs w:val="20"/>
              </w:rPr>
              <w:t>.</w:t>
            </w:r>
            <w:r w:rsidR="0066672D" w:rsidRPr="008A3FFC">
              <w:rPr>
                <w:rFonts w:ascii="Verdana" w:eastAsia="Times New Roman" w:hAnsi="Verdana" w:cs="Times New Roman"/>
                <w:sz w:val="20"/>
                <w:szCs w:val="20"/>
              </w:rPr>
              <w:t>0</w:t>
            </w:r>
          </w:p>
        </w:tc>
        <w:tc>
          <w:tcPr>
            <w:tcW w:w="2033" w:type="dxa"/>
            <w:tcBorders>
              <w:top w:val="single" w:sz="4" w:space="0" w:color="auto"/>
            </w:tcBorders>
            <w:noWrap/>
            <w:vAlign w:val="center"/>
          </w:tcPr>
          <w:p w14:paraId="05E75716" w14:textId="2A9A525B" w:rsidR="006A0011" w:rsidRPr="008A3FFC" w:rsidRDefault="006F7F6F">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35</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045</w:t>
            </w:r>
            <w:r w:rsidR="00560786">
              <w:rPr>
                <w:rFonts w:ascii="Verdana" w:eastAsia="Times New Roman" w:hAnsi="Verdana" w:cs="Times New Roman"/>
                <w:sz w:val="20"/>
                <w:szCs w:val="20"/>
              </w:rPr>
              <w:t xml:space="preserve"> </w:t>
            </w:r>
            <w:r w:rsidRPr="008A3FFC">
              <w:rPr>
                <w:rFonts w:ascii="Verdana" w:eastAsia="Times New Roman" w:hAnsi="Verdana" w:cs="Times New Roman"/>
                <w:sz w:val="20"/>
                <w:szCs w:val="20"/>
              </w:rPr>
              <w:t>908</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0</w:t>
            </w:r>
          </w:p>
        </w:tc>
      </w:tr>
      <w:tr w:rsidR="00593421" w:rsidRPr="008A3FFC" w14:paraId="39A92DD6" w14:textId="77777777" w:rsidTr="0032661E">
        <w:trPr>
          <w:trHeight w:val="510"/>
          <w:jc w:val="center"/>
        </w:trPr>
        <w:tc>
          <w:tcPr>
            <w:tcW w:w="5529" w:type="dxa"/>
            <w:tcBorders>
              <w:top w:val="nil"/>
            </w:tcBorders>
            <w:noWrap/>
            <w:vAlign w:val="center"/>
          </w:tcPr>
          <w:p w14:paraId="7B0927A0" w14:textId="1722312D" w:rsidR="00593421" w:rsidRPr="008A3FFC" w:rsidRDefault="00593421">
            <w:pPr>
              <w:spacing w:line="240" w:lineRule="auto"/>
              <w:rPr>
                <w:rFonts w:ascii="Verdana" w:hAnsi="Verdana"/>
                <w:sz w:val="20"/>
                <w:szCs w:val="20"/>
              </w:rPr>
            </w:pPr>
            <w:r w:rsidRPr="008A3FFC">
              <w:rPr>
                <w:rFonts w:ascii="Verdana" w:hAnsi="Verdana"/>
                <w:sz w:val="20"/>
                <w:szCs w:val="20"/>
              </w:rPr>
              <w:t>CO</w:t>
            </w:r>
            <w:r w:rsidRPr="00F27D52">
              <w:rPr>
                <w:rFonts w:ascii="Verdana" w:hAnsi="Verdana"/>
                <w:sz w:val="20"/>
                <w:szCs w:val="20"/>
                <w:vertAlign w:val="subscript"/>
              </w:rPr>
              <w:t>2eq</w:t>
            </w:r>
            <w:r w:rsidRPr="008A3FFC">
              <w:rPr>
                <w:rFonts w:ascii="Verdana" w:hAnsi="Verdana"/>
                <w:sz w:val="20"/>
                <w:szCs w:val="20"/>
              </w:rPr>
              <w:t xml:space="preserve"> Scope 1 + Scope 2 location-</w:t>
            </w:r>
            <w:proofErr w:type="spellStart"/>
            <w:r w:rsidRPr="008A3FFC">
              <w:rPr>
                <w:rFonts w:ascii="Verdana" w:hAnsi="Verdana"/>
                <w:sz w:val="20"/>
                <w:szCs w:val="20"/>
              </w:rPr>
              <w:t>based</w:t>
            </w:r>
            <w:proofErr w:type="spellEnd"/>
            <w:r w:rsidRPr="008A3FFC">
              <w:rPr>
                <w:rFonts w:ascii="Verdana" w:hAnsi="Verdana"/>
                <w:sz w:val="20"/>
                <w:szCs w:val="20"/>
              </w:rPr>
              <w:t xml:space="preserve"> + Scope 3</w:t>
            </w:r>
            <w:r w:rsidR="000F2DF2" w:rsidRPr="008A3FFC">
              <w:rPr>
                <w:rFonts w:ascii="Verdana" w:hAnsi="Verdana"/>
                <w:sz w:val="20"/>
                <w:szCs w:val="20"/>
              </w:rPr>
              <w:t xml:space="preserve"> / </w:t>
            </w:r>
            <w:r w:rsidR="00560786">
              <w:rPr>
                <w:rFonts w:ascii="Verdana" w:hAnsi="Verdana"/>
                <w:sz w:val="20"/>
                <w:szCs w:val="20"/>
              </w:rPr>
              <w:t xml:space="preserve">Revenues </w:t>
            </w:r>
            <w:r w:rsidR="00BC1A45" w:rsidRPr="008A3FFC">
              <w:rPr>
                <w:rFonts w:ascii="Verdana" w:hAnsi="Verdana"/>
                <w:sz w:val="20"/>
                <w:szCs w:val="20"/>
              </w:rPr>
              <w:t>* 1.000.000</w:t>
            </w:r>
          </w:p>
        </w:tc>
        <w:tc>
          <w:tcPr>
            <w:tcW w:w="2115" w:type="dxa"/>
            <w:tcBorders>
              <w:top w:val="nil"/>
            </w:tcBorders>
            <w:noWrap/>
            <w:vAlign w:val="center"/>
          </w:tcPr>
          <w:p w14:paraId="2942179E" w14:textId="3C00FDCF" w:rsidR="00593421" w:rsidRPr="008A3FFC" w:rsidRDefault="001E70D6">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w:t>
            </w:r>
            <w:r w:rsidR="0066672D" w:rsidRPr="008A3FFC">
              <w:rPr>
                <w:rFonts w:ascii="Verdana" w:eastAsia="Times New Roman" w:hAnsi="Verdana" w:cs="Times New Roman"/>
                <w:sz w:val="20"/>
                <w:szCs w:val="20"/>
              </w:rPr>
              <w:t>42</w:t>
            </w:r>
            <w:r w:rsidR="00560786">
              <w:rPr>
                <w:rFonts w:ascii="Verdana" w:eastAsia="Times New Roman" w:hAnsi="Verdana" w:cs="Times New Roman"/>
                <w:sz w:val="20"/>
                <w:szCs w:val="20"/>
              </w:rPr>
              <w:t>.</w:t>
            </w:r>
            <w:r w:rsidR="0066672D" w:rsidRPr="008A3FFC">
              <w:rPr>
                <w:rFonts w:ascii="Verdana" w:eastAsia="Times New Roman" w:hAnsi="Verdana" w:cs="Times New Roman"/>
                <w:sz w:val="20"/>
                <w:szCs w:val="20"/>
              </w:rPr>
              <w:t>6</w:t>
            </w:r>
          </w:p>
        </w:tc>
        <w:tc>
          <w:tcPr>
            <w:tcW w:w="2033" w:type="dxa"/>
            <w:tcBorders>
              <w:top w:val="nil"/>
            </w:tcBorders>
            <w:noWrap/>
            <w:vAlign w:val="center"/>
          </w:tcPr>
          <w:p w14:paraId="6790D0DA" w14:textId="53F4661D" w:rsidR="00593421" w:rsidRPr="008A3FFC" w:rsidRDefault="006F7F6F">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534</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5</w:t>
            </w:r>
          </w:p>
        </w:tc>
      </w:tr>
      <w:tr w:rsidR="00593421" w:rsidRPr="008A3FFC" w14:paraId="4A6B912F" w14:textId="77777777" w:rsidTr="0032661E">
        <w:trPr>
          <w:trHeight w:val="510"/>
          <w:jc w:val="center"/>
        </w:trPr>
        <w:tc>
          <w:tcPr>
            <w:tcW w:w="5529" w:type="dxa"/>
            <w:tcBorders>
              <w:top w:val="nil"/>
              <w:bottom w:val="single" w:sz="4" w:space="0" w:color="auto"/>
            </w:tcBorders>
            <w:noWrap/>
            <w:vAlign w:val="center"/>
          </w:tcPr>
          <w:p w14:paraId="2A504123" w14:textId="4B38D420" w:rsidR="00593421" w:rsidRPr="00560786" w:rsidRDefault="00593421">
            <w:pPr>
              <w:spacing w:line="240" w:lineRule="auto"/>
              <w:rPr>
                <w:rFonts w:ascii="Verdana" w:hAnsi="Verdana"/>
                <w:sz w:val="20"/>
                <w:szCs w:val="20"/>
                <w:lang w:val="en-GB"/>
              </w:rPr>
            </w:pPr>
            <w:r w:rsidRPr="00560786">
              <w:rPr>
                <w:rFonts w:ascii="Verdana" w:hAnsi="Verdana"/>
                <w:sz w:val="20"/>
                <w:szCs w:val="20"/>
                <w:lang w:val="en-GB"/>
              </w:rPr>
              <w:t>CO</w:t>
            </w:r>
            <w:r w:rsidRPr="00F27D52">
              <w:rPr>
                <w:rFonts w:ascii="Verdana" w:hAnsi="Verdana"/>
                <w:sz w:val="20"/>
                <w:szCs w:val="20"/>
                <w:vertAlign w:val="subscript"/>
                <w:lang w:val="en-GB"/>
              </w:rPr>
              <w:t>2eq</w:t>
            </w:r>
            <w:r w:rsidRPr="00560786">
              <w:rPr>
                <w:rFonts w:ascii="Verdana" w:hAnsi="Verdana"/>
                <w:sz w:val="20"/>
                <w:szCs w:val="20"/>
                <w:lang w:val="en-GB"/>
              </w:rPr>
              <w:t xml:space="preserve"> Scope 1 + Scope 2 market-based + Scope 3</w:t>
            </w:r>
            <w:r w:rsidR="00BC1A45" w:rsidRPr="00560786">
              <w:rPr>
                <w:rFonts w:ascii="Verdana" w:hAnsi="Verdana"/>
                <w:sz w:val="20"/>
                <w:szCs w:val="20"/>
                <w:lang w:val="en-GB"/>
              </w:rPr>
              <w:t xml:space="preserve"> / </w:t>
            </w:r>
            <w:r w:rsidR="00560786" w:rsidRPr="00560786">
              <w:rPr>
                <w:rFonts w:ascii="Verdana" w:hAnsi="Verdana"/>
                <w:sz w:val="20"/>
                <w:szCs w:val="20"/>
                <w:lang w:val="en-GB"/>
              </w:rPr>
              <w:t xml:space="preserve">Revenues </w:t>
            </w:r>
            <w:r w:rsidR="00BC1A45" w:rsidRPr="00560786">
              <w:rPr>
                <w:rFonts w:ascii="Verdana" w:hAnsi="Verdana"/>
                <w:sz w:val="20"/>
                <w:szCs w:val="20"/>
                <w:lang w:val="en-GB"/>
              </w:rPr>
              <w:t>* 1.000.000</w:t>
            </w:r>
          </w:p>
        </w:tc>
        <w:tc>
          <w:tcPr>
            <w:tcW w:w="2115" w:type="dxa"/>
            <w:tcBorders>
              <w:top w:val="nil"/>
              <w:bottom w:val="single" w:sz="4" w:space="0" w:color="auto"/>
            </w:tcBorders>
            <w:noWrap/>
            <w:vAlign w:val="center"/>
          </w:tcPr>
          <w:p w14:paraId="63DF9FBF" w14:textId="72DF83FA" w:rsidR="00593421" w:rsidRPr="008A3FFC" w:rsidRDefault="001E70D6">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w:t>
            </w:r>
            <w:r w:rsidR="0066672D" w:rsidRPr="008A3FFC">
              <w:rPr>
                <w:rFonts w:ascii="Verdana" w:eastAsia="Times New Roman" w:hAnsi="Verdana" w:cs="Times New Roman"/>
                <w:sz w:val="20"/>
                <w:szCs w:val="20"/>
              </w:rPr>
              <w:t>34</w:t>
            </w:r>
            <w:r w:rsidR="00560786">
              <w:rPr>
                <w:rFonts w:ascii="Verdana" w:eastAsia="Times New Roman" w:hAnsi="Verdana" w:cs="Times New Roman"/>
                <w:sz w:val="20"/>
                <w:szCs w:val="20"/>
              </w:rPr>
              <w:t>.</w:t>
            </w:r>
            <w:r w:rsidR="0066672D" w:rsidRPr="008A3FFC">
              <w:rPr>
                <w:rFonts w:ascii="Verdana" w:eastAsia="Times New Roman" w:hAnsi="Verdana" w:cs="Times New Roman"/>
                <w:sz w:val="20"/>
                <w:szCs w:val="20"/>
              </w:rPr>
              <w:t>9</w:t>
            </w:r>
          </w:p>
        </w:tc>
        <w:tc>
          <w:tcPr>
            <w:tcW w:w="2033" w:type="dxa"/>
            <w:tcBorders>
              <w:top w:val="nil"/>
              <w:bottom w:val="single" w:sz="4" w:space="0" w:color="auto"/>
            </w:tcBorders>
            <w:noWrap/>
            <w:vAlign w:val="center"/>
          </w:tcPr>
          <w:p w14:paraId="15005FE5" w14:textId="741D7BD8" w:rsidR="00593421" w:rsidRPr="008A3FFC" w:rsidRDefault="00624932">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542</w:t>
            </w:r>
            <w:r w:rsidR="00560786">
              <w:rPr>
                <w:rFonts w:ascii="Verdana" w:eastAsia="Times New Roman" w:hAnsi="Verdana" w:cs="Times New Roman"/>
                <w:sz w:val="20"/>
                <w:szCs w:val="20"/>
              </w:rPr>
              <w:t>.</w:t>
            </w:r>
            <w:r w:rsidRPr="008A3FFC">
              <w:rPr>
                <w:rFonts w:ascii="Verdana" w:eastAsia="Times New Roman" w:hAnsi="Verdana" w:cs="Times New Roman"/>
                <w:sz w:val="20"/>
                <w:szCs w:val="20"/>
              </w:rPr>
              <w:t>6</w:t>
            </w:r>
          </w:p>
        </w:tc>
      </w:tr>
    </w:tbl>
    <w:p w14:paraId="4EA6E385" w14:textId="77777777" w:rsidR="008A3FFC" w:rsidRDefault="008A3FFC" w:rsidP="00FD2663">
      <w:pPr>
        <w:pBdr>
          <w:top w:val="nil"/>
          <w:left w:val="nil"/>
          <w:bottom w:val="nil"/>
          <w:right w:val="nil"/>
          <w:between w:val="nil"/>
        </w:pBdr>
        <w:spacing w:before="120" w:after="40" w:line="240" w:lineRule="auto"/>
        <w:jc w:val="both"/>
        <w:rPr>
          <w:rFonts w:ascii="Verdana" w:hAnsi="Verdana"/>
          <w:sz w:val="21"/>
          <w:szCs w:val="21"/>
        </w:rPr>
      </w:pPr>
    </w:p>
    <w:p w14:paraId="54ADDE78" w14:textId="77777777" w:rsidR="00A13AED" w:rsidRDefault="00A13AED" w:rsidP="00A13AED">
      <w:pPr>
        <w:pBdr>
          <w:top w:val="nil"/>
          <w:left w:val="nil"/>
          <w:bottom w:val="nil"/>
          <w:right w:val="nil"/>
          <w:between w:val="nil"/>
        </w:pBdr>
        <w:spacing w:after="40" w:line="240" w:lineRule="auto"/>
        <w:jc w:val="both"/>
        <w:rPr>
          <w:rFonts w:ascii="Verdana" w:hAnsi="Verdana"/>
          <w:sz w:val="21"/>
          <w:szCs w:val="21"/>
        </w:rPr>
      </w:pPr>
    </w:p>
    <w:p w14:paraId="135C5771" w14:textId="178ADBAE" w:rsidR="001E31FD" w:rsidRPr="001E31FD" w:rsidRDefault="00830E20" w:rsidP="001E31FD">
      <w:pPr>
        <w:keepNext/>
        <w:keepLines/>
        <w:spacing w:after="240" w:line="240" w:lineRule="auto"/>
        <w:jc w:val="both"/>
        <w:outlineLvl w:val="1"/>
        <w:rPr>
          <w:rFonts w:ascii="Verdana" w:eastAsia="Yu Gothic Light" w:hAnsi="Verdana" w:cstheme="majorBidi"/>
          <w:b/>
          <w:bCs/>
          <w:caps/>
          <w:sz w:val="28"/>
          <w:szCs w:val="26"/>
        </w:rPr>
      </w:pPr>
      <w:bookmarkStart w:id="33" w:name="_Toc237963604"/>
      <w:r>
        <w:rPr>
          <w:noProof/>
        </w:rPr>
        <mc:AlternateContent>
          <mc:Choice Requires="wps">
            <w:drawing>
              <wp:anchor distT="0" distB="0" distL="114300" distR="114300" simplePos="0" relativeHeight="251658261" behindDoc="1" locked="0" layoutInCell="1" allowOverlap="1" wp14:anchorId="3BB570A4" wp14:editId="6547138D">
                <wp:simplePos x="0" y="0"/>
                <wp:positionH relativeFrom="margin">
                  <wp:posOffset>4914900</wp:posOffset>
                </wp:positionH>
                <wp:positionV relativeFrom="paragraph">
                  <wp:posOffset>24765</wp:posOffset>
                </wp:positionV>
                <wp:extent cx="1195070" cy="252000"/>
                <wp:effectExtent l="0" t="0" r="24130" b="15240"/>
                <wp:wrapSquare wrapText="bothSides"/>
                <wp:docPr id="178465743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2000"/>
                        </a:xfrm>
                        <a:prstGeom prst="rect">
                          <a:avLst/>
                        </a:prstGeom>
                        <a:solidFill>
                          <a:srgbClr val="FFFFFF"/>
                        </a:solidFill>
                        <a:ln w="9525">
                          <a:solidFill>
                            <a:srgbClr val="000000"/>
                          </a:solidFill>
                          <a:miter lim="800000"/>
                          <a:headEnd/>
                          <a:tailEnd/>
                        </a:ln>
                      </wps:spPr>
                      <wps:txbx>
                        <w:txbxContent>
                          <w:p w14:paraId="14590369" w14:textId="4CE441FD" w:rsidR="00830E20" w:rsidRPr="00786407" w:rsidRDefault="00830E20" w:rsidP="00650A75">
                            <w:pPr>
                              <w:jc w:val="center"/>
                              <w:rPr>
                                <w:rFonts w:ascii="Verdana" w:hAnsi="Verdana"/>
                                <w:b/>
                                <w:bCs/>
                                <w:sz w:val="20"/>
                                <w:szCs w:val="20"/>
                              </w:rPr>
                            </w:pPr>
                            <w:r w:rsidRPr="00786407">
                              <w:rPr>
                                <w:rFonts w:ascii="Verdana" w:hAnsi="Verdana"/>
                                <w:b/>
                                <w:bCs/>
                                <w:sz w:val="20"/>
                                <w:szCs w:val="20"/>
                              </w:rPr>
                              <w:t>VSME B</w:t>
                            </w:r>
                            <w:r w:rsidR="00650A75">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3BB570A4" id="_x0000_s1078" type="#_x0000_t202" style="position:absolute;left:0;text-align:left;margin-left:387pt;margin-top:1.95pt;width:94.1pt;height:19.85pt;z-index:-25165821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4+BTFQIAACkEAAAOAAAAZHJzL2Uyb0RvYy54bWysU1GP0zAMfkfiP0R5Z92mjduqdadjxxDS&#10;cSAd/IA0TdeINA5Otnb8epx0t41DvCD6EMW18/nzZ3t127eGHRR6Dbbgk9GYM2UlVNruCv7t6/bN&#10;gjMfhK2EAasKflSe365fv1p1LldTaMBUChmBWJ93ruBNCC7PMi8b1Qo/AqcsOWvAVgQycZdVKDpC&#10;b002HY/fZh1g5RCk8p7+3g9Ovk74da1k+FzXXgVmCk7cQjoxnWU8s/VK5DsUrtHyREP8A4tWaEtJ&#10;z1D3Igi2R/0HVKslgoc6jCS0GdS1lirVQNVMxi+qeWqEU6kWEse7s0z+/8HKx8OT+4Is9O+gpwam&#10;Irx7APndMwubRtidukOErlGiosSTKFnWOZ+fnkapfe4jSNl9goqaLPYBElBfYxtVoToZoVMDjmfR&#10;VR+YjCkny/n4hlySfNM5NTV1JRP582uHPnxQ0LJ4KThSUxO6ODz4ENmI/DkkJvNgdLXVxiQDd+XG&#10;IDsIGoBt+lIBL8KMZV3Bl/PpfBDgrxDE7kLwt0ytDjTJRrcFX5yDRB5le2+rNGdBaDPcibKxJx2j&#10;dIOIoS97piuSYRFJRl1LqI6kLMIwubRpdGkAf3LW0dQW3P/YC1ScmY+WurOczGZxzJMxm99MycBr&#10;T3ntEVYSVMFlQM4GYxPSckTpLNxRH2udJL5wObGmeUzKn3YnDvy1naIuG77+BQAA//8DAFBLAwQU&#10;AAYACAAAACEAdo1qI9wAAAAIAQAADwAAAGRycy9kb3ducmV2LnhtbEyPwU7DMBBE70j8g7VI3KhD&#10;WqU0xKmiIo5FoiDOW9tNAvbast00/D3mBMfRjGbeNNvZGjbpEEdHAu4XBTBN0qmRegHvb893D8Bi&#10;QlJoHGkB3zrCtr2+arBW7kKvejqknuUSijUKGFLyNedRDtpiXDivKXsnFyymLEPPVcBLLreGl0VR&#10;cYsj5YUBvd4NWn4dzlbAvtvvipcw2c5/nD4NeimffBTi9mbuHoElPae/MPziZ3RoM9PRnUlFZgSs&#10;16v8JQlYboBlf1OVJbCjgNWyAt42/P+B9gcAAP//AwBQSwECLQAUAAYACAAAACEAtoM4kv4AAADh&#10;AQAAEwAAAAAAAAAAAAAAAAAAAAAAW0NvbnRlbnRfVHlwZXNdLnhtbFBLAQItABQABgAIAAAAIQA4&#10;/SH/1gAAAJQBAAALAAAAAAAAAAAAAAAAAC8BAABfcmVscy8ucmVsc1BLAQItABQABgAIAAAAIQCl&#10;4+BTFQIAACkEAAAOAAAAAAAAAAAAAAAAAC4CAABkcnMvZTJvRG9jLnhtbFBLAQItABQABgAIAAAA&#10;IQB2jWoj3AAAAAgBAAAPAAAAAAAAAAAAAAAAAG8EAABkcnMvZG93bnJldi54bWxQSwUGAAAAAAQA&#10;BADzAAAAeAUAAAAA&#10;">
                <v:textbox>
                  <w:txbxContent>
                    <w:p w14:paraId="14590369" w14:textId="4CE441FD" w:rsidR="00830E20" w:rsidRPr="00786407" w:rsidRDefault="00830E20" w:rsidP="00650A75">
                      <w:pPr>
                        <w:jc w:val="center"/>
                        <w:rPr>
                          <w:rFonts w:ascii="Verdana" w:hAnsi="Verdana"/>
                          <w:b/>
                          <w:bCs/>
                          <w:sz w:val="20"/>
                          <w:szCs w:val="20"/>
                        </w:rPr>
                      </w:pPr>
                      <w:r w:rsidRPr="00786407">
                        <w:rPr>
                          <w:rFonts w:ascii="Verdana" w:hAnsi="Verdana"/>
                          <w:b/>
                          <w:bCs/>
                          <w:sz w:val="20"/>
                          <w:szCs w:val="20"/>
                        </w:rPr>
                        <w:t>VSME B</w:t>
                      </w:r>
                      <w:r w:rsidR="00650A75">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1E31FD"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3</w:t>
      </w:r>
      <w:r w:rsidR="001E31FD" w:rsidRPr="00176838">
        <w:rPr>
          <w:rFonts w:ascii="Verdana" w:eastAsia="Yu Gothic Light" w:hAnsi="Verdana" w:cstheme="majorBidi"/>
          <w:b/>
          <w:bCs/>
          <w:caps/>
          <w:sz w:val="28"/>
          <w:szCs w:val="26"/>
        </w:rPr>
        <w:t xml:space="preserve"> </w:t>
      </w:r>
      <w:r w:rsidR="006B5395">
        <w:rPr>
          <w:rFonts w:ascii="Verdana" w:eastAsia="Yu Gothic Light" w:hAnsi="Verdana" w:cs="Times New Roman"/>
          <w:b/>
          <w:bCs/>
          <w:sz w:val="28"/>
          <w:szCs w:val="28"/>
          <w:lang w:val="en-GB"/>
        </w:rPr>
        <w:t>Raw materials</w:t>
      </w:r>
      <w:bookmarkEnd w:id="33"/>
      <w:r w:rsidR="00560786">
        <w:rPr>
          <w:rFonts w:ascii="Verdana" w:eastAsia="Yu Gothic Light" w:hAnsi="Verdana" w:cstheme="majorBidi"/>
          <w:b/>
          <w:bCs/>
          <w:caps/>
          <w:sz w:val="28"/>
          <w:szCs w:val="26"/>
        </w:rPr>
        <w:t xml:space="preserve"> </w:t>
      </w:r>
    </w:p>
    <w:p w14:paraId="56D36719" w14:textId="44522FAF" w:rsidR="00C7307A" w:rsidRPr="00C7307A" w:rsidRDefault="00C7307A" w:rsidP="00C7307A">
      <w:pPr>
        <w:pBdr>
          <w:top w:val="nil"/>
          <w:left w:val="nil"/>
          <w:bottom w:val="nil"/>
          <w:right w:val="nil"/>
          <w:between w:val="nil"/>
        </w:pBdr>
        <w:spacing w:before="120" w:after="40" w:line="240" w:lineRule="auto"/>
        <w:jc w:val="both"/>
        <w:rPr>
          <w:rFonts w:ascii="Verdana" w:hAnsi="Verdana"/>
          <w:sz w:val="20"/>
          <w:szCs w:val="20"/>
          <w:lang w:val="en-GB"/>
        </w:rPr>
      </w:pPr>
      <w:r w:rsidRPr="00C7307A">
        <w:rPr>
          <w:rFonts w:ascii="Verdana" w:hAnsi="Verdana"/>
          <w:sz w:val="20"/>
          <w:szCs w:val="20"/>
          <w:lang w:val="en-GB"/>
        </w:rPr>
        <w:t>In 2025, Thermocast purchased a total of approximately 5</w:t>
      </w:r>
      <w:r w:rsidR="00396D77">
        <w:rPr>
          <w:rFonts w:ascii="Verdana" w:hAnsi="Verdana"/>
          <w:sz w:val="20"/>
          <w:szCs w:val="20"/>
          <w:lang w:val="en-GB"/>
        </w:rPr>
        <w:t xml:space="preserve"> </w:t>
      </w:r>
      <w:r w:rsidRPr="00C7307A">
        <w:rPr>
          <w:rFonts w:ascii="Verdana" w:hAnsi="Verdana"/>
          <w:sz w:val="20"/>
          <w:szCs w:val="20"/>
          <w:lang w:val="en-GB"/>
        </w:rPr>
        <w:t>900 tonnes of materials.</w:t>
      </w:r>
    </w:p>
    <w:p w14:paraId="0726FBFC" w14:textId="2903EF0B" w:rsidR="00C7307A" w:rsidRPr="00C7307A" w:rsidRDefault="00C7307A" w:rsidP="00C7307A">
      <w:pPr>
        <w:pBdr>
          <w:top w:val="nil"/>
          <w:left w:val="nil"/>
          <w:bottom w:val="nil"/>
          <w:right w:val="nil"/>
          <w:between w:val="nil"/>
        </w:pBdr>
        <w:spacing w:before="120" w:after="40" w:line="240" w:lineRule="auto"/>
        <w:jc w:val="both"/>
        <w:rPr>
          <w:rFonts w:ascii="Verdana" w:hAnsi="Verdana"/>
          <w:sz w:val="20"/>
          <w:szCs w:val="20"/>
          <w:lang w:val="en-GB"/>
        </w:rPr>
      </w:pPr>
      <w:r w:rsidRPr="00C7307A">
        <w:rPr>
          <w:rFonts w:ascii="Verdana" w:hAnsi="Verdana"/>
          <w:sz w:val="20"/>
          <w:szCs w:val="20"/>
          <w:lang w:val="en-GB"/>
        </w:rPr>
        <w:t>The procurement mix is heavily concentrated on iron parts (3</w:t>
      </w:r>
      <w:r w:rsidR="00396D77">
        <w:rPr>
          <w:rFonts w:ascii="Verdana" w:hAnsi="Verdana"/>
          <w:sz w:val="20"/>
          <w:szCs w:val="20"/>
          <w:lang w:val="en-GB"/>
        </w:rPr>
        <w:t xml:space="preserve"> </w:t>
      </w:r>
      <w:r w:rsidRPr="00C7307A">
        <w:rPr>
          <w:rFonts w:ascii="Verdana" w:hAnsi="Verdana"/>
          <w:sz w:val="20"/>
          <w:szCs w:val="20"/>
          <w:lang w:val="en-GB"/>
        </w:rPr>
        <w:t>742 tonnes), which account for 63.3% of the total, confirming their status as the primary material category used in the production process. Next are semi-finished and finished high-alloy steel castings, amounting to 1</w:t>
      </w:r>
      <w:r w:rsidR="00396D77">
        <w:rPr>
          <w:rFonts w:ascii="Verdana" w:hAnsi="Verdana"/>
          <w:sz w:val="20"/>
          <w:szCs w:val="20"/>
          <w:lang w:val="en-GB"/>
        </w:rPr>
        <w:t xml:space="preserve"> </w:t>
      </w:r>
      <w:r w:rsidRPr="00C7307A">
        <w:rPr>
          <w:rFonts w:ascii="Verdana" w:hAnsi="Verdana"/>
          <w:sz w:val="20"/>
          <w:szCs w:val="20"/>
          <w:lang w:val="en-GB"/>
        </w:rPr>
        <w:t>447 tonnes (24.5% of the total).</w:t>
      </w:r>
    </w:p>
    <w:p w14:paraId="7D9D941C" w14:textId="77777777" w:rsidR="00C7307A" w:rsidRPr="00C7307A" w:rsidRDefault="00C7307A" w:rsidP="00C7307A">
      <w:pPr>
        <w:pBdr>
          <w:top w:val="nil"/>
          <w:left w:val="nil"/>
          <w:bottom w:val="nil"/>
          <w:right w:val="nil"/>
          <w:between w:val="nil"/>
        </w:pBdr>
        <w:spacing w:before="120" w:after="40" w:line="240" w:lineRule="auto"/>
        <w:jc w:val="both"/>
        <w:rPr>
          <w:rFonts w:ascii="Verdana" w:hAnsi="Verdana"/>
          <w:sz w:val="20"/>
          <w:szCs w:val="20"/>
          <w:lang w:val="en-GB"/>
        </w:rPr>
      </w:pPr>
      <w:r w:rsidRPr="00C7307A">
        <w:rPr>
          <w:rFonts w:ascii="Verdana" w:hAnsi="Verdana"/>
          <w:sz w:val="20"/>
          <w:szCs w:val="20"/>
          <w:lang w:val="en-GB"/>
        </w:rPr>
        <w:t>Smaller shares consist of steel accessories (198 tonnes, or 3.4%) and high-alloy steel (130 tonnes, or 2.2%).</w:t>
      </w:r>
    </w:p>
    <w:p w14:paraId="11E3304B" w14:textId="2F8122B1" w:rsidR="00C7478C" w:rsidRDefault="00C7307A" w:rsidP="009A679E">
      <w:pPr>
        <w:pBdr>
          <w:top w:val="nil"/>
          <w:left w:val="nil"/>
          <w:bottom w:val="nil"/>
          <w:right w:val="nil"/>
          <w:between w:val="nil"/>
        </w:pBdr>
        <w:spacing w:before="120" w:after="40" w:line="240" w:lineRule="auto"/>
        <w:jc w:val="both"/>
        <w:rPr>
          <w:rFonts w:ascii="Verdana" w:hAnsi="Verdana"/>
          <w:sz w:val="20"/>
          <w:szCs w:val="20"/>
          <w:lang w:val="en-GB"/>
        </w:rPr>
      </w:pPr>
      <w:r w:rsidRPr="00C7307A">
        <w:rPr>
          <w:rFonts w:ascii="Verdana" w:hAnsi="Verdana"/>
          <w:sz w:val="20"/>
          <w:szCs w:val="20"/>
          <w:lang w:val="en-GB"/>
        </w:rPr>
        <w:t>The remaining portion (6.7%) comprises a variety of metallic materials and components</w:t>
      </w:r>
      <w:r w:rsidR="005179CA">
        <w:rPr>
          <w:rFonts w:ascii="Verdana" w:hAnsi="Verdana"/>
          <w:sz w:val="20"/>
          <w:szCs w:val="20"/>
          <w:lang w:val="en-GB"/>
        </w:rPr>
        <w:t>.</w:t>
      </w:r>
    </w:p>
    <w:p w14:paraId="0995268A" w14:textId="226CA360" w:rsidR="005179CA" w:rsidRDefault="005179CA" w:rsidP="009A679E">
      <w:pPr>
        <w:pBdr>
          <w:top w:val="nil"/>
          <w:left w:val="nil"/>
          <w:bottom w:val="nil"/>
          <w:right w:val="nil"/>
          <w:between w:val="nil"/>
        </w:pBdr>
        <w:spacing w:before="120" w:after="40" w:line="240" w:lineRule="auto"/>
        <w:jc w:val="both"/>
        <w:rPr>
          <w:rFonts w:ascii="Verdana" w:hAnsi="Verdana"/>
          <w:sz w:val="20"/>
          <w:szCs w:val="20"/>
          <w:highlight w:val="yellow"/>
          <w:lang w:val="en-GB"/>
        </w:rPr>
      </w:pPr>
      <w:r>
        <w:rPr>
          <w:noProof/>
        </w:rPr>
        <w:lastRenderedPageBreak/>
        <w:drawing>
          <wp:inline distT="0" distB="0" distL="0" distR="0" wp14:anchorId="6A1DAAF6" wp14:editId="0C314FE5">
            <wp:extent cx="5859780" cy="3208020"/>
            <wp:effectExtent l="0" t="0" r="7620" b="0"/>
            <wp:docPr id="1998081620" name="Grafico 1">
              <a:extLst xmlns:a="http://schemas.openxmlformats.org/drawingml/2006/main">
                <a:ext uri="{FF2B5EF4-FFF2-40B4-BE49-F238E27FC236}">
                  <a16:creationId xmlns:a16="http://schemas.microsoft.com/office/drawing/2014/main" id="{B3D139EA-2252-4528-AB2A-212D2C2395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53DAD038" w14:textId="77777777" w:rsidR="005179CA" w:rsidRPr="009A679E" w:rsidRDefault="005179CA" w:rsidP="009A679E">
      <w:pPr>
        <w:pBdr>
          <w:top w:val="nil"/>
          <w:left w:val="nil"/>
          <w:bottom w:val="nil"/>
          <w:right w:val="nil"/>
          <w:between w:val="nil"/>
        </w:pBdr>
        <w:spacing w:before="120" w:after="40" w:line="240" w:lineRule="auto"/>
        <w:jc w:val="both"/>
        <w:rPr>
          <w:rFonts w:ascii="Verdana" w:hAnsi="Verdana"/>
          <w:sz w:val="20"/>
          <w:szCs w:val="20"/>
          <w:highlight w:val="yellow"/>
          <w:lang w:val="en-GB"/>
        </w:rPr>
      </w:pPr>
    </w:p>
    <w:tbl>
      <w:tblPr>
        <w:tblStyle w:val="ae"/>
        <w:tblW w:w="9639" w:type="dxa"/>
        <w:jc w:val="center"/>
        <w:tblInd w:w="0" w:type="dxa"/>
        <w:tblLayout w:type="fixed"/>
        <w:tblLook w:val="0400" w:firstRow="0" w:lastRow="0" w:firstColumn="0" w:lastColumn="0" w:noHBand="0" w:noVBand="1"/>
      </w:tblPr>
      <w:tblGrid>
        <w:gridCol w:w="2977"/>
        <w:gridCol w:w="1843"/>
        <w:gridCol w:w="1559"/>
        <w:gridCol w:w="1701"/>
        <w:gridCol w:w="1559"/>
      </w:tblGrid>
      <w:tr w:rsidR="00D03B37" w:rsidRPr="008A3FFC" w14:paraId="5C23D0BA" w14:textId="77777777" w:rsidTr="0000223F">
        <w:trPr>
          <w:trHeight w:val="332"/>
          <w:jc w:val="center"/>
        </w:trPr>
        <w:tc>
          <w:tcPr>
            <w:tcW w:w="9639" w:type="dxa"/>
            <w:gridSpan w:val="5"/>
            <w:tcBorders>
              <w:top w:val="single" w:sz="4" w:space="0" w:color="000000"/>
              <w:bottom w:val="single" w:sz="4" w:space="0" w:color="000000"/>
            </w:tcBorders>
            <w:vAlign w:val="center"/>
          </w:tcPr>
          <w:p w14:paraId="0FEB979B" w14:textId="3E43BFC6" w:rsidR="00D03B37" w:rsidRDefault="009A679E"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 xml:space="preserve">RAW </w:t>
            </w:r>
            <w:r w:rsidR="00D03B37">
              <w:rPr>
                <w:rFonts w:ascii="Verdana" w:eastAsia="Verdana" w:hAnsi="Verdana" w:cs="Verdana"/>
                <w:i/>
                <w:iCs/>
                <w:sz w:val="20"/>
                <w:szCs w:val="20"/>
              </w:rPr>
              <w:t>MATERIAL</w:t>
            </w:r>
            <w:r>
              <w:rPr>
                <w:rFonts w:ascii="Verdana" w:eastAsia="Verdana" w:hAnsi="Verdana" w:cs="Verdana"/>
                <w:i/>
                <w:iCs/>
                <w:sz w:val="20"/>
                <w:szCs w:val="20"/>
              </w:rPr>
              <w:t>S</w:t>
            </w:r>
            <w:r w:rsidR="00D03B37">
              <w:rPr>
                <w:rFonts w:ascii="Verdana" w:eastAsia="Verdana" w:hAnsi="Verdana" w:cs="Verdana"/>
                <w:i/>
                <w:iCs/>
                <w:sz w:val="20"/>
                <w:szCs w:val="20"/>
              </w:rPr>
              <w:t xml:space="preserve"> (K</w:t>
            </w:r>
            <w:r w:rsidR="00436347">
              <w:rPr>
                <w:rFonts w:ascii="Verdana" w:eastAsia="Verdana" w:hAnsi="Verdana" w:cs="Verdana"/>
                <w:i/>
                <w:iCs/>
                <w:sz w:val="20"/>
                <w:szCs w:val="20"/>
              </w:rPr>
              <w:t>g</w:t>
            </w:r>
            <w:r w:rsidR="00D03B37">
              <w:rPr>
                <w:rFonts w:ascii="Verdana" w:eastAsia="Verdana" w:hAnsi="Verdana" w:cs="Verdana"/>
                <w:i/>
                <w:iCs/>
                <w:sz w:val="20"/>
                <w:szCs w:val="20"/>
              </w:rPr>
              <w:t>)</w:t>
            </w:r>
          </w:p>
        </w:tc>
      </w:tr>
      <w:tr w:rsidR="005820DA" w:rsidRPr="008A3FFC" w14:paraId="2587D585" w14:textId="20C9098D" w:rsidTr="00C64B1B">
        <w:trPr>
          <w:trHeight w:val="332"/>
          <w:jc w:val="center"/>
        </w:trPr>
        <w:tc>
          <w:tcPr>
            <w:tcW w:w="2977" w:type="dxa"/>
            <w:tcBorders>
              <w:top w:val="single" w:sz="4" w:space="0" w:color="000000"/>
              <w:bottom w:val="single" w:sz="4" w:space="0" w:color="000000"/>
            </w:tcBorders>
            <w:vAlign w:val="center"/>
          </w:tcPr>
          <w:p w14:paraId="535C220C" w14:textId="7DE050EB" w:rsidR="005820DA" w:rsidRPr="002047E9" w:rsidRDefault="005820DA">
            <w:pPr>
              <w:spacing w:line="240" w:lineRule="auto"/>
              <w:jc w:val="center"/>
              <w:rPr>
                <w:rFonts w:ascii="Verdana" w:eastAsia="Verdana" w:hAnsi="Verdana" w:cs="Verdana"/>
                <w:i/>
                <w:iCs/>
                <w:sz w:val="20"/>
                <w:szCs w:val="20"/>
              </w:rPr>
            </w:pPr>
            <w:proofErr w:type="spellStart"/>
            <w:r w:rsidRPr="002047E9">
              <w:rPr>
                <w:rFonts w:ascii="Verdana" w:eastAsia="Verdana" w:hAnsi="Verdana" w:cs="Verdana"/>
                <w:i/>
                <w:iCs/>
                <w:sz w:val="20"/>
                <w:szCs w:val="20"/>
              </w:rPr>
              <w:t>Catego</w:t>
            </w:r>
            <w:r w:rsidR="009A679E">
              <w:rPr>
                <w:rFonts w:ascii="Verdana" w:eastAsia="Verdana" w:hAnsi="Verdana" w:cs="Verdana"/>
                <w:i/>
                <w:iCs/>
                <w:sz w:val="20"/>
                <w:szCs w:val="20"/>
              </w:rPr>
              <w:t>ry</w:t>
            </w:r>
            <w:proofErr w:type="spellEnd"/>
          </w:p>
        </w:tc>
        <w:tc>
          <w:tcPr>
            <w:tcW w:w="1843" w:type="dxa"/>
            <w:tcBorders>
              <w:top w:val="single" w:sz="4" w:space="0" w:color="000000"/>
              <w:bottom w:val="single" w:sz="4" w:space="0" w:color="000000"/>
            </w:tcBorders>
            <w:vAlign w:val="center"/>
          </w:tcPr>
          <w:p w14:paraId="10930C57" w14:textId="48FA6714"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2025</w:t>
            </w:r>
          </w:p>
        </w:tc>
        <w:tc>
          <w:tcPr>
            <w:tcW w:w="1559" w:type="dxa"/>
            <w:tcBorders>
              <w:top w:val="single" w:sz="4" w:space="0" w:color="000000"/>
              <w:bottom w:val="single" w:sz="4" w:space="0" w:color="000000"/>
            </w:tcBorders>
            <w:vAlign w:val="center"/>
          </w:tcPr>
          <w:p w14:paraId="744D213F" w14:textId="77777777" w:rsidR="005820DA" w:rsidRPr="002047E9" w:rsidRDefault="005820DA" w:rsidP="00FC02BA">
            <w:pPr>
              <w:spacing w:line="240" w:lineRule="auto"/>
              <w:jc w:val="center"/>
              <w:rPr>
                <w:rFonts w:ascii="Verdana" w:eastAsia="Verdana" w:hAnsi="Verdana" w:cs="Verdana"/>
                <w:i/>
                <w:iCs/>
                <w:sz w:val="20"/>
                <w:szCs w:val="20"/>
              </w:rPr>
            </w:pPr>
            <w:r w:rsidRPr="002047E9">
              <w:rPr>
                <w:rFonts w:ascii="Verdana" w:eastAsia="Verdana" w:hAnsi="Verdana" w:cs="Verdana"/>
                <w:i/>
                <w:iCs/>
                <w:sz w:val="20"/>
                <w:szCs w:val="20"/>
              </w:rPr>
              <w:t>%</w:t>
            </w:r>
          </w:p>
        </w:tc>
        <w:tc>
          <w:tcPr>
            <w:tcW w:w="1701" w:type="dxa"/>
            <w:tcBorders>
              <w:top w:val="single" w:sz="4" w:space="0" w:color="000000"/>
              <w:bottom w:val="nil"/>
            </w:tcBorders>
            <w:vAlign w:val="center"/>
          </w:tcPr>
          <w:p w14:paraId="20728E90" w14:textId="3AA2AB49"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2024</w:t>
            </w:r>
          </w:p>
        </w:tc>
        <w:tc>
          <w:tcPr>
            <w:tcW w:w="1559" w:type="dxa"/>
            <w:tcBorders>
              <w:top w:val="single" w:sz="4" w:space="0" w:color="000000"/>
              <w:bottom w:val="nil"/>
            </w:tcBorders>
            <w:vAlign w:val="center"/>
          </w:tcPr>
          <w:p w14:paraId="4E015E34" w14:textId="6F602791" w:rsidR="005820DA" w:rsidRPr="002047E9" w:rsidRDefault="005820DA" w:rsidP="00FC02BA">
            <w:pPr>
              <w:spacing w:line="240" w:lineRule="auto"/>
              <w:jc w:val="center"/>
              <w:rPr>
                <w:rFonts w:ascii="Verdana" w:eastAsia="Verdana" w:hAnsi="Verdana" w:cs="Verdana"/>
                <w:i/>
                <w:iCs/>
                <w:sz w:val="20"/>
                <w:szCs w:val="20"/>
              </w:rPr>
            </w:pPr>
            <w:r>
              <w:rPr>
                <w:rFonts w:ascii="Verdana" w:eastAsia="Verdana" w:hAnsi="Verdana" w:cs="Verdana"/>
                <w:i/>
                <w:iCs/>
                <w:sz w:val="20"/>
                <w:szCs w:val="20"/>
              </w:rPr>
              <w:t>%</w:t>
            </w:r>
          </w:p>
        </w:tc>
      </w:tr>
      <w:tr w:rsidR="005820DA" w:rsidRPr="008A3FFC" w14:paraId="54939AA7" w14:textId="44137B0C" w:rsidTr="00C64B1B">
        <w:trPr>
          <w:trHeight w:val="332"/>
          <w:jc w:val="center"/>
        </w:trPr>
        <w:tc>
          <w:tcPr>
            <w:tcW w:w="2977" w:type="dxa"/>
            <w:tcBorders>
              <w:top w:val="single" w:sz="4" w:space="0" w:color="000000"/>
            </w:tcBorders>
          </w:tcPr>
          <w:p w14:paraId="671726FB" w14:textId="5A89C160" w:rsidR="005820DA" w:rsidRPr="008A0C7B" w:rsidRDefault="00CD4DA6">
            <w:pPr>
              <w:spacing w:line="240" w:lineRule="auto"/>
              <w:rPr>
                <w:rFonts w:ascii="Verdana" w:eastAsia="Verdana" w:hAnsi="Verdana" w:cs="Verdana"/>
                <w:sz w:val="20"/>
                <w:szCs w:val="20"/>
              </w:rPr>
            </w:pPr>
            <w:r w:rsidRPr="00CD4DA6">
              <w:rPr>
                <w:rFonts w:ascii="Verdana" w:eastAsia="Verdana" w:hAnsi="Verdana" w:cs="Verdana"/>
                <w:sz w:val="20"/>
                <w:szCs w:val="20"/>
              </w:rPr>
              <w:t xml:space="preserve">Steel </w:t>
            </w:r>
            <w:proofErr w:type="spellStart"/>
            <w:r>
              <w:rPr>
                <w:rFonts w:ascii="Verdana" w:eastAsia="Verdana" w:hAnsi="Verdana" w:cs="Verdana"/>
                <w:sz w:val="20"/>
                <w:szCs w:val="20"/>
              </w:rPr>
              <w:t>components</w:t>
            </w:r>
            <w:proofErr w:type="spellEnd"/>
            <w:r w:rsidRPr="00CD4DA6">
              <w:rPr>
                <w:rFonts w:ascii="Verdana" w:eastAsia="Verdana" w:hAnsi="Verdana" w:cs="Verdana"/>
                <w:sz w:val="20"/>
                <w:szCs w:val="20"/>
              </w:rPr>
              <w:t xml:space="preserve"> </w:t>
            </w:r>
            <w:r w:rsidR="00C64B1B">
              <w:rPr>
                <w:rFonts w:ascii="Verdana" w:eastAsia="Verdana" w:hAnsi="Verdana" w:cs="Verdana"/>
                <w:sz w:val="20"/>
                <w:szCs w:val="20"/>
              </w:rPr>
              <w:t>*</w:t>
            </w:r>
          </w:p>
        </w:tc>
        <w:tc>
          <w:tcPr>
            <w:tcW w:w="1843" w:type="dxa"/>
            <w:tcBorders>
              <w:top w:val="single" w:sz="4" w:space="0" w:color="000000"/>
            </w:tcBorders>
          </w:tcPr>
          <w:p w14:paraId="7E3F58F3" w14:textId="2E43C760" w:rsidR="005820DA" w:rsidRPr="008A0C7B" w:rsidRDefault="003A213F">
            <w:pPr>
              <w:spacing w:line="240" w:lineRule="auto"/>
              <w:ind w:right="403"/>
              <w:jc w:val="right"/>
              <w:rPr>
                <w:rFonts w:ascii="Verdana" w:eastAsia="Verdana" w:hAnsi="Verdana" w:cs="Verdana"/>
                <w:sz w:val="20"/>
                <w:szCs w:val="20"/>
              </w:rPr>
            </w:pPr>
            <w:r>
              <w:rPr>
                <w:rFonts w:ascii="Verdana" w:eastAsia="Verdana" w:hAnsi="Verdana" w:cs="Verdana"/>
                <w:sz w:val="20"/>
                <w:szCs w:val="20"/>
              </w:rPr>
              <w:t>198</w:t>
            </w:r>
            <w:r w:rsidR="00A904B9">
              <w:rPr>
                <w:rFonts w:ascii="Verdana" w:eastAsia="Verdana" w:hAnsi="Verdana" w:cs="Verdana"/>
                <w:sz w:val="20"/>
                <w:szCs w:val="20"/>
              </w:rPr>
              <w:t xml:space="preserve"> </w:t>
            </w:r>
            <w:r>
              <w:rPr>
                <w:rFonts w:ascii="Verdana" w:eastAsia="Verdana" w:hAnsi="Verdana" w:cs="Verdana"/>
                <w:sz w:val="20"/>
                <w:szCs w:val="20"/>
              </w:rPr>
              <w:t>467</w:t>
            </w:r>
          </w:p>
        </w:tc>
        <w:tc>
          <w:tcPr>
            <w:tcW w:w="1559" w:type="dxa"/>
            <w:tcBorders>
              <w:top w:val="single" w:sz="4" w:space="0" w:color="000000"/>
            </w:tcBorders>
          </w:tcPr>
          <w:p w14:paraId="5F446673" w14:textId="6C446460" w:rsidR="005820DA" w:rsidRPr="008A0C7B" w:rsidRDefault="00CC7EA3">
            <w:pPr>
              <w:spacing w:line="240" w:lineRule="auto"/>
              <w:ind w:right="403"/>
              <w:jc w:val="right"/>
              <w:rPr>
                <w:rFonts w:ascii="Verdana" w:eastAsia="Verdana" w:hAnsi="Verdana" w:cs="Verdana"/>
                <w:sz w:val="20"/>
                <w:szCs w:val="20"/>
              </w:rPr>
            </w:pPr>
            <w:r>
              <w:rPr>
                <w:rFonts w:ascii="Verdana" w:eastAsia="Verdana" w:hAnsi="Verdana" w:cs="Verdana"/>
                <w:sz w:val="20"/>
                <w:szCs w:val="20"/>
              </w:rPr>
              <w:t>3</w:t>
            </w:r>
            <w:r w:rsidR="006B05B0">
              <w:rPr>
                <w:rFonts w:ascii="Verdana" w:eastAsia="Verdana" w:hAnsi="Verdana" w:cs="Verdana"/>
                <w:sz w:val="20"/>
                <w:szCs w:val="20"/>
              </w:rPr>
              <w:t>.</w:t>
            </w:r>
            <w:r>
              <w:rPr>
                <w:rFonts w:ascii="Verdana" w:eastAsia="Verdana" w:hAnsi="Verdana" w:cs="Verdana"/>
                <w:sz w:val="20"/>
                <w:szCs w:val="20"/>
              </w:rPr>
              <w:t>4</w:t>
            </w:r>
            <w:r w:rsidR="005820DA" w:rsidRPr="008A0C7B">
              <w:rPr>
                <w:rFonts w:ascii="Verdana" w:eastAsia="Verdana" w:hAnsi="Verdana" w:cs="Verdana"/>
                <w:sz w:val="20"/>
                <w:szCs w:val="20"/>
              </w:rPr>
              <w:t>%</w:t>
            </w:r>
          </w:p>
        </w:tc>
        <w:tc>
          <w:tcPr>
            <w:tcW w:w="1701" w:type="dxa"/>
            <w:tcBorders>
              <w:top w:val="single" w:sz="4" w:space="0" w:color="000000"/>
            </w:tcBorders>
          </w:tcPr>
          <w:p w14:paraId="0F1F0BFE" w14:textId="02DCF164" w:rsidR="005820DA" w:rsidRPr="002047E9" w:rsidRDefault="008B7667">
            <w:pPr>
              <w:spacing w:line="240" w:lineRule="auto"/>
              <w:ind w:right="403"/>
              <w:jc w:val="right"/>
              <w:rPr>
                <w:rFonts w:ascii="Verdana" w:eastAsia="Verdana" w:hAnsi="Verdana" w:cs="Verdana"/>
                <w:sz w:val="20"/>
                <w:szCs w:val="20"/>
              </w:rPr>
            </w:pPr>
            <w:r>
              <w:rPr>
                <w:rFonts w:ascii="Verdana" w:eastAsia="Verdana" w:hAnsi="Verdana" w:cs="Verdana"/>
                <w:sz w:val="20"/>
                <w:szCs w:val="20"/>
              </w:rPr>
              <w:t>213</w:t>
            </w:r>
            <w:r w:rsidR="006B05B0">
              <w:rPr>
                <w:rFonts w:ascii="Verdana" w:eastAsia="Verdana" w:hAnsi="Verdana" w:cs="Verdana"/>
                <w:sz w:val="20"/>
                <w:szCs w:val="20"/>
              </w:rPr>
              <w:t xml:space="preserve"> </w:t>
            </w:r>
            <w:r>
              <w:rPr>
                <w:rFonts w:ascii="Verdana" w:eastAsia="Verdana" w:hAnsi="Verdana" w:cs="Verdana"/>
                <w:sz w:val="20"/>
                <w:szCs w:val="20"/>
              </w:rPr>
              <w:t>331</w:t>
            </w:r>
          </w:p>
        </w:tc>
        <w:tc>
          <w:tcPr>
            <w:tcW w:w="1559" w:type="dxa"/>
            <w:tcBorders>
              <w:top w:val="single" w:sz="4" w:space="0" w:color="000000"/>
            </w:tcBorders>
          </w:tcPr>
          <w:p w14:paraId="5E1B3380" w14:textId="3C12FD53" w:rsidR="005820DA" w:rsidRPr="002047E9" w:rsidRDefault="008B7667">
            <w:pPr>
              <w:spacing w:line="240" w:lineRule="auto"/>
              <w:ind w:right="403"/>
              <w:jc w:val="right"/>
              <w:rPr>
                <w:rFonts w:ascii="Verdana" w:eastAsia="Verdana" w:hAnsi="Verdana" w:cs="Verdana"/>
                <w:sz w:val="20"/>
                <w:szCs w:val="20"/>
              </w:rPr>
            </w:pPr>
            <w:r>
              <w:rPr>
                <w:rFonts w:ascii="Verdana" w:eastAsia="Verdana" w:hAnsi="Verdana" w:cs="Verdana"/>
                <w:sz w:val="20"/>
                <w:szCs w:val="20"/>
              </w:rPr>
              <w:t>3</w:t>
            </w:r>
            <w:r w:rsidR="006B05B0">
              <w:rPr>
                <w:rFonts w:ascii="Verdana" w:eastAsia="Verdana" w:hAnsi="Verdana" w:cs="Verdana"/>
                <w:sz w:val="20"/>
                <w:szCs w:val="20"/>
              </w:rPr>
              <w:t>.</w:t>
            </w:r>
            <w:r>
              <w:rPr>
                <w:rFonts w:ascii="Verdana" w:eastAsia="Verdana" w:hAnsi="Verdana" w:cs="Verdana"/>
                <w:sz w:val="20"/>
                <w:szCs w:val="20"/>
              </w:rPr>
              <w:t>3%</w:t>
            </w:r>
          </w:p>
        </w:tc>
      </w:tr>
      <w:tr w:rsidR="005820DA" w:rsidRPr="008A3FFC" w14:paraId="3FAF0392" w14:textId="5D789440" w:rsidTr="00C64B1B">
        <w:trPr>
          <w:trHeight w:val="332"/>
          <w:jc w:val="center"/>
        </w:trPr>
        <w:tc>
          <w:tcPr>
            <w:tcW w:w="2977" w:type="dxa"/>
            <w:tcBorders>
              <w:bottom w:val="nil"/>
            </w:tcBorders>
          </w:tcPr>
          <w:p w14:paraId="3DA0DAC0" w14:textId="104196B9" w:rsidR="005820DA" w:rsidRPr="00CC7EA3" w:rsidRDefault="00CD4DA6">
            <w:pPr>
              <w:spacing w:line="240" w:lineRule="auto"/>
              <w:rPr>
                <w:rFonts w:ascii="Verdana" w:eastAsia="Verdana" w:hAnsi="Verdana" w:cs="Verdana"/>
                <w:sz w:val="20"/>
                <w:szCs w:val="20"/>
              </w:rPr>
            </w:pPr>
            <w:r w:rsidRPr="00CD4DA6">
              <w:rPr>
                <w:rFonts w:ascii="Verdana" w:eastAsia="Verdana" w:hAnsi="Verdana" w:cs="Verdana"/>
                <w:sz w:val="20"/>
                <w:szCs w:val="20"/>
              </w:rPr>
              <w:t>High-</w:t>
            </w:r>
            <w:proofErr w:type="spellStart"/>
            <w:r w:rsidRPr="00CD4DA6">
              <w:rPr>
                <w:rFonts w:ascii="Verdana" w:eastAsia="Verdana" w:hAnsi="Verdana" w:cs="Verdana"/>
                <w:sz w:val="20"/>
                <w:szCs w:val="20"/>
              </w:rPr>
              <w:t>alloy</w:t>
            </w:r>
            <w:proofErr w:type="spellEnd"/>
            <w:r w:rsidRPr="00CD4DA6">
              <w:rPr>
                <w:rFonts w:ascii="Verdana" w:eastAsia="Verdana" w:hAnsi="Verdana" w:cs="Verdana"/>
                <w:sz w:val="20"/>
                <w:szCs w:val="20"/>
              </w:rPr>
              <w:t xml:space="preserve"> </w:t>
            </w:r>
            <w:proofErr w:type="spellStart"/>
            <w:r w:rsidRPr="00CD4DA6">
              <w:rPr>
                <w:rFonts w:ascii="Verdana" w:eastAsia="Verdana" w:hAnsi="Verdana" w:cs="Verdana"/>
                <w:sz w:val="20"/>
                <w:szCs w:val="20"/>
              </w:rPr>
              <w:t>steel</w:t>
            </w:r>
            <w:proofErr w:type="spellEnd"/>
          </w:p>
        </w:tc>
        <w:tc>
          <w:tcPr>
            <w:tcW w:w="1843" w:type="dxa"/>
            <w:tcBorders>
              <w:bottom w:val="nil"/>
            </w:tcBorders>
          </w:tcPr>
          <w:p w14:paraId="5EF4C8AC" w14:textId="53BB78CD" w:rsidR="005820DA" w:rsidRPr="00CC7EA3" w:rsidRDefault="005820DA">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129</w:t>
            </w:r>
            <w:r w:rsidR="00A904B9">
              <w:rPr>
                <w:rFonts w:ascii="Verdana" w:eastAsia="Verdana" w:hAnsi="Verdana" w:cs="Verdana"/>
                <w:sz w:val="20"/>
                <w:szCs w:val="20"/>
              </w:rPr>
              <w:t xml:space="preserve"> </w:t>
            </w:r>
            <w:r w:rsidRPr="00CC7EA3">
              <w:rPr>
                <w:rFonts w:ascii="Verdana" w:eastAsia="Verdana" w:hAnsi="Verdana" w:cs="Verdana"/>
                <w:sz w:val="20"/>
                <w:szCs w:val="20"/>
              </w:rPr>
              <w:t>510</w:t>
            </w:r>
          </w:p>
        </w:tc>
        <w:tc>
          <w:tcPr>
            <w:tcW w:w="1559" w:type="dxa"/>
          </w:tcPr>
          <w:p w14:paraId="6FC34EEA" w14:textId="1BB4E00F" w:rsidR="005820DA" w:rsidRPr="00CC7EA3" w:rsidRDefault="00CC7EA3">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2</w:t>
            </w:r>
            <w:r w:rsidR="006B05B0">
              <w:rPr>
                <w:rFonts w:ascii="Verdana" w:eastAsia="Verdana" w:hAnsi="Verdana" w:cs="Verdana"/>
                <w:sz w:val="20"/>
                <w:szCs w:val="20"/>
              </w:rPr>
              <w:t>.</w:t>
            </w:r>
            <w:r w:rsidRPr="00CC7EA3">
              <w:rPr>
                <w:rFonts w:ascii="Verdana" w:eastAsia="Verdana" w:hAnsi="Verdana" w:cs="Verdana"/>
                <w:sz w:val="20"/>
                <w:szCs w:val="20"/>
              </w:rPr>
              <w:t>2</w:t>
            </w:r>
            <w:r w:rsidR="005820DA" w:rsidRPr="00CC7EA3">
              <w:rPr>
                <w:rFonts w:ascii="Verdana" w:eastAsia="Verdana" w:hAnsi="Verdana" w:cs="Verdana"/>
                <w:sz w:val="20"/>
                <w:szCs w:val="20"/>
              </w:rPr>
              <w:t>%</w:t>
            </w:r>
          </w:p>
        </w:tc>
        <w:tc>
          <w:tcPr>
            <w:tcW w:w="1701" w:type="dxa"/>
          </w:tcPr>
          <w:p w14:paraId="62A5564F" w14:textId="3E5DC835" w:rsidR="005820DA" w:rsidRPr="00CC7EA3" w:rsidRDefault="00E17C7E">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60</w:t>
            </w:r>
            <w:r w:rsidR="006B05B0">
              <w:rPr>
                <w:rFonts w:ascii="Verdana" w:eastAsia="Verdana" w:hAnsi="Verdana" w:cs="Verdana"/>
                <w:sz w:val="20"/>
                <w:szCs w:val="20"/>
              </w:rPr>
              <w:t xml:space="preserve"> </w:t>
            </w:r>
            <w:r w:rsidRPr="00CC7EA3">
              <w:rPr>
                <w:rFonts w:ascii="Verdana" w:eastAsia="Verdana" w:hAnsi="Verdana" w:cs="Verdana"/>
                <w:sz w:val="20"/>
                <w:szCs w:val="20"/>
              </w:rPr>
              <w:t>464</w:t>
            </w:r>
          </w:p>
        </w:tc>
        <w:tc>
          <w:tcPr>
            <w:tcW w:w="1559" w:type="dxa"/>
          </w:tcPr>
          <w:p w14:paraId="32B75E72" w14:textId="23F3398E" w:rsidR="005820DA" w:rsidRPr="00CC7EA3" w:rsidRDefault="00E17C7E">
            <w:pPr>
              <w:spacing w:line="240" w:lineRule="auto"/>
              <w:ind w:right="403"/>
              <w:jc w:val="right"/>
              <w:rPr>
                <w:rFonts w:ascii="Verdana" w:eastAsia="Verdana" w:hAnsi="Verdana" w:cs="Verdana"/>
                <w:sz w:val="20"/>
                <w:szCs w:val="20"/>
              </w:rPr>
            </w:pPr>
            <w:r w:rsidRPr="00CC7EA3">
              <w:rPr>
                <w:rFonts w:ascii="Verdana" w:eastAsia="Verdana" w:hAnsi="Verdana" w:cs="Verdana"/>
                <w:sz w:val="20"/>
                <w:szCs w:val="20"/>
              </w:rPr>
              <w:t>0</w:t>
            </w:r>
            <w:r w:rsidR="006B05B0">
              <w:rPr>
                <w:rFonts w:ascii="Verdana" w:eastAsia="Verdana" w:hAnsi="Verdana" w:cs="Verdana"/>
                <w:sz w:val="20"/>
                <w:szCs w:val="20"/>
              </w:rPr>
              <w:t>.</w:t>
            </w:r>
            <w:r w:rsidRPr="00CC7EA3">
              <w:rPr>
                <w:rFonts w:ascii="Verdana" w:eastAsia="Verdana" w:hAnsi="Verdana" w:cs="Verdana"/>
                <w:sz w:val="20"/>
                <w:szCs w:val="20"/>
              </w:rPr>
              <w:t>9%</w:t>
            </w:r>
          </w:p>
        </w:tc>
      </w:tr>
      <w:tr w:rsidR="005820DA" w:rsidRPr="008A3FFC" w14:paraId="1AF6B043" w14:textId="3BA08825" w:rsidTr="00C64B1B">
        <w:trPr>
          <w:trHeight w:val="332"/>
          <w:jc w:val="center"/>
        </w:trPr>
        <w:tc>
          <w:tcPr>
            <w:tcW w:w="2977" w:type="dxa"/>
            <w:tcBorders>
              <w:bottom w:val="nil"/>
            </w:tcBorders>
          </w:tcPr>
          <w:p w14:paraId="3828CECF" w14:textId="12CA70DD" w:rsidR="005820DA" w:rsidRPr="002047E9" w:rsidRDefault="005820DA">
            <w:pPr>
              <w:spacing w:line="240" w:lineRule="auto"/>
              <w:rPr>
                <w:rFonts w:ascii="Verdana" w:eastAsia="Verdana" w:hAnsi="Verdana" w:cs="Verdana"/>
                <w:sz w:val="20"/>
                <w:szCs w:val="20"/>
              </w:rPr>
            </w:pPr>
            <w:r w:rsidRPr="002047E9">
              <w:rPr>
                <w:rFonts w:ascii="Verdana" w:eastAsia="Verdana" w:hAnsi="Verdana" w:cs="Verdana"/>
                <w:sz w:val="20"/>
                <w:szCs w:val="20"/>
              </w:rPr>
              <w:t>Cobalt</w:t>
            </w:r>
          </w:p>
        </w:tc>
        <w:tc>
          <w:tcPr>
            <w:tcW w:w="1843" w:type="dxa"/>
            <w:tcBorders>
              <w:bottom w:val="nil"/>
            </w:tcBorders>
          </w:tcPr>
          <w:p w14:paraId="10929BB7" w14:textId="1F50D183"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r w:rsidR="00A904B9">
              <w:rPr>
                <w:rFonts w:ascii="Verdana" w:eastAsia="Verdana" w:hAnsi="Verdana" w:cs="Verdana"/>
                <w:sz w:val="20"/>
                <w:szCs w:val="20"/>
              </w:rPr>
              <w:t xml:space="preserve"> </w:t>
            </w:r>
            <w:r>
              <w:rPr>
                <w:rFonts w:ascii="Verdana" w:eastAsia="Verdana" w:hAnsi="Verdana" w:cs="Verdana"/>
                <w:sz w:val="20"/>
                <w:szCs w:val="20"/>
              </w:rPr>
              <w:t>500</w:t>
            </w:r>
          </w:p>
        </w:tc>
        <w:tc>
          <w:tcPr>
            <w:tcW w:w="1559" w:type="dxa"/>
            <w:tcBorders>
              <w:bottom w:val="nil"/>
            </w:tcBorders>
          </w:tcPr>
          <w:p w14:paraId="636C7E04" w14:textId="13892D47"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sidR="00CC7EA3">
              <w:rPr>
                <w:rFonts w:ascii="Verdana" w:eastAsia="Verdana" w:hAnsi="Verdana" w:cs="Verdana"/>
                <w:sz w:val="20"/>
                <w:szCs w:val="20"/>
              </w:rPr>
              <w:t>3</w:t>
            </w:r>
            <w:r w:rsidRPr="002047E9">
              <w:rPr>
                <w:rFonts w:ascii="Verdana" w:eastAsia="Verdana" w:hAnsi="Verdana" w:cs="Verdana"/>
                <w:sz w:val="20"/>
                <w:szCs w:val="20"/>
              </w:rPr>
              <w:t>%</w:t>
            </w:r>
          </w:p>
        </w:tc>
        <w:tc>
          <w:tcPr>
            <w:tcW w:w="1701" w:type="dxa"/>
            <w:tcBorders>
              <w:bottom w:val="nil"/>
            </w:tcBorders>
          </w:tcPr>
          <w:p w14:paraId="0068252F" w14:textId="727203C1" w:rsidR="005820DA" w:rsidRPr="002047E9" w:rsidRDefault="00E17C7E">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r w:rsidR="006B05B0">
              <w:rPr>
                <w:rFonts w:ascii="Verdana" w:eastAsia="Verdana" w:hAnsi="Verdana" w:cs="Verdana"/>
                <w:sz w:val="20"/>
                <w:szCs w:val="20"/>
              </w:rPr>
              <w:t xml:space="preserve"> </w:t>
            </w:r>
            <w:r>
              <w:rPr>
                <w:rFonts w:ascii="Verdana" w:eastAsia="Verdana" w:hAnsi="Verdana" w:cs="Verdana"/>
                <w:sz w:val="20"/>
                <w:szCs w:val="20"/>
              </w:rPr>
              <w:t>750</w:t>
            </w:r>
          </w:p>
        </w:tc>
        <w:tc>
          <w:tcPr>
            <w:tcW w:w="1559" w:type="dxa"/>
            <w:tcBorders>
              <w:bottom w:val="nil"/>
            </w:tcBorders>
          </w:tcPr>
          <w:p w14:paraId="542B44AE" w14:textId="54823E4D" w:rsidR="005820DA" w:rsidRPr="002047E9" w:rsidRDefault="00E17C7E">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3%</w:t>
            </w:r>
          </w:p>
        </w:tc>
      </w:tr>
      <w:tr w:rsidR="005820DA" w:rsidRPr="008A3FFC" w14:paraId="1EE487EC" w14:textId="301CFAE0" w:rsidTr="00C64B1B">
        <w:trPr>
          <w:trHeight w:val="332"/>
          <w:jc w:val="center"/>
        </w:trPr>
        <w:tc>
          <w:tcPr>
            <w:tcW w:w="2977" w:type="dxa"/>
            <w:tcBorders>
              <w:top w:val="nil"/>
              <w:bottom w:val="nil"/>
            </w:tcBorders>
          </w:tcPr>
          <w:p w14:paraId="04D4C725" w14:textId="1607EE3A" w:rsidR="005820DA" w:rsidRPr="00164197" w:rsidRDefault="005820DA">
            <w:pPr>
              <w:spacing w:line="240" w:lineRule="auto"/>
              <w:rPr>
                <w:rFonts w:ascii="Verdana" w:eastAsia="Verdana" w:hAnsi="Verdana" w:cs="Verdana"/>
                <w:sz w:val="20"/>
                <w:szCs w:val="20"/>
              </w:rPr>
            </w:pPr>
            <w:r w:rsidRPr="00164197">
              <w:rPr>
                <w:rFonts w:ascii="Verdana" w:eastAsia="Verdana" w:hAnsi="Verdana" w:cs="Verdana"/>
                <w:sz w:val="20"/>
                <w:szCs w:val="20"/>
              </w:rPr>
              <w:t>C</w:t>
            </w:r>
            <w:r w:rsidR="00CD4DA6">
              <w:rPr>
                <w:rFonts w:ascii="Verdana" w:eastAsia="Verdana" w:hAnsi="Verdana" w:cs="Verdana"/>
                <w:sz w:val="20"/>
                <w:szCs w:val="20"/>
              </w:rPr>
              <w:t>h</w:t>
            </w:r>
            <w:r w:rsidRPr="00164197">
              <w:rPr>
                <w:rFonts w:ascii="Verdana" w:eastAsia="Verdana" w:hAnsi="Verdana" w:cs="Verdana"/>
                <w:sz w:val="20"/>
                <w:szCs w:val="20"/>
              </w:rPr>
              <w:t>rom</w:t>
            </w:r>
            <w:r w:rsidR="00CD4DA6">
              <w:rPr>
                <w:rFonts w:ascii="Verdana" w:eastAsia="Verdana" w:hAnsi="Verdana" w:cs="Verdana"/>
                <w:sz w:val="20"/>
                <w:szCs w:val="20"/>
              </w:rPr>
              <w:t>e</w:t>
            </w:r>
          </w:p>
        </w:tc>
        <w:tc>
          <w:tcPr>
            <w:tcW w:w="1843" w:type="dxa"/>
            <w:tcBorders>
              <w:top w:val="nil"/>
              <w:bottom w:val="nil"/>
            </w:tcBorders>
          </w:tcPr>
          <w:p w14:paraId="71E890E2" w14:textId="75D0ADF1"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w:t>
            </w:r>
            <w:r w:rsidR="00A904B9">
              <w:rPr>
                <w:rFonts w:ascii="Verdana" w:eastAsia="Verdana" w:hAnsi="Verdana" w:cs="Verdana"/>
                <w:sz w:val="20"/>
                <w:szCs w:val="20"/>
              </w:rPr>
              <w:t xml:space="preserve"> </w:t>
            </w:r>
            <w:r w:rsidRPr="00164197">
              <w:rPr>
                <w:rFonts w:ascii="Verdana" w:eastAsia="Verdana" w:hAnsi="Verdana" w:cs="Verdana"/>
                <w:sz w:val="20"/>
                <w:szCs w:val="20"/>
              </w:rPr>
              <w:t>500</w:t>
            </w:r>
          </w:p>
        </w:tc>
        <w:tc>
          <w:tcPr>
            <w:tcW w:w="1559" w:type="dxa"/>
            <w:tcBorders>
              <w:top w:val="nil"/>
              <w:bottom w:val="nil"/>
            </w:tcBorders>
          </w:tcPr>
          <w:p w14:paraId="020B2205" w14:textId="1D03CF3A"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w:t>
            </w:r>
            <w:r w:rsidR="006B05B0">
              <w:rPr>
                <w:rFonts w:ascii="Verdana" w:eastAsia="Verdana" w:hAnsi="Verdana" w:cs="Verdana"/>
                <w:sz w:val="20"/>
                <w:szCs w:val="20"/>
              </w:rPr>
              <w:t>.</w:t>
            </w:r>
            <w:r w:rsidR="00164197" w:rsidRPr="00164197">
              <w:rPr>
                <w:rFonts w:ascii="Verdana" w:eastAsia="Verdana" w:hAnsi="Verdana" w:cs="Verdana"/>
                <w:sz w:val="20"/>
                <w:szCs w:val="20"/>
              </w:rPr>
              <w:t>0</w:t>
            </w:r>
            <w:r w:rsidRPr="00164197">
              <w:rPr>
                <w:rFonts w:ascii="Verdana" w:eastAsia="Verdana" w:hAnsi="Verdana" w:cs="Verdana"/>
                <w:sz w:val="20"/>
                <w:szCs w:val="20"/>
              </w:rPr>
              <w:t>%</w:t>
            </w:r>
          </w:p>
        </w:tc>
        <w:tc>
          <w:tcPr>
            <w:tcW w:w="1701" w:type="dxa"/>
            <w:tcBorders>
              <w:top w:val="nil"/>
              <w:bottom w:val="nil"/>
            </w:tcBorders>
          </w:tcPr>
          <w:p w14:paraId="42D8DF6B" w14:textId="72BBBE59"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2</w:t>
            </w:r>
            <w:r w:rsidR="006B05B0">
              <w:rPr>
                <w:rFonts w:ascii="Verdana" w:eastAsia="Verdana" w:hAnsi="Verdana" w:cs="Verdana"/>
                <w:sz w:val="20"/>
                <w:szCs w:val="20"/>
              </w:rPr>
              <w:t xml:space="preserve"> </w:t>
            </w:r>
            <w:r w:rsidRPr="00164197">
              <w:rPr>
                <w:rFonts w:ascii="Verdana" w:eastAsia="Verdana" w:hAnsi="Verdana" w:cs="Verdana"/>
                <w:sz w:val="20"/>
                <w:szCs w:val="20"/>
              </w:rPr>
              <w:t>500</w:t>
            </w:r>
          </w:p>
        </w:tc>
        <w:tc>
          <w:tcPr>
            <w:tcW w:w="1559" w:type="dxa"/>
            <w:tcBorders>
              <w:top w:val="nil"/>
              <w:bottom w:val="nil"/>
            </w:tcBorders>
          </w:tcPr>
          <w:p w14:paraId="0024CD4C" w14:textId="57D66A4F"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w:t>
            </w:r>
            <w:r w:rsidR="006B05B0">
              <w:rPr>
                <w:rFonts w:ascii="Verdana" w:eastAsia="Verdana" w:hAnsi="Verdana" w:cs="Verdana"/>
                <w:sz w:val="20"/>
                <w:szCs w:val="20"/>
              </w:rPr>
              <w:t>.</w:t>
            </w:r>
            <w:r w:rsidRPr="00164197">
              <w:rPr>
                <w:rFonts w:ascii="Verdana" w:eastAsia="Verdana" w:hAnsi="Verdana" w:cs="Verdana"/>
                <w:sz w:val="20"/>
                <w:szCs w:val="20"/>
              </w:rPr>
              <w:t>0%</w:t>
            </w:r>
          </w:p>
        </w:tc>
      </w:tr>
      <w:tr w:rsidR="005820DA" w:rsidRPr="008A3FFC" w14:paraId="10C0E70A" w14:textId="53084EF7" w:rsidTr="00C64B1B">
        <w:trPr>
          <w:trHeight w:val="332"/>
          <w:jc w:val="center"/>
        </w:trPr>
        <w:tc>
          <w:tcPr>
            <w:tcW w:w="2977" w:type="dxa"/>
            <w:tcBorders>
              <w:top w:val="nil"/>
              <w:bottom w:val="nil"/>
            </w:tcBorders>
          </w:tcPr>
          <w:p w14:paraId="403F32C2" w14:textId="2C8E15C2" w:rsidR="005820DA" w:rsidRPr="00164197" w:rsidRDefault="006422B0">
            <w:pPr>
              <w:spacing w:line="240" w:lineRule="auto"/>
              <w:rPr>
                <w:rFonts w:ascii="Verdana" w:eastAsia="Verdana" w:hAnsi="Verdana" w:cs="Verdana"/>
                <w:sz w:val="20"/>
                <w:szCs w:val="20"/>
              </w:rPr>
            </w:pPr>
            <w:r>
              <w:rPr>
                <w:rFonts w:ascii="Verdana" w:eastAsia="Verdana" w:hAnsi="Verdana" w:cs="Verdana"/>
                <w:sz w:val="20"/>
                <w:szCs w:val="20"/>
              </w:rPr>
              <w:t xml:space="preserve">Iron </w:t>
            </w:r>
          </w:p>
        </w:tc>
        <w:tc>
          <w:tcPr>
            <w:tcW w:w="1843" w:type="dxa"/>
            <w:tcBorders>
              <w:top w:val="nil"/>
              <w:bottom w:val="nil"/>
            </w:tcBorders>
          </w:tcPr>
          <w:p w14:paraId="538B17BD" w14:textId="6AF40F71" w:rsidR="005820DA" w:rsidRPr="00164197" w:rsidRDefault="005820DA">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53</w:t>
            </w:r>
            <w:r w:rsidR="00A904B9">
              <w:rPr>
                <w:rFonts w:ascii="Verdana" w:eastAsia="Verdana" w:hAnsi="Verdana" w:cs="Verdana"/>
                <w:sz w:val="20"/>
                <w:szCs w:val="20"/>
              </w:rPr>
              <w:t xml:space="preserve"> </w:t>
            </w:r>
            <w:r w:rsidRPr="00164197">
              <w:rPr>
                <w:rFonts w:ascii="Verdana" w:eastAsia="Verdana" w:hAnsi="Verdana" w:cs="Verdana"/>
                <w:sz w:val="20"/>
                <w:szCs w:val="20"/>
              </w:rPr>
              <w:t>880</w:t>
            </w:r>
          </w:p>
        </w:tc>
        <w:tc>
          <w:tcPr>
            <w:tcW w:w="1559" w:type="dxa"/>
            <w:tcBorders>
              <w:top w:val="nil"/>
              <w:bottom w:val="nil"/>
            </w:tcBorders>
          </w:tcPr>
          <w:p w14:paraId="1A1A90A5" w14:textId="2A78260A" w:rsidR="005820DA" w:rsidRPr="00164197" w:rsidRDefault="00164197">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0</w:t>
            </w:r>
            <w:r w:rsidR="006B05B0">
              <w:rPr>
                <w:rFonts w:ascii="Verdana" w:eastAsia="Verdana" w:hAnsi="Verdana" w:cs="Verdana"/>
                <w:sz w:val="20"/>
                <w:szCs w:val="20"/>
              </w:rPr>
              <w:t>.</w:t>
            </w:r>
            <w:r w:rsidRPr="00164197">
              <w:rPr>
                <w:rFonts w:ascii="Verdana" w:eastAsia="Verdana" w:hAnsi="Verdana" w:cs="Verdana"/>
                <w:sz w:val="20"/>
                <w:szCs w:val="20"/>
              </w:rPr>
              <w:t>9</w:t>
            </w:r>
            <w:r w:rsidR="005820DA" w:rsidRPr="00164197">
              <w:rPr>
                <w:rFonts w:ascii="Verdana" w:eastAsia="Verdana" w:hAnsi="Verdana" w:cs="Verdana"/>
                <w:sz w:val="20"/>
                <w:szCs w:val="20"/>
              </w:rPr>
              <w:t>%</w:t>
            </w:r>
          </w:p>
        </w:tc>
        <w:tc>
          <w:tcPr>
            <w:tcW w:w="1701" w:type="dxa"/>
            <w:tcBorders>
              <w:top w:val="nil"/>
              <w:bottom w:val="nil"/>
            </w:tcBorders>
          </w:tcPr>
          <w:p w14:paraId="485ABC65" w14:textId="4E476F8C" w:rsidR="005820DA" w:rsidRPr="00164197" w:rsidRDefault="00E17C7E">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104</w:t>
            </w:r>
            <w:r w:rsidR="006B05B0">
              <w:rPr>
                <w:rFonts w:ascii="Verdana" w:eastAsia="Verdana" w:hAnsi="Verdana" w:cs="Verdana"/>
                <w:sz w:val="20"/>
                <w:szCs w:val="20"/>
              </w:rPr>
              <w:t xml:space="preserve"> </w:t>
            </w:r>
            <w:r w:rsidRPr="00164197">
              <w:rPr>
                <w:rFonts w:ascii="Verdana" w:eastAsia="Verdana" w:hAnsi="Verdana" w:cs="Verdana"/>
                <w:sz w:val="20"/>
                <w:szCs w:val="20"/>
              </w:rPr>
              <w:t>107</w:t>
            </w:r>
          </w:p>
        </w:tc>
        <w:tc>
          <w:tcPr>
            <w:tcW w:w="1559" w:type="dxa"/>
            <w:tcBorders>
              <w:top w:val="nil"/>
              <w:bottom w:val="nil"/>
            </w:tcBorders>
          </w:tcPr>
          <w:p w14:paraId="082BBB66" w14:textId="777E422C" w:rsidR="005820DA" w:rsidRPr="00164197" w:rsidRDefault="00E34D73">
            <w:pPr>
              <w:spacing w:line="240" w:lineRule="auto"/>
              <w:ind w:right="403"/>
              <w:jc w:val="right"/>
              <w:rPr>
                <w:rFonts w:ascii="Verdana" w:eastAsia="Verdana" w:hAnsi="Verdana" w:cs="Verdana"/>
                <w:sz w:val="20"/>
                <w:szCs w:val="20"/>
              </w:rPr>
            </w:pPr>
            <w:r w:rsidRPr="00164197">
              <w:rPr>
                <w:rFonts w:ascii="Verdana" w:eastAsia="Verdana" w:hAnsi="Verdana" w:cs="Verdana"/>
                <w:sz w:val="20"/>
                <w:szCs w:val="20"/>
              </w:rPr>
              <w:t>1</w:t>
            </w:r>
            <w:r w:rsidR="006B05B0">
              <w:rPr>
                <w:rFonts w:ascii="Verdana" w:eastAsia="Verdana" w:hAnsi="Verdana" w:cs="Verdana"/>
                <w:sz w:val="20"/>
                <w:szCs w:val="20"/>
              </w:rPr>
              <w:t>.</w:t>
            </w:r>
            <w:r w:rsidRPr="00164197">
              <w:rPr>
                <w:rFonts w:ascii="Verdana" w:eastAsia="Verdana" w:hAnsi="Verdana" w:cs="Verdana"/>
                <w:sz w:val="20"/>
                <w:szCs w:val="20"/>
              </w:rPr>
              <w:t>6%</w:t>
            </w:r>
          </w:p>
        </w:tc>
      </w:tr>
      <w:tr w:rsidR="005820DA" w:rsidRPr="008A3FFC" w14:paraId="33663387" w14:textId="1AA28FFF" w:rsidTr="00C64B1B">
        <w:trPr>
          <w:trHeight w:val="332"/>
          <w:jc w:val="center"/>
        </w:trPr>
        <w:tc>
          <w:tcPr>
            <w:tcW w:w="2977" w:type="dxa"/>
            <w:tcBorders>
              <w:top w:val="nil"/>
              <w:bottom w:val="nil"/>
            </w:tcBorders>
          </w:tcPr>
          <w:p w14:paraId="536C19D6" w14:textId="67313A95" w:rsidR="005820DA" w:rsidRPr="002047E9" w:rsidRDefault="006422B0">
            <w:pPr>
              <w:spacing w:line="240" w:lineRule="auto"/>
              <w:rPr>
                <w:rFonts w:ascii="Verdana" w:eastAsia="Verdana" w:hAnsi="Verdana" w:cs="Verdana"/>
                <w:sz w:val="20"/>
                <w:szCs w:val="20"/>
              </w:rPr>
            </w:pPr>
            <w:r w:rsidRPr="006422B0">
              <w:rPr>
                <w:rFonts w:ascii="Verdana" w:eastAsia="Verdana" w:hAnsi="Verdana" w:cs="Verdana"/>
                <w:sz w:val="20"/>
                <w:szCs w:val="20"/>
              </w:rPr>
              <w:t>Ferro-</w:t>
            </w:r>
            <w:proofErr w:type="spellStart"/>
            <w:r w:rsidRPr="006422B0">
              <w:rPr>
                <w:rFonts w:ascii="Verdana" w:eastAsia="Verdana" w:hAnsi="Verdana" w:cs="Verdana"/>
                <w:sz w:val="20"/>
                <w:szCs w:val="20"/>
              </w:rPr>
              <w:t>chromium</w:t>
            </w:r>
            <w:proofErr w:type="spellEnd"/>
          </w:p>
        </w:tc>
        <w:tc>
          <w:tcPr>
            <w:tcW w:w="1843" w:type="dxa"/>
            <w:tcBorders>
              <w:top w:val="nil"/>
              <w:bottom w:val="nil"/>
            </w:tcBorders>
          </w:tcPr>
          <w:p w14:paraId="75281136" w14:textId="3F5152E0"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77</w:t>
            </w:r>
            <w:r w:rsidR="00A904B9">
              <w:rPr>
                <w:rFonts w:ascii="Verdana" w:eastAsia="Verdana" w:hAnsi="Verdana" w:cs="Verdana"/>
                <w:sz w:val="20"/>
                <w:szCs w:val="20"/>
              </w:rPr>
              <w:t xml:space="preserve"> </w:t>
            </w:r>
            <w:r>
              <w:rPr>
                <w:rFonts w:ascii="Verdana" w:eastAsia="Verdana" w:hAnsi="Verdana" w:cs="Verdana"/>
                <w:sz w:val="20"/>
                <w:szCs w:val="20"/>
              </w:rPr>
              <w:t>000</w:t>
            </w:r>
          </w:p>
        </w:tc>
        <w:tc>
          <w:tcPr>
            <w:tcW w:w="1559" w:type="dxa"/>
            <w:tcBorders>
              <w:top w:val="nil"/>
              <w:bottom w:val="nil"/>
            </w:tcBorders>
          </w:tcPr>
          <w:p w14:paraId="1D294918" w14:textId="7223B5D9" w:rsidR="005820DA" w:rsidRPr="002047E9" w:rsidRDefault="00164197">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6B05B0">
              <w:rPr>
                <w:rFonts w:ascii="Verdana" w:eastAsia="Verdana" w:hAnsi="Verdana" w:cs="Verdana"/>
                <w:sz w:val="20"/>
                <w:szCs w:val="20"/>
              </w:rPr>
              <w:t>.</w:t>
            </w:r>
            <w:r>
              <w:rPr>
                <w:rFonts w:ascii="Verdana" w:eastAsia="Verdana" w:hAnsi="Verdana" w:cs="Verdana"/>
                <w:sz w:val="20"/>
                <w:szCs w:val="20"/>
              </w:rPr>
              <w:t>3</w:t>
            </w:r>
            <w:r w:rsidR="005820DA" w:rsidRPr="002047E9">
              <w:rPr>
                <w:rFonts w:ascii="Verdana" w:eastAsia="Verdana" w:hAnsi="Verdana" w:cs="Verdana"/>
                <w:sz w:val="20"/>
                <w:szCs w:val="20"/>
              </w:rPr>
              <w:t>%</w:t>
            </w:r>
          </w:p>
        </w:tc>
        <w:tc>
          <w:tcPr>
            <w:tcW w:w="1701" w:type="dxa"/>
            <w:tcBorders>
              <w:top w:val="nil"/>
              <w:bottom w:val="nil"/>
            </w:tcBorders>
          </w:tcPr>
          <w:p w14:paraId="0A4401CD" w14:textId="0387C673"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87</w:t>
            </w:r>
            <w:r w:rsidR="006B05B0">
              <w:rPr>
                <w:rFonts w:ascii="Verdana" w:eastAsia="Verdana" w:hAnsi="Verdana" w:cs="Verdana"/>
                <w:sz w:val="20"/>
                <w:szCs w:val="20"/>
              </w:rPr>
              <w:t xml:space="preserve"> </w:t>
            </w:r>
            <w:r>
              <w:rPr>
                <w:rFonts w:ascii="Verdana" w:eastAsia="Verdana" w:hAnsi="Verdana" w:cs="Verdana"/>
                <w:sz w:val="20"/>
                <w:szCs w:val="20"/>
              </w:rPr>
              <w:t>820</w:t>
            </w:r>
          </w:p>
        </w:tc>
        <w:tc>
          <w:tcPr>
            <w:tcW w:w="1559" w:type="dxa"/>
            <w:tcBorders>
              <w:top w:val="nil"/>
              <w:bottom w:val="nil"/>
            </w:tcBorders>
          </w:tcPr>
          <w:p w14:paraId="53E5D697" w14:textId="1E9B8443"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6B05B0">
              <w:rPr>
                <w:rFonts w:ascii="Verdana" w:eastAsia="Verdana" w:hAnsi="Verdana" w:cs="Verdana"/>
                <w:sz w:val="20"/>
                <w:szCs w:val="20"/>
              </w:rPr>
              <w:t>.</w:t>
            </w:r>
            <w:r>
              <w:rPr>
                <w:rFonts w:ascii="Verdana" w:eastAsia="Verdana" w:hAnsi="Verdana" w:cs="Verdana"/>
                <w:sz w:val="20"/>
                <w:szCs w:val="20"/>
              </w:rPr>
              <w:t>4%</w:t>
            </w:r>
          </w:p>
        </w:tc>
      </w:tr>
      <w:tr w:rsidR="005820DA" w:rsidRPr="008A3FFC" w14:paraId="3C0D2140" w14:textId="0ADF753A" w:rsidTr="00C64B1B">
        <w:trPr>
          <w:trHeight w:val="332"/>
          <w:jc w:val="center"/>
        </w:trPr>
        <w:tc>
          <w:tcPr>
            <w:tcW w:w="2977" w:type="dxa"/>
            <w:tcBorders>
              <w:top w:val="nil"/>
              <w:bottom w:val="nil"/>
            </w:tcBorders>
          </w:tcPr>
          <w:p w14:paraId="72D37F42" w14:textId="29DD5849" w:rsidR="005820DA" w:rsidRPr="002047E9" w:rsidRDefault="006422B0">
            <w:pPr>
              <w:spacing w:line="240" w:lineRule="auto"/>
              <w:rPr>
                <w:rFonts w:ascii="Verdana" w:eastAsia="Verdana" w:hAnsi="Verdana" w:cs="Verdana"/>
                <w:sz w:val="20"/>
                <w:szCs w:val="20"/>
              </w:rPr>
            </w:pPr>
            <w:r w:rsidRPr="006422B0">
              <w:rPr>
                <w:rFonts w:ascii="Verdana" w:eastAsia="Verdana" w:hAnsi="Verdana" w:cs="Verdana"/>
                <w:sz w:val="20"/>
                <w:szCs w:val="20"/>
              </w:rPr>
              <w:t>Ferromanganese</w:t>
            </w:r>
          </w:p>
        </w:tc>
        <w:tc>
          <w:tcPr>
            <w:tcW w:w="1843" w:type="dxa"/>
            <w:tcBorders>
              <w:top w:val="nil"/>
              <w:bottom w:val="nil"/>
            </w:tcBorders>
          </w:tcPr>
          <w:p w14:paraId="36C5F02D" w14:textId="4E53E3D9"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A904B9">
              <w:rPr>
                <w:rFonts w:ascii="Verdana" w:eastAsia="Verdana" w:hAnsi="Verdana" w:cs="Verdana"/>
                <w:sz w:val="20"/>
                <w:szCs w:val="20"/>
              </w:rPr>
              <w:t xml:space="preserve"> </w:t>
            </w:r>
            <w:r>
              <w:rPr>
                <w:rFonts w:ascii="Verdana" w:eastAsia="Verdana" w:hAnsi="Verdana" w:cs="Verdana"/>
                <w:sz w:val="20"/>
                <w:szCs w:val="20"/>
              </w:rPr>
              <w:t>000</w:t>
            </w:r>
          </w:p>
        </w:tc>
        <w:tc>
          <w:tcPr>
            <w:tcW w:w="1559" w:type="dxa"/>
            <w:tcBorders>
              <w:top w:val="nil"/>
              <w:bottom w:val="nil"/>
            </w:tcBorders>
          </w:tcPr>
          <w:p w14:paraId="629BC916" w14:textId="412DC288"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3A813C54" w14:textId="219DCAC8"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6B05B0">
              <w:rPr>
                <w:rFonts w:ascii="Verdana" w:eastAsia="Verdana" w:hAnsi="Verdana" w:cs="Verdana"/>
                <w:sz w:val="20"/>
                <w:szCs w:val="20"/>
              </w:rPr>
              <w:t xml:space="preserve"> </w:t>
            </w:r>
            <w:r>
              <w:rPr>
                <w:rFonts w:ascii="Verdana" w:eastAsia="Verdana" w:hAnsi="Verdana" w:cs="Verdana"/>
                <w:sz w:val="20"/>
                <w:szCs w:val="20"/>
              </w:rPr>
              <w:t>500</w:t>
            </w:r>
          </w:p>
        </w:tc>
        <w:tc>
          <w:tcPr>
            <w:tcW w:w="1559" w:type="dxa"/>
            <w:tcBorders>
              <w:top w:val="nil"/>
              <w:bottom w:val="nil"/>
            </w:tcBorders>
          </w:tcPr>
          <w:p w14:paraId="0D7E2990" w14:textId="284A823F" w:rsidR="005820DA" w:rsidRPr="00E17C7E"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p>
        </w:tc>
      </w:tr>
      <w:tr w:rsidR="005820DA" w:rsidRPr="008A3FFC" w14:paraId="503A846B" w14:textId="1F8FAAD7" w:rsidTr="00C64B1B">
        <w:trPr>
          <w:trHeight w:val="332"/>
          <w:jc w:val="center"/>
        </w:trPr>
        <w:tc>
          <w:tcPr>
            <w:tcW w:w="2977" w:type="dxa"/>
            <w:tcBorders>
              <w:top w:val="nil"/>
              <w:bottom w:val="nil"/>
            </w:tcBorders>
          </w:tcPr>
          <w:p w14:paraId="5EC166F8" w14:textId="05DECA80" w:rsidR="005820DA" w:rsidRPr="002047E9" w:rsidRDefault="0099653A">
            <w:pPr>
              <w:spacing w:line="240" w:lineRule="auto"/>
              <w:rPr>
                <w:rFonts w:ascii="Verdana" w:eastAsia="Verdana" w:hAnsi="Verdana" w:cs="Verdana"/>
                <w:sz w:val="20"/>
                <w:szCs w:val="20"/>
              </w:rPr>
            </w:pPr>
            <w:proofErr w:type="spellStart"/>
            <w:r w:rsidRPr="0099653A">
              <w:rPr>
                <w:rFonts w:ascii="Verdana" w:eastAsia="Verdana" w:hAnsi="Verdana" w:cs="Verdana"/>
                <w:sz w:val="20"/>
                <w:szCs w:val="20"/>
              </w:rPr>
              <w:t>Ferromolybdenum</w:t>
            </w:r>
            <w:proofErr w:type="spellEnd"/>
          </w:p>
        </w:tc>
        <w:tc>
          <w:tcPr>
            <w:tcW w:w="1843" w:type="dxa"/>
            <w:tcBorders>
              <w:top w:val="nil"/>
              <w:bottom w:val="nil"/>
            </w:tcBorders>
          </w:tcPr>
          <w:p w14:paraId="3C982650" w14:textId="7CB306C7"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500</w:t>
            </w:r>
          </w:p>
        </w:tc>
        <w:tc>
          <w:tcPr>
            <w:tcW w:w="1559" w:type="dxa"/>
            <w:tcBorders>
              <w:top w:val="nil"/>
              <w:bottom w:val="nil"/>
            </w:tcBorders>
          </w:tcPr>
          <w:p w14:paraId="3402AC52" w14:textId="192E96C2"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66F39199" w14:textId="157D6516"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500</w:t>
            </w:r>
          </w:p>
        </w:tc>
        <w:tc>
          <w:tcPr>
            <w:tcW w:w="1559" w:type="dxa"/>
            <w:tcBorders>
              <w:top w:val="nil"/>
              <w:bottom w:val="nil"/>
            </w:tcBorders>
          </w:tcPr>
          <w:p w14:paraId="659996C9" w14:textId="5E56C330"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p>
        </w:tc>
      </w:tr>
      <w:tr w:rsidR="005820DA" w:rsidRPr="008A3FFC" w14:paraId="452A9065" w14:textId="45CE2C07" w:rsidTr="00C64B1B">
        <w:trPr>
          <w:trHeight w:val="332"/>
          <w:jc w:val="center"/>
        </w:trPr>
        <w:tc>
          <w:tcPr>
            <w:tcW w:w="2977" w:type="dxa"/>
            <w:tcBorders>
              <w:top w:val="nil"/>
              <w:bottom w:val="nil"/>
            </w:tcBorders>
          </w:tcPr>
          <w:p w14:paraId="6FF6F02F" w14:textId="5BEEC107" w:rsidR="005820DA" w:rsidRPr="002047E9" w:rsidRDefault="0099653A">
            <w:pPr>
              <w:spacing w:line="240" w:lineRule="auto"/>
              <w:rPr>
                <w:rFonts w:ascii="Verdana" w:eastAsia="Verdana" w:hAnsi="Verdana" w:cs="Verdana"/>
                <w:sz w:val="20"/>
                <w:szCs w:val="20"/>
              </w:rPr>
            </w:pPr>
            <w:proofErr w:type="spellStart"/>
            <w:r w:rsidRPr="0099653A">
              <w:rPr>
                <w:rFonts w:ascii="Verdana" w:eastAsia="Verdana" w:hAnsi="Verdana" w:cs="Verdana"/>
                <w:sz w:val="20"/>
                <w:szCs w:val="20"/>
              </w:rPr>
              <w:t>Ferroniobium</w:t>
            </w:r>
            <w:proofErr w:type="spellEnd"/>
          </w:p>
        </w:tc>
        <w:tc>
          <w:tcPr>
            <w:tcW w:w="1843" w:type="dxa"/>
            <w:tcBorders>
              <w:top w:val="nil"/>
              <w:bottom w:val="nil"/>
            </w:tcBorders>
          </w:tcPr>
          <w:p w14:paraId="6F6929D1" w14:textId="041241C1"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A904B9">
              <w:rPr>
                <w:rFonts w:ascii="Verdana" w:eastAsia="Verdana" w:hAnsi="Verdana" w:cs="Verdana"/>
                <w:sz w:val="20"/>
                <w:szCs w:val="20"/>
              </w:rPr>
              <w:t xml:space="preserve"> </w:t>
            </w:r>
            <w:r>
              <w:rPr>
                <w:rFonts w:ascii="Verdana" w:eastAsia="Verdana" w:hAnsi="Verdana" w:cs="Verdana"/>
                <w:sz w:val="20"/>
                <w:szCs w:val="20"/>
              </w:rPr>
              <w:t>450</w:t>
            </w:r>
          </w:p>
        </w:tc>
        <w:tc>
          <w:tcPr>
            <w:tcW w:w="1559" w:type="dxa"/>
            <w:tcBorders>
              <w:top w:val="nil"/>
              <w:bottom w:val="nil"/>
            </w:tcBorders>
          </w:tcPr>
          <w:p w14:paraId="307622C0" w14:textId="42F601E8"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sidR="00DC05CC">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53FF3FB8" w14:textId="164FF87C"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750</w:t>
            </w:r>
          </w:p>
        </w:tc>
        <w:tc>
          <w:tcPr>
            <w:tcW w:w="1559" w:type="dxa"/>
            <w:tcBorders>
              <w:top w:val="nil"/>
              <w:bottom w:val="nil"/>
            </w:tcBorders>
          </w:tcPr>
          <w:p w14:paraId="3F1FE1E9" w14:textId="0AA4121D" w:rsidR="005820DA" w:rsidRPr="002047E9" w:rsidRDefault="00E34D73">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p>
        </w:tc>
      </w:tr>
      <w:tr w:rsidR="005820DA" w:rsidRPr="008A3FFC" w14:paraId="6292E755" w14:textId="347858B7" w:rsidTr="00C64B1B">
        <w:trPr>
          <w:trHeight w:val="332"/>
          <w:jc w:val="center"/>
        </w:trPr>
        <w:tc>
          <w:tcPr>
            <w:tcW w:w="2977" w:type="dxa"/>
            <w:tcBorders>
              <w:top w:val="nil"/>
              <w:bottom w:val="nil"/>
            </w:tcBorders>
          </w:tcPr>
          <w:p w14:paraId="0CF249FC" w14:textId="603D4042" w:rsidR="005820DA" w:rsidRPr="002047E9" w:rsidRDefault="0099653A">
            <w:pPr>
              <w:spacing w:line="240" w:lineRule="auto"/>
              <w:rPr>
                <w:rFonts w:ascii="Verdana" w:eastAsia="Verdana" w:hAnsi="Verdana" w:cs="Verdana"/>
                <w:sz w:val="20"/>
                <w:szCs w:val="20"/>
              </w:rPr>
            </w:pPr>
            <w:proofErr w:type="spellStart"/>
            <w:r w:rsidRPr="0099653A">
              <w:rPr>
                <w:rFonts w:ascii="Verdana" w:eastAsia="Verdana" w:hAnsi="Verdana" w:cs="Verdana"/>
                <w:sz w:val="20"/>
                <w:szCs w:val="20"/>
              </w:rPr>
              <w:t>Ferrosilicon</w:t>
            </w:r>
            <w:proofErr w:type="spellEnd"/>
          </w:p>
        </w:tc>
        <w:tc>
          <w:tcPr>
            <w:tcW w:w="1843" w:type="dxa"/>
            <w:tcBorders>
              <w:top w:val="nil"/>
              <w:bottom w:val="nil"/>
            </w:tcBorders>
          </w:tcPr>
          <w:p w14:paraId="460D137A" w14:textId="4F907CA9"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5</w:t>
            </w:r>
            <w:r w:rsidR="00A904B9">
              <w:rPr>
                <w:rFonts w:ascii="Verdana" w:eastAsia="Verdana" w:hAnsi="Verdana" w:cs="Verdana"/>
                <w:sz w:val="20"/>
                <w:szCs w:val="20"/>
              </w:rPr>
              <w:t xml:space="preserve"> </w:t>
            </w:r>
            <w:r>
              <w:rPr>
                <w:rFonts w:ascii="Verdana" w:eastAsia="Verdana" w:hAnsi="Verdana" w:cs="Verdana"/>
                <w:sz w:val="20"/>
                <w:szCs w:val="20"/>
              </w:rPr>
              <w:t>400</w:t>
            </w:r>
          </w:p>
        </w:tc>
        <w:tc>
          <w:tcPr>
            <w:tcW w:w="1559" w:type="dxa"/>
            <w:tcBorders>
              <w:top w:val="nil"/>
              <w:bottom w:val="nil"/>
            </w:tcBorders>
          </w:tcPr>
          <w:p w14:paraId="7EB0FB5E" w14:textId="7B17E410"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sidR="00DC05CC">
              <w:rPr>
                <w:rFonts w:ascii="Verdana" w:eastAsia="Verdana" w:hAnsi="Verdana" w:cs="Verdana"/>
                <w:sz w:val="20"/>
                <w:szCs w:val="20"/>
              </w:rPr>
              <w:t>1</w:t>
            </w:r>
            <w:r w:rsidRPr="002047E9">
              <w:rPr>
                <w:rFonts w:ascii="Verdana" w:eastAsia="Verdana" w:hAnsi="Verdana" w:cs="Verdana"/>
                <w:sz w:val="20"/>
                <w:szCs w:val="20"/>
              </w:rPr>
              <w:t>%</w:t>
            </w:r>
          </w:p>
        </w:tc>
        <w:tc>
          <w:tcPr>
            <w:tcW w:w="1701" w:type="dxa"/>
            <w:tcBorders>
              <w:top w:val="nil"/>
              <w:bottom w:val="nil"/>
            </w:tcBorders>
          </w:tcPr>
          <w:p w14:paraId="30001DE4" w14:textId="6A2288DF" w:rsidR="005820DA" w:rsidRPr="002047E9" w:rsidRDefault="00DE5202">
            <w:pPr>
              <w:spacing w:line="240" w:lineRule="auto"/>
              <w:ind w:right="403"/>
              <w:jc w:val="right"/>
              <w:rPr>
                <w:rFonts w:ascii="Verdana" w:eastAsia="Verdana" w:hAnsi="Verdana" w:cs="Verdana"/>
                <w:sz w:val="20"/>
                <w:szCs w:val="20"/>
              </w:rPr>
            </w:pPr>
            <w:r>
              <w:rPr>
                <w:rFonts w:ascii="Verdana" w:eastAsia="Verdana" w:hAnsi="Verdana" w:cs="Verdana"/>
                <w:sz w:val="20"/>
                <w:szCs w:val="20"/>
              </w:rPr>
              <w:t>4</w:t>
            </w:r>
            <w:r w:rsidR="006B05B0">
              <w:rPr>
                <w:rFonts w:ascii="Verdana" w:eastAsia="Verdana" w:hAnsi="Verdana" w:cs="Verdana"/>
                <w:sz w:val="20"/>
                <w:szCs w:val="20"/>
              </w:rPr>
              <w:t xml:space="preserve"> </w:t>
            </w:r>
            <w:r>
              <w:rPr>
                <w:rFonts w:ascii="Verdana" w:eastAsia="Verdana" w:hAnsi="Verdana" w:cs="Verdana"/>
                <w:sz w:val="20"/>
                <w:szCs w:val="20"/>
              </w:rPr>
              <w:t>037</w:t>
            </w:r>
          </w:p>
        </w:tc>
        <w:tc>
          <w:tcPr>
            <w:tcW w:w="1559" w:type="dxa"/>
            <w:tcBorders>
              <w:top w:val="nil"/>
              <w:bottom w:val="nil"/>
            </w:tcBorders>
          </w:tcPr>
          <w:p w14:paraId="66A8535C" w14:textId="5FDB3D03" w:rsidR="005820DA" w:rsidRPr="002047E9" w:rsidRDefault="00DE5202">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1%</w:t>
            </w:r>
          </w:p>
        </w:tc>
      </w:tr>
      <w:tr w:rsidR="005820DA" w:rsidRPr="008A3FFC" w14:paraId="2351D0BC" w14:textId="7F7DAE0E" w:rsidTr="00C64B1B">
        <w:trPr>
          <w:trHeight w:val="332"/>
          <w:jc w:val="center"/>
        </w:trPr>
        <w:tc>
          <w:tcPr>
            <w:tcW w:w="2977" w:type="dxa"/>
            <w:tcBorders>
              <w:top w:val="nil"/>
              <w:bottom w:val="nil"/>
            </w:tcBorders>
          </w:tcPr>
          <w:p w14:paraId="38C18BD6" w14:textId="280EF570" w:rsidR="005820DA" w:rsidRPr="002047E9" w:rsidRDefault="00A16BB2">
            <w:pPr>
              <w:spacing w:line="240" w:lineRule="auto"/>
              <w:rPr>
                <w:rFonts w:ascii="Verdana" w:eastAsia="Verdana" w:hAnsi="Verdana" w:cs="Verdana"/>
                <w:sz w:val="20"/>
                <w:szCs w:val="20"/>
              </w:rPr>
            </w:pPr>
            <w:proofErr w:type="spellStart"/>
            <w:r w:rsidRPr="00A16BB2">
              <w:rPr>
                <w:rFonts w:ascii="Verdana" w:eastAsia="Verdana" w:hAnsi="Verdana" w:cs="Verdana"/>
                <w:sz w:val="20"/>
                <w:szCs w:val="20"/>
              </w:rPr>
              <w:t>Ferrotungsten</w:t>
            </w:r>
            <w:proofErr w:type="spellEnd"/>
          </w:p>
        </w:tc>
        <w:tc>
          <w:tcPr>
            <w:tcW w:w="1843" w:type="dxa"/>
            <w:tcBorders>
              <w:top w:val="nil"/>
              <w:bottom w:val="nil"/>
            </w:tcBorders>
          </w:tcPr>
          <w:p w14:paraId="741E500E" w14:textId="4AB9634E"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9</w:t>
            </w:r>
            <w:r w:rsidR="00A904B9">
              <w:rPr>
                <w:rFonts w:ascii="Verdana" w:eastAsia="Verdana" w:hAnsi="Verdana" w:cs="Verdana"/>
                <w:sz w:val="20"/>
                <w:szCs w:val="20"/>
              </w:rPr>
              <w:t xml:space="preserve"> </w:t>
            </w:r>
            <w:r>
              <w:rPr>
                <w:rFonts w:ascii="Verdana" w:eastAsia="Verdana" w:hAnsi="Verdana" w:cs="Verdana"/>
                <w:sz w:val="20"/>
                <w:szCs w:val="20"/>
              </w:rPr>
              <w:t>500</w:t>
            </w:r>
          </w:p>
        </w:tc>
        <w:tc>
          <w:tcPr>
            <w:tcW w:w="1559" w:type="dxa"/>
            <w:tcBorders>
              <w:top w:val="nil"/>
              <w:bottom w:val="nil"/>
            </w:tcBorders>
          </w:tcPr>
          <w:p w14:paraId="49F21595" w14:textId="1DFC3BE9"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sidR="00DD3248">
              <w:rPr>
                <w:rFonts w:ascii="Verdana" w:eastAsia="Verdana" w:hAnsi="Verdana" w:cs="Verdana"/>
                <w:sz w:val="20"/>
                <w:szCs w:val="20"/>
              </w:rPr>
              <w:t>2</w:t>
            </w:r>
            <w:r w:rsidRPr="002047E9">
              <w:rPr>
                <w:rFonts w:ascii="Verdana" w:eastAsia="Verdana" w:hAnsi="Verdana" w:cs="Verdana"/>
                <w:sz w:val="20"/>
                <w:szCs w:val="20"/>
              </w:rPr>
              <w:t>%</w:t>
            </w:r>
          </w:p>
        </w:tc>
        <w:tc>
          <w:tcPr>
            <w:tcW w:w="1701" w:type="dxa"/>
            <w:tcBorders>
              <w:top w:val="nil"/>
              <w:bottom w:val="nil"/>
            </w:tcBorders>
          </w:tcPr>
          <w:p w14:paraId="00543434" w14:textId="28F72690"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4</w:t>
            </w:r>
            <w:r w:rsidR="006B05B0">
              <w:rPr>
                <w:rFonts w:ascii="Verdana" w:eastAsia="Verdana" w:hAnsi="Verdana" w:cs="Verdana"/>
                <w:sz w:val="20"/>
                <w:szCs w:val="20"/>
              </w:rPr>
              <w:t xml:space="preserve"> </w:t>
            </w:r>
            <w:r>
              <w:rPr>
                <w:rFonts w:ascii="Verdana" w:eastAsia="Verdana" w:hAnsi="Verdana" w:cs="Verdana"/>
                <w:sz w:val="20"/>
                <w:szCs w:val="20"/>
              </w:rPr>
              <w:t>250</w:t>
            </w:r>
          </w:p>
        </w:tc>
        <w:tc>
          <w:tcPr>
            <w:tcW w:w="1559" w:type="dxa"/>
            <w:tcBorders>
              <w:top w:val="nil"/>
              <w:bottom w:val="nil"/>
            </w:tcBorders>
          </w:tcPr>
          <w:p w14:paraId="6732CF91" w14:textId="0F0AE880"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1%</w:t>
            </w:r>
          </w:p>
        </w:tc>
      </w:tr>
      <w:tr w:rsidR="005820DA" w:rsidRPr="008A3FFC" w14:paraId="0770BFB4" w14:textId="4F8C1523" w:rsidTr="00C64B1B">
        <w:trPr>
          <w:trHeight w:val="332"/>
          <w:jc w:val="center"/>
        </w:trPr>
        <w:tc>
          <w:tcPr>
            <w:tcW w:w="2977" w:type="dxa"/>
            <w:tcBorders>
              <w:top w:val="nil"/>
              <w:bottom w:val="nil"/>
            </w:tcBorders>
          </w:tcPr>
          <w:p w14:paraId="14C174B9" w14:textId="7BD46881" w:rsidR="005820DA" w:rsidRPr="002047E9" w:rsidRDefault="00A16BB2">
            <w:pPr>
              <w:spacing w:line="240" w:lineRule="auto"/>
              <w:rPr>
                <w:rFonts w:ascii="Verdana" w:eastAsia="Verdana" w:hAnsi="Verdana" w:cs="Verdana"/>
                <w:sz w:val="20"/>
                <w:szCs w:val="20"/>
              </w:rPr>
            </w:pPr>
            <w:proofErr w:type="spellStart"/>
            <w:r w:rsidRPr="00A16BB2">
              <w:rPr>
                <w:rFonts w:ascii="Verdana" w:eastAsia="Verdana" w:hAnsi="Verdana" w:cs="Verdana"/>
                <w:sz w:val="20"/>
                <w:szCs w:val="20"/>
              </w:rPr>
              <w:t>Ferrozirconium</w:t>
            </w:r>
            <w:proofErr w:type="spellEnd"/>
          </w:p>
        </w:tc>
        <w:tc>
          <w:tcPr>
            <w:tcW w:w="1843" w:type="dxa"/>
            <w:tcBorders>
              <w:top w:val="nil"/>
              <w:bottom w:val="nil"/>
            </w:tcBorders>
          </w:tcPr>
          <w:p w14:paraId="5CA78811" w14:textId="741B7FBC"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Borders>
              <w:top w:val="nil"/>
              <w:bottom w:val="nil"/>
            </w:tcBorders>
          </w:tcPr>
          <w:p w14:paraId="221BCA1F" w14:textId="01D54D36"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701" w:type="dxa"/>
            <w:tcBorders>
              <w:top w:val="nil"/>
              <w:bottom w:val="nil"/>
            </w:tcBorders>
          </w:tcPr>
          <w:p w14:paraId="17247F5D" w14:textId="39B0D7F7"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p>
        </w:tc>
        <w:tc>
          <w:tcPr>
            <w:tcW w:w="1559" w:type="dxa"/>
            <w:tcBorders>
              <w:top w:val="nil"/>
              <w:bottom w:val="nil"/>
            </w:tcBorders>
          </w:tcPr>
          <w:p w14:paraId="1F25C7DA" w14:textId="2791DBA6" w:rsidR="005820DA" w:rsidRPr="002047E9" w:rsidRDefault="008A1590">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6B05B0">
              <w:rPr>
                <w:rFonts w:ascii="Verdana" w:eastAsia="Verdana" w:hAnsi="Verdana" w:cs="Verdana"/>
                <w:sz w:val="20"/>
                <w:szCs w:val="20"/>
              </w:rPr>
              <w:t>.</w:t>
            </w:r>
            <w:r>
              <w:rPr>
                <w:rFonts w:ascii="Verdana" w:eastAsia="Verdana" w:hAnsi="Verdana" w:cs="Verdana"/>
                <w:sz w:val="20"/>
                <w:szCs w:val="20"/>
              </w:rPr>
              <w:t>0%</w:t>
            </w:r>
          </w:p>
        </w:tc>
      </w:tr>
      <w:tr w:rsidR="005820DA" w:rsidRPr="008A3FFC" w14:paraId="501194DC" w14:textId="3D460A87" w:rsidTr="00C64B1B">
        <w:tblPrEx>
          <w:jc w:val="left"/>
        </w:tblPrEx>
        <w:trPr>
          <w:trHeight w:val="332"/>
        </w:trPr>
        <w:tc>
          <w:tcPr>
            <w:tcW w:w="2977" w:type="dxa"/>
          </w:tcPr>
          <w:p w14:paraId="34EDBEAC" w14:textId="1692E42F" w:rsidR="005820DA" w:rsidRPr="00811300" w:rsidRDefault="00A16BB2">
            <w:pPr>
              <w:spacing w:line="240" w:lineRule="auto"/>
              <w:rPr>
                <w:rFonts w:ascii="Verdana" w:eastAsia="Verdana" w:hAnsi="Verdana" w:cs="Verdana"/>
                <w:sz w:val="20"/>
                <w:szCs w:val="20"/>
              </w:rPr>
            </w:pPr>
            <w:proofErr w:type="spellStart"/>
            <w:r w:rsidRPr="00A16BB2">
              <w:rPr>
                <w:rFonts w:ascii="Verdana" w:eastAsia="Verdana" w:hAnsi="Verdana" w:cs="Verdana"/>
                <w:sz w:val="20"/>
                <w:szCs w:val="20"/>
              </w:rPr>
              <w:t>Ferrovanadium</w:t>
            </w:r>
            <w:proofErr w:type="spellEnd"/>
          </w:p>
        </w:tc>
        <w:tc>
          <w:tcPr>
            <w:tcW w:w="1843" w:type="dxa"/>
          </w:tcPr>
          <w:p w14:paraId="1FB8ACD8" w14:textId="586FE52B"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10</w:t>
            </w:r>
          </w:p>
        </w:tc>
        <w:tc>
          <w:tcPr>
            <w:tcW w:w="1559" w:type="dxa"/>
          </w:tcPr>
          <w:p w14:paraId="0ACBA494" w14:textId="54F80998"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0</w:t>
            </w:r>
            <w:r w:rsidR="006B05B0">
              <w:rPr>
                <w:rFonts w:ascii="Verdana" w:eastAsia="Verdana" w:hAnsi="Verdana" w:cs="Verdana"/>
                <w:sz w:val="20"/>
                <w:szCs w:val="20"/>
              </w:rPr>
              <w:t>.</w:t>
            </w:r>
            <w:r w:rsidRPr="00811300">
              <w:rPr>
                <w:rFonts w:ascii="Verdana" w:eastAsia="Verdana" w:hAnsi="Verdana" w:cs="Verdana"/>
                <w:sz w:val="20"/>
                <w:szCs w:val="20"/>
              </w:rPr>
              <w:t>0%</w:t>
            </w:r>
          </w:p>
        </w:tc>
        <w:tc>
          <w:tcPr>
            <w:tcW w:w="1701" w:type="dxa"/>
          </w:tcPr>
          <w:p w14:paraId="72E2EBF0" w14:textId="197C071F" w:rsidR="005820DA" w:rsidRPr="00811300" w:rsidRDefault="008A159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w:t>
            </w:r>
          </w:p>
        </w:tc>
        <w:tc>
          <w:tcPr>
            <w:tcW w:w="1559" w:type="dxa"/>
          </w:tcPr>
          <w:p w14:paraId="41756788" w14:textId="462A012F" w:rsidR="005820DA" w:rsidRPr="00811300" w:rsidRDefault="008A159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w:t>
            </w:r>
          </w:p>
        </w:tc>
      </w:tr>
      <w:tr w:rsidR="005820DA" w:rsidRPr="008A3FFC" w14:paraId="5C6CDB3C" w14:textId="32E5CA83" w:rsidTr="00C64B1B">
        <w:trPr>
          <w:trHeight w:val="332"/>
          <w:jc w:val="center"/>
        </w:trPr>
        <w:tc>
          <w:tcPr>
            <w:tcW w:w="2977" w:type="dxa"/>
            <w:tcBorders>
              <w:top w:val="nil"/>
              <w:bottom w:val="nil"/>
            </w:tcBorders>
          </w:tcPr>
          <w:p w14:paraId="24183F0D" w14:textId="77777777" w:rsidR="00A16BB2" w:rsidRPr="00A16BB2" w:rsidRDefault="00A16BB2" w:rsidP="00A16BB2">
            <w:pPr>
              <w:spacing w:line="240" w:lineRule="auto"/>
              <w:rPr>
                <w:rFonts w:ascii="Verdana" w:eastAsia="Verdana" w:hAnsi="Verdana" w:cs="Verdana"/>
                <w:sz w:val="20"/>
                <w:szCs w:val="20"/>
                <w:lang w:val="en-GB"/>
              </w:rPr>
            </w:pPr>
            <w:r w:rsidRPr="00A16BB2">
              <w:rPr>
                <w:rFonts w:ascii="Verdana" w:eastAsia="Verdana" w:hAnsi="Verdana" w:cs="Verdana"/>
                <w:sz w:val="20"/>
                <w:szCs w:val="20"/>
                <w:lang w:val="en-GB"/>
              </w:rPr>
              <w:t xml:space="preserve">Semi-finished and finished </w:t>
            </w:r>
          </w:p>
          <w:p w14:paraId="72BF5CC6" w14:textId="5137A5E5" w:rsidR="005820DA" w:rsidRPr="00A16BB2" w:rsidRDefault="00A16BB2" w:rsidP="00A16BB2">
            <w:pPr>
              <w:spacing w:line="240" w:lineRule="auto"/>
              <w:rPr>
                <w:rFonts w:ascii="Verdana" w:eastAsia="Verdana" w:hAnsi="Verdana" w:cs="Verdana"/>
                <w:sz w:val="20"/>
                <w:szCs w:val="20"/>
                <w:lang w:val="en-GB"/>
              </w:rPr>
            </w:pPr>
            <w:r w:rsidRPr="00A16BB2">
              <w:rPr>
                <w:rFonts w:ascii="Verdana" w:eastAsia="Verdana" w:hAnsi="Verdana" w:cs="Verdana"/>
                <w:sz w:val="20"/>
                <w:szCs w:val="20"/>
                <w:lang w:val="en-GB"/>
              </w:rPr>
              <w:t>high-alloy steel castings</w:t>
            </w:r>
          </w:p>
        </w:tc>
        <w:tc>
          <w:tcPr>
            <w:tcW w:w="1843" w:type="dxa"/>
            <w:tcBorders>
              <w:top w:val="nil"/>
              <w:bottom w:val="nil"/>
            </w:tcBorders>
          </w:tcPr>
          <w:p w14:paraId="32570793" w14:textId="4942AE04" w:rsidR="005820DA" w:rsidRPr="00811300" w:rsidRDefault="005820DA">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w:t>
            </w:r>
            <w:r w:rsidR="006B05B0">
              <w:rPr>
                <w:rFonts w:ascii="Verdana" w:eastAsia="Verdana" w:hAnsi="Verdana" w:cs="Verdana"/>
                <w:sz w:val="20"/>
                <w:szCs w:val="20"/>
              </w:rPr>
              <w:t xml:space="preserve"> </w:t>
            </w:r>
            <w:r w:rsidRPr="00811300">
              <w:rPr>
                <w:rFonts w:ascii="Verdana" w:eastAsia="Verdana" w:hAnsi="Verdana" w:cs="Verdana"/>
                <w:sz w:val="20"/>
                <w:szCs w:val="20"/>
              </w:rPr>
              <w:t>446</w:t>
            </w:r>
            <w:r w:rsidR="006B05B0">
              <w:rPr>
                <w:rFonts w:ascii="Verdana" w:eastAsia="Verdana" w:hAnsi="Verdana" w:cs="Verdana"/>
                <w:sz w:val="20"/>
                <w:szCs w:val="20"/>
              </w:rPr>
              <w:t xml:space="preserve"> </w:t>
            </w:r>
            <w:r w:rsidRPr="00811300">
              <w:rPr>
                <w:rFonts w:ascii="Verdana" w:eastAsia="Verdana" w:hAnsi="Verdana" w:cs="Verdana"/>
                <w:sz w:val="20"/>
                <w:szCs w:val="20"/>
              </w:rPr>
              <w:t>728</w:t>
            </w:r>
          </w:p>
        </w:tc>
        <w:tc>
          <w:tcPr>
            <w:tcW w:w="1559" w:type="dxa"/>
            <w:tcBorders>
              <w:top w:val="nil"/>
              <w:bottom w:val="nil"/>
            </w:tcBorders>
          </w:tcPr>
          <w:p w14:paraId="4FCA5EC1" w14:textId="5177EF03" w:rsidR="005820DA" w:rsidRPr="00811300" w:rsidRDefault="00811300">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24</w:t>
            </w:r>
            <w:r w:rsidR="006B05B0">
              <w:rPr>
                <w:rFonts w:ascii="Verdana" w:eastAsia="Verdana" w:hAnsi="Verdana" w:cs="Verdana"/>
                <w:sz w:val="20"/>
                <w:szCs w:val="20"/>
              </w:rPr>
              <w:t>.</w:t>
            </w:r>
            <w:r w:rsidRPr="00811300">
              <w:rPr>
                <w:rFonts w:ascii="Verdana" w:eastAsia="Verdana" w:hAnsi="Verdana" w:cs="Verdana"/>
                <w:sz w:val="20"/>
                <w:szCs w:val="20"/>
              </w:rPr>
              <w:t>5</w:t>
            </w:r>
            <w:r w:rsidR="005820DA" w:rsidRPr="00811300">
              <w:rPr>
                <w:rFonts w:ascii="Verdana" w:eastAsia="Verdana" w:hAnsi="Verdana" w:cs="Verdana"/>
                <w:sz w:val="20"/>
                <w:szCs w:val="20"/>
              </w:rPr>
              <w:t>%</w:t>
            </w:r>
          </w:p>
        </w:tc>
        <w:tc>
          <w:tcPr>
            <w:tcW w:w="1701" w:type="dxa"/>
            <w:tcBorders>
              <w:top w:val="nil"/>
              <w:bottom w:val="nil"/>
            </w:tcBorders>
          </w:tcPr>
          <w:p w14:paraId="6437EA16" w14:textId="3F30BD6E" w:rsidR="005820DA" w:rsidRPr="00811300" w:rsidRDefault="00925376">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1</w:t>
            </w:r>
            <w:r w:rsidR="006B05B0">
              <w:rPr>
                <w:rFonts w:ascii="Verdana" w:eastAsia="Verdana" w:hAnsi="Verdana" w:cs="Verdana"/>
                <w:sz w:val="20"/>
                <w:szCs w:val="20"/>
              </w:rPr>
              <w:t xml:space="preserve"> </w:t>
            </w:r>
            <w:r w:rsidRPr="00811300">
              <w:rPr>
                <w:rFonts w:ascii="Verdana" w:eastAsia="Verdana" w:hAnsi="Verdana" w:cs="Verdana"/>
                <w:sz w:val="20"/>
                <w:szCs w:val="20"/>
              </w:rPr>
              <w:t>382</w:t>
            </w:r>
            <w:r w:rsidR="006B05B0">
              <w:rPr>
                <w:rFonts w:ascii="Verdana" w:eastAsia="Verdana" w:hAnsi="Verdana" w:cs="Verdana"/>
                <w:sz w:val="20"/>
                <w:szCs w:val="20"/>
              </w:rPr>
              <w:t xml:space="preserve"> </w:t>
            </w:r>
            <w:r w:rsidRPr="00811300">
              <w:rPr>
                <w:rFonts w:ascii="Verdana" w:eastAsia="Verdana" w:hAnsi="Verdana" w:cs="Verdana"/>
                <w:sz w:val="20"/>
                <w:szCs w:val="20"/>
              </w:rPr>
              <w:t>673</w:t>
            </w:r>
          </w:p>
        </w:tc>
        <w:tc>
          <w:tcPr>
            <w:tcW w:w="1559" w:type="dxa"/>
            <w:tcBorders>
              <w:top w:val="nil"/>
              <w:bottom w:val="nil"/>
            </w:tcBorders>
          </w:tcPr>
          <w:p w14:paraId="21A1EF7A" w14:textId="31C89977" w:rsidR="005820DA" w:rsidRPr="00811300" w:rsidRDefault="00925376">
            <w:pPr>
              <w:spacing w:line="240" w:lineRule="auto"/>
              <w:ind w:right="403"/>
              <w:jc w:val="right"/>
              <w:rPr>
                <w:rFonts w:ascii="Verdana" w:eastAsia="Verdana" w:hAnsi="Verdana" w:cs="Verdana"/>
                <w:sz w:val="20"/>
                <w:szCs w:val="20"/>
              </w:rPr>
            </w:pPr>
            <w:r w:rsidRPr="00811300">
              <w:rPr>
                <w:rFonts w:ascii="Verdana" w:eastAsia="Verdana" w:hAnsi="Verdana" w:cs="Verdana"/>
                <w:sz w:val="20"/>
                <w:szCs w:val="20"/>
              </w:rPr>
              <w:t>21</w:t>
            </w:r>
            <w:r w:rsidR="006B05B0">
              <w:rPr>
                <w:rFonts w:ascii="Verdana" w:eastAsia="Verdana" w:hAnsi="Verdana" w:cs="Verdana"/>
                <w:sz w:val="20"/>
                <w:szCs w:val="20"/>
              </w:rPr>
              <w:t>.</w:t>
            </w:r>
            <w:r w:rsidRPr="00811300">
              <w:rPr>
                <w:rFonts w:ascii="Verdana" w:eastAsia="Verdana" w:hAnsi="Verdana" w:cs="Verdana"/>
                <w:sz w:val="20"/>
                <w:szCs w:val="20"/>
              </w:rPr>
              <w:t>4%</w:t>
            </w:r>
          </w:p>
        </w:tc>
      </w:tr>
      <w:tr w:rsidR="005820DA" w:rsidRPr="008A3FFC" w14:paraId="22EC9A56" w14:textId="0E07597B" w:rsidTr="00C64B1B">
        <w:trPr>
          <w:trHeight w:val="332"/>
          <w:jc w:val="center"/>
        </w:trPr>
        <w:tc>
          <w:tcPr>
            <w:tcW w:w="2977" w:type="dxa"/>
            <w:tcBorders>
              <w:top w:val="nil"/>
              <w:bottom w:val="nil"/>
            </w:tcBorders>
          </w:tcPr>
          <w:p w14:paraId="57236450" w14:textId="3D048232" w:rsidR="005820DA" w:rsidRPr="002047E9" w:rsidRDefault="00F8672A">
            <w:pPr>
              <w:spacing w:line="240" w:lineRule="auto"/>
              <w:rPr>
                <w:rFonts w:ascii="Verdana" w:eastAsia="Verdana" w:hAnsi="Verdana" w:cs="Verdana"/>
                <w:sz w:val="20"/>
                <w:szCs w:val="20"/>
              </w:rPr>
            </w:pPr>
            <w:r w:rsidRPr="00F8672A">
              <w:rPr>
                <w:rFonts w:ascii="Verdana" w:eastAsia="Verdana" w:hAnsi="Verdana" w:cs="Verdana"/>
                <w:sz w:val="20"/>
                <w:szCs w:val="20"/>
              </w:rPr>
              <w:t xml:space="preserve">Cast </w:t>
            </w:r>
            <w:proofErr w:type="spellStart"/>
            <w:r w:rsidRPr="00F8672A">
              <w:rPr>
                <w:rFonts w:ascii="Verdana" w:eastAsia="Verdana" w:hAnsi="Verdana" w:cs="Verdana"/>
                <w:sz w:val="20"/>
                <w:szCs w:val="20"/>
              </w:rPr>
              <w:t>iron</w:t>
            </w:r>
            <w:proofErr w:type="spellEnd"/>
          </w:p>
        </w:tc>
        <w:tc>
          <w:tcPr>
            <w:tcW w:w="1843" w:type="dxa"/>
            <w:tcBorders>
              <w:top w:val="nil"/>
              <w:bottom w:val="nil"/>
            </w:tcBorders>
          </w:tcPr>
          <w:p w14:paraId="03CC30E6" w14:textId="533CAC22"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17</w:t>
            </w:r>
            <w:r w:rsidR="004C1918">
              <w:rPr>
                <w:rFonts w:ascii="Verdana" w:eastAsia="Verdana" w:hAnsi="Verdana" w:cs="Verdana"/>
                <w:sz w:val="20"/>
                <w:szCs w:val="20"/>
              </w:rPr>
              <w:t xml:space="preserve"> </w:t>
            </w:r>
            <w:r>
              <w:rPr>
                <w:rFonts w:ascii="Verdana" w:eastAsia="Verdana" w:hAnsi="Verdana" w:cs="Verdana"/>
                <w:sz w:val="20"/>
                <w:szCs w:val="20"/>
              </w:rPr>
              <w:t>720</w:t>
            </w:r>
          </w:p>
        </w:tc>
        <w:tc>
          <w:tcPr>
            <w:tcW w:w="1559" w:type="dxa"/>
            <w:tcBorders>
              <w:top w:val="nil"/>
              <w:bottom w:val="nil"/>
            </w:tcBorders>
          </w:tcPr>
          <w:p w14:paraId="4B7CA73E" w14:textId="34C430F6"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sidR="00811300">
              <w:rPr>
                <w:rFonts w:ascii="Verdana" w:eastAsia="Verdana" w:hAnsi="Verdana" w:cs="Verdana"/>
                <w:sz w:val="20"/>
                <w:szCs w:val="20"/>
              </w:rPr>
              <w:t>3</w:t>
            </w:r>
            <w:r w:rsidRPr="002047E9">
              <w:rPr>
                <w:rFonts w:ascii="Verdana" w:eastAsia="Verdana" w:hAnsi="Verdana" w:cs="Verdana"/>
                <w:sz w:val="20"/>
                <w:szCs w:val="20"/>
              </w:rPr>
              <w:t>%</w:t>
            </w:r>
          </w:p>
        </w:tc>
        <w:tc>
          <w:tcPr>
            <w:tcW w:w="1701" w:type="dxa"/>
            <w:tcBorders>
              <w:top w:val="nil"/>
              <w:bottom w:val="nil"/>
            </w:tcBorders>
          </w:tcPr>
          <w:p w14:paraId="643D5C45" w14:textId="539F50F6" w:rsidR="005820DA" w:rsidRPr="002047E9" w:rsidRDefault="00925376">
            <w:pPr>
              <w:spacing w:line="240" w:lineRule="auto"/>
              <w:ind w:right="403"/>
              <w:jc w:val="right"/>
              <w:rPr>
                <w:rFonts w:ascii="Verdana" w:eastAsia="Verdana" w:hAnsi="Verdana" w:cs="Verdana"/>
                <w:sz w:val="20"/>
                <w:szCs w:val="20"/>
              </w:rPr>
            </w:pPr>
            <w:r>
              <w:rPr>
                <w:rFonts w:ascii="Verdana" w:eastAsia="Verdana" w:hAnsi="Verdana" w:cs="Verdana"/>
                <w:sz w:val="20"/>
                <w:szCs w:val="20"/>
              </w:rPr>
              <w:t>5</w:t>
            </w:r>
            <w:r w:rsidR="004C1918">
              <w:rPr>
                <w:rFonts w:ascii="Verdana" w:eastAsia="Verdana" w:hAnsi="Verdana" w:cs="Verdana"/>
                <w:sz w:val="20"/>
                <w:szCs w:val="20"/>
              </w:rPr>
              <w:t xml:space="preserve"> </w:t>
            </w:r>
            <w:r>
              <w:rPr>
                <w:rFonts w:ascii="Verdana" w:eastAsia="Verdana" w:hAnsi="Verdana" w:cs="Verdana"/>
                <w:sz w:val="20"/>
                <w:szCs w:val="20"/>
              </w:rPr>
              <w:t>000</w:t>
            </w:r>
          </w:p>
        </w:tc>
        <w:tc>
          <w:tcPr>
            <w:tcW w:w="1559" w:type="dxa"/>
            <w:tcBorders>
              <w:top w:val="nil"/>
              <w:bottom w:val="nil"/>
            </w:tcBorders>
          </w:tcPr>
          <w:p w14:paraId="0828DE80" w14:textId="4AE5E7AF" w:rsidR="005820DA" w:rsidRPr="002047E9" w:rsidRDefault="00925376">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Pr>
                <w:rFonts w:ascii="Verdana" w:eastAsia="Verdana" w:hAnsi="Verdana" w:cs="Verdana"/>
                <w:sz w:val="20"/>
                <w:szCs w:val="20"/>
              </w:rPr>
              <w:t>1%</w:t>
            </w:r>
          </w:p>
        </w:tc>
      </w:tr>
      <w:tr w:rsidR="005820DA" w:rsidRPr="008A3FFC" w14:paraId="15FB7788" w14:textId="6E0DB980" w:rsidTr="00C64B1B">
        <w:trPr>
          <w:trHeight w:val="332"/>
          <w:jc w:val="center"/>
        </w:trPr>
        <w:tc>
          <w:tcPr>
            <w:tcW w:w="2977" w:type="dxa"/>
            <w:tcBorders>
              <w:top w:val="nil"/>
              <w:bottom w:val="nil"/>
            </w:tcBorders>
          </w:tcPr>
          <w:p w14:paraId="69E993CE" w14:textId="5DA4CE28" w:rsidR="005820DA" w:rsidRPr="00774422" w:rsidRDefault="00F8672A">
            <w:pPr>
              <w:spacing w:line="240" w:lineRule="auto"/>
              <w:rPr>
                <w:rFonts w:ascii="Verdana" w:eastAsia="Verdana" w:hAnsi="Verdana" w:cs="Verdana"/>
                <w:sz w:val="20"/>
                <w:szCs w:val="20"/>
              </w:rPr>
            </w:pPr>
            <w:proofErr w:type="spellStart"/>
            <w:r w:rsidRPr="00F8672A">
              <w:rPr>
                <w:rFonts w:ascii="Verdana" w:eastAsia="Verdana" w:hAnsi="Verdana" w:cs="Verdana"/>
                <w:sz w:val="20"/>
                <w:szCs w:val="20"/>
              </w:rPr>
              <w:t>Graphite</w:t>
            </w:r>
            <w:proofErr w:type="spellEnd"/>
          </w:p>
        </w:tc>
        <w:tc>
          <w:tcPr>
            <w:tcW w:w="1843" w:type="dxa"/>
            <w:tcBorders>
              <w:top w:val="nil"/>
              <w:bottom w:val="nil"/>
            </w:tcBorders>
          </w:tcPr>
          <w:p w14:paraId="40D83960" w14:textId="740FDDFF"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505</w:t>
            </w:r>
          </w:p>
        </w:tc>
        <w:tc>
          <w:tcPr>
            <w:tcW w:w="1559" w:type="dxa"/>
            <w:tcBorders>
              <w:top w:val="nil"/>
              <w:bottom w:val="nil"/>
            </w:tcBorders>
          </w:tcPr>
          <w:p w14:paraId="421DF529" w14:textId="7277718B"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w:t>
            </w:r>
            <w:r w:rsidR="004C1918">
              <w:rPr>
                <w:rFonts w:ascii="Verdana" w:eastAsia="Verdana" w:hAnsi="Verdana" w:cs="Verdana"/>
                <w:sz w:val="20"/>
                <w:szCs w:val="20"/>
              </w:rPr>
              <w:t>.</w:t>
            </w:r>
            <w:r w:rsidRPr="00774422">
              <w:rPr>
                <w:rFonts w:ascii="Verdana" w:eastAsia="Verdana" w:hAnsi="Verdana" w:cs="Verdana"/>
                <w:sz w:val="20"/>
                <w:szCs w:val="20"/>
              </w:rPr>
              <w:t>0%</w:t>
            </w:r>
          </w:p>
        </w:tc>
        <w:tc>
          <w:tcPr>
            <w:tcW w:w="1701" w:type="dxa"/>
            <w:tcBorders>
              <w:top w:val="nil"/>
              <w:bottom w:val="nil"/>
            </w:tcBorders>
          </w:tcPr>
          <w:p w14:paraId="02A7B7F8" w14:textId="05CAA157" w:rsidR="005820DA" w:rsidRPr="00774422" w:rsidRDefault="00925376">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500</w:t>
            </w:r>
          </w:p>
        </w:tc>
        <w:tc>
          <w:tcPr>
            <w:tcW w:w="1559" w:type="dxa"/>
            <w:tcBorders>
              <w:top w:val="nil"/>
              <w:bottom w:val="nil"/>
            </w:tcBorders>
          </w:tcPr>
          <w:p w14:paraId="12530535" w14:textId="29E006A7" w:rsidR="005820DA" w:rsidRPr="00774422" w:rsidRDefault="00925376">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w:t>
            </w:r>
            <w:r w:rsidR="004C1918">
              <w:rPr>
                <w:rFonts w:ascii="Verdana" w:eastAsia="Verdana" w:hAnsi="Verdana" w:cs="Verdana"/>
                <w:sz w:val="20"/>
                <w:szCs w:val="20"/>
              </w:rPr>
              <w:t>.</w:t>
            </w:r>
            <w:r w:rsidRPr="00774422">
              <w:rPr>
                <w:rFonts w:ascii="Verdana" w:eastAsia="Verdana" w:hAnsi="Verdana" w:cs="Verdana"/>
                <w:sz w:val="20"/>
                <w:szCs w:val="20"/>
              </w:rPr>
              <w:t>0%</w:t>
            </w:r>
          </w:p>
        </w:tc>
      </w:tr>
      <w:tr w:rsidR="005820DA" w:rsidRPr="008A3FFC" w14:paraId="1993F6C6" w14:textId="1D0A0727" w:rsidTr="00C64B1B">
        <w:trPr>
          <w:trHeight w:val="332"/>
          <w:jc w:val="center"/>
        </w:trPr>
        <w:tc>
          <w:tcPr>
            <w:tcW w:w="2977" w:type="dxa"/>
            <w:tcBorders>
              <w:top w:val="nil"/>
              <w:bottom w:val="nil"/>
            </w:tcBorders>
          </w:tcPr>
          <w:p w14:paraId="6B255580" w14:textId="144079CC" w:rsidR="005820DA" w:rsidRPr="00774422" w:rsidRDefault="00F8672A">
            <w:pPr>
              <w:spacing w:line="240" w:lineRule="auto"/>
              <w:rPr>
                <w:rFonts w:ascii="Verdana" w:eastAsia="Verdana" w:hAnsi="Verdana" w:cs="Verdana"/>
                <w:sz w:val="20"/>
                <w:szCs w:val="20"/>
              </w:rPr>
            </w:pPr>
            <w:proofErr w:type="spellStart"/>
            <w:r w:rsidRPr="00F8672A">
              <w:rPr>
                <w:rFonts w:ascii="Verdana" w:eastAsia="Verdana" w:hAnsi="Verdana" w:cs="Verdana"/>
                <w:sz w:val="20"/>
                <w:szCs w:val="20"/>
              </w:rPr>
              <w:lastRenderedPageBreak/>
              <w:t>Gaskets</w:t>
            </w:r>
            <w:proofErr w:type="spellEnd"/>
            <w:r w:rsidRPr="00F8672A">
              <w:rPr>
                <w:rFonts w:ascii="Verdana" w:eastAsia="Verdana" w:hAnsi="Verdana" w:cs="Verdana"/>
                <w:sz w:val="20"/>
                <w:szCs w:val="20"/>
              </w:rPr>
              <w:t xml:space="preserve"> </w:t>
            </w:r>
            <w:r w:rsidR="00C64B1B">
              <w:rPr>
                <w:rFonts w:ascii="Verdana" w:eastAsia="Verdana" w:hAnsi="Verdana" w:cs="Verdana"/>
                <w:sz w:val="20"/>
                <w:szCs w:val="20"/>
              </w:rPr>
              <w:t>*</w:t>
            </w:r>
          </w:p>
        </w:tc>
        <w:tc>
          <w:tcPr>
            <w:tcW w:w="1843" w:type="dxa"/>
            <w:tcBorders>
              <w:top w:val="nil"/>
              <w:bottom w:val="nil"/>
            </w:tcBorders>
          </w:tcPr>
          <w:p w14:paraId="124DF914" w14:textId="17B0769C"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1</w:t>
            </w:r>
            <w:r w:rsidR="004C1918">
              <w:rPr>
                <w:rFonts w:ascii="Verdana" w:eastAsia="Verdana" w:hAnsi="Verdana" w:cs="Verdana"/>
                <w:sz w:val="20"/>
                <w:szCs w:val="20"/>
              </w:rPr>
              <w:t xml:space="preserve"> </w:t>
            </w:r>
            <w:r w:rsidRPr="00774422">
              <w:rPr>
                <w:rFonts w:ascii="Verdana" w:eastAsia="Verdana" w:hAnsi="Verdana" w:cs="Verdana"/>
                <w:sz w:val="20"/>
                <w:szCs w:val="20"/>
              </w:rPr>
              <w:t>601</w:t>
            </w:r>
          </w:p>
        </w:tc>
        <w:tc>
          <w:tcPr>
            <w:tcW w:w="1559" w:type="dxa"/>
            <w:tcBorders>
              <w:top w:val="nil"/>
              <w:bottom w:val="nil"/>
            </w:tcBorders>
          </w:tcPr>
          <w:p w14:paraId="54592531" w14:textId="5918A208" w:rsidR="005820DA" w:rsidRPr="00774422" w:rsidRDefault="005820DA">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w:t>
            </w:r>
            <w:r w:rsidR="004C1918">
              <w:rPr>
                <w:rFonts w:ascii="Verdana" w:eastAsia="Verdana" w:hAnsi="Verdana" w:cs="Verdana"/>
                <w:sz w:val="20"/>
                <w:szCs w:val="20"/>
              </w:rPr>
              <w:t>.</w:t>
            </w:r>
            <w:r w:rsidR="00774422" w:rsidRPr="00774422">
              <w:rPr>
                <w:rFonts w:ascii="Verdana" w:eastAsia="Verdana" w:hAnsi="Verdana" w:cs="Verdana"/>
                <w:sz w:val="20"/>
                <w:szCs w:val="20"/>
              </w:rPr>
              <w:t>0</w:t>
            </w:r>
            <w:r w:rsidRPr="00774422">
              <w:rPr>
                <w:rFonts w:ascii="Verdana" w:eastAsia="Verdana" w:hAnsi="Verdana" w:cs="Verdana"/>
                <w:sz w:val="20"/>
                <w:szCs w:val="20"/>
              </w:rPr>
              <w:t>%</w:t>
            </w:r>
          </w:p>
        </w:tc>
        <w:tc>
          <w:tcPr>
            <w:tcW w:w="1701" w:type="dxa"/>
            <w:tcBorders>
              <w:top w:val="nil"/>
              <w:bottom w:val="nil"/>
            </w:tcBorders>
          </w:tcPr>
          <w:p w14:paraId="4F819DD8" w14:textId="5434B0B9" w:rsidR="005820DA" w:rsidRPr="00774422" w:rsidRDefault="00081805">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45</w:t>
            </w:r>
            <w:r w:rsidR="004C1918">
              <w:rPr>
                <w:rFonts w:ascii="Verdana" w:eastAsia="Verdana" w:hAnsi="Verdana" w:cs="Verdana"/>
                <w:sz w:val="20"/>
                <w:szCs w:val="20"/>
              </w:rPr>
              <w:t xml:space="preserve"> </w:t>
            </w:r>
            <w:r w:rsidRPr="00774422">
              <w:rPr>
                <w:rFonts w:ascii="Verdana" w:eastAsia="Verdana" w:hAnsi="Verdana" w:cs="Verdana"/>
                <w:sz w:val="20"/>
                <w:szCs w:val="20"/>
              </w:rPr>
              <w:t>021</w:t>
            </w:r>
          </w:p>
        </w:tc>
        <w:tc>
          <w:tcPr>
            <w:tcW w:w="1559" w:type="dxa"/>
            <w:tcBorders>
              <w:top w:val="nil"/>
              <w:bottom w:val="nil"/>
            </w:tcBorders>
          </w:tcPr>
          <w:p w14:paraId="7AF4BA17" w14:textId="55223228" w:rsidR="005820DA" w:rsidRPr="00774422" w:rsidRDefault="00081805">
            <w:pPr>
              <w:spacing w:line="240" w:lineRule="auto"/>
              <w:ind w:right="403"/>
              <w:jc w:val="right"/>
              <w:rPr>
                <w:rFonts w:ascii="Verdana" w:eastAsia="Verdana" w:hAnsi="Verdana" w:cs="Verdana"/>
                <w:sz w:val="20"/>
                <w:szCs w:val="20"/>
              </w:rPr>
            </w:pPr>
            <w:r w:rsidRPr="00774422">
              <w:rPr>
                <w:rFonts w:ascii="Verdana" w:eastAsia="Verdana" w:hAnsi="Verdana" w:cs="Verdana"/>
                <w:sz w:val="20"/>
                <w:szCs w:val="20"/>
              </w:rPr>
              <w:t>0</w:t>
            </w:r>
            <w:r w:rsidR="004C1918">
              <w:rPr>
                <w:rFonts w:ascii="Verdana" w:eastAsia="Verdana" w:hAnsi="Verdana" w:cs="Verdana"/>
                <w:sz w:val="20"/>
                <w:szCs w:val="20"/>
              </w:rPr>
              <w:t>.</w:t>
            </w:r>
            <w:r w:rsidRPr="00774422">
              <w:rPr>
                <w:rFonts w:ascii="Verdana" w:eastAsia="Verdana" w:hAnsi="Verdana" w:cs="Verdana"/>
                <w:sz w:val="20"/>
                <w:szCs w:val="20"/>
              </w:rPr>
              <w:t>7%</w:t>
            </w:r>
          </w:p>
        </w:tc>
      </w:tr>
      <w:tr w:rsidR="005820DA" w:rsidRPr="008A3FFC" w14:paraId="7F12E96A" w14:textId="37A19A8F" w:rsidTr="00C64B1B">
        <w:tblPrEx>
          <w:jc w:val="left"/>
        </w:tblPrEx>
        <w:trPr>
          <w:trHeight w:val="332"/>
        </w:trPr>
        <w:tc>
          <w:tcPr>
            <w:tcW w:w="2977" w:type="dxa"/>
          </w:tcPr>
          <w:p w14:paraId="3EB24F16" w14:textId="0612B56B" w:rsidR="005820DA" w:rsidRPr="002047E9" w:rsidRDefault="006E584E">
            <w:pPr>
              <w:spacing w:line="240" w:lineRule="auto"/>
              <w:rPr>
                <w:rFonts w:ascii="Verdana" w:eastAsia="Verdana" w:hAnsi="Verdana" w:cs="Verdana"/>
                <w:sz w:val="20"/>
                <w:szCs w:val="20"/>
              </w:rPr>
            </w:pPr>
            <w:proofErr w:type="spellStart"/>
            <w:r w:rsidRPr="006E584E">
              <w:rPr>
                <w:rFonts w:ascii="Verdana" w:eastAsia="Verdana" w:hAnsi="Verdana" w:cs="Verdana"/>
                <w:sz w:val="20"/>
                <w:szCs w:val="20"/>
              </w:rPr>
              <w:t>Molybdenum</w:t>
            </w:r>
            <w:proofErr w:type="spellEnd"/>
            <w:r w:rsidRPr="006E584E">
              <w:rPr>
                <w:rFonts w:ascii="Verdana" w:eastAsia="Verdana" w:hAnsi="Verdana" w:cs="Verdana"/>
                <w:sz w:val="20"/>
                <w:szCs w:val="20"/>
              </w:rPr>
              <w:t xml:space="preserve"> metal</w:t>
            </w:r>
          </w:p>
        </w:tc>
        <w:tc>
          <w:tcPr>
            <w:tcW w:w="1843" w:type="dxa"/>
          </w:tcPr>
          <w:p w14:paraId="5990C4C0" w14:textId="2F76139D"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410</w:t>
            </w:r>
          </w:p>
        </w:tc>
        <w:tc>
          <w:tcPr>
            <w:tcW w:w="1559" w:type="dxa"/>
          </w:tcPr>
          <w:p w14:paraId="21D8D7B6" w14:textId="0936257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Pr>
                <w:rFonts w:ascii="Verdana" w:eastAsia="Verdana" w:hAnsi="Verdana" w:cs="Verdana"/>
                <w:sz w:val="20"/>
                <w:szCs w:val="20"/>
              </w:rPr>
              <w:t>0%</w:t>
            </w:r>
          </w:p>
        </w:tc>
        <w:tc>
          <w:tcPr>
            <w:tcW w:w="1701" w:type="dxa"/>
          </w:tcPr>
          <w:p w14:paraId="32C004CD" w14:textId="38E32BFB"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16D8326B" w14:textId="7E1B1545"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240FF1FA" w14:textId="667DF4B6" w:rsidTr="00C64B1B">
        <w:trPr>
          <w:trHeight w:val="332"/>
          <w:jc w:val="center"/>
        </w:trPr>
        <w:tc>
          <w:tcPr>
            <w:tcW w:w="2977" w:type="dxa"/>
            <w:tcBorders>
              <w:top w:val="nil"/>
              <w:bottom w:val="nil"/>
            </w:tcBorders>
          </w:tcPr>
          <w:p w14:paraId="5C6ECB7E" w14:textId="3F9A3944" w:rsidR="005820DA" w:rsidRPr="000F729F" w:rsidRDefault="006E584E">
            <w:pPr>
              <w:spacing w:line="240" w:lineRule="auto"/>
              <w:rPr>
                <w:rFonts w:ascii="Verdana" w:eastAsia="Verdana" w:hAnsi="Verdana" w:cs="Verdana"/>
                <w:sz w:val="20"/>
                <w:szCs w:val="20"/>
              </w:rPr>
            </w:pPr>
            <w:r w:rsidRPr="006E584E">
              <w:rPr>
                <w:rFonts w:ascii="Verdana" w:eastAsia="Verdana" w:hAnsi="Verdana" w:cs="Verdana"/>
                <w:sz w:val="20"/>
                <w:szCs w:val="20"/>
              </w:rPr>
              <w:t>Nickel</w:t>
            </w:r>
          </w:p>
        </w:tc>
        <w:tc>
          <w:tcPr>
            <w:tcW w:w="1843" w:type="dxa"/>
            <w:tcBorders>
              <w:top w:val="nil"/>
              <w:bottom w:val="nil"/>
            </w:tcBorders>
          </w:tcPr>
          <w:p w14:paraId="21817824" w14:textId="3D0FAAA2" w:rsidR="005820DA" w:rsidRPr="000F729F" w:rsidRDefault="005820DA">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95</w:t>
            </w:r>
            <w:r w:rsidR="004C1918">
              <w:rPr>
                <w:rFonts w:ascii="Verdana" w:eastAsia="Verdana" w:hAnsi="Verdana" w:cs="Verdana"/>
                <w:sz w:val="20"/>
                <w:szCs w:val="20"/>
              </w:rPr>
              <w:t xml:space="preserve"> </w:t>
            </w:r>
            <w:r w:rsidRPr="000F729F">
              <w:rPr>
                <w:rFonts w:ascii="Verdana" w:eastAsia="Verdana" w:hAnsi="Verdana" w:cs="Verdana"/>
                <w:sz w:val="20"/>
                <w:szCs w:val="20"/>
              </w:rPr>
              <w:t>203</w:t>
            </w:r>
          </w:p>
        </w:tc>
        <w:tc>
          <w:tcPr>
            <w:tcW w:w="1559" w:type="dxa"/>
            <w:tcBorders>
              <w:top w:val="nil"/>
              <w:bottom w:val="nil"/>
            </w:tcBorders>
          </w:tcPr>
          <w:p w14:paraId="7EEACEF9" w14:textId="4025FD7B" w:rsidR="005820DA" w:rsidRPr="000F729F" w:rsidRDefault="000F729F">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1</w:t>
            </w:r>
            <w:r w:rsidR="004C1918">
              <w:rPr>
                <w:rFonts w:ascii="Verdana" w:eastAsia="Verdana" w:hAnsi="Verdana" w:cs="Verdana"/>
                <w:sz w:val="20"/>
                <w:szCs w:val="20"/>
              </w:rPr>
              <w:t>.</w:t>
            </w:r>
            <w:r w:rsidRPr="000F729F">
              <w:rPr>
                <w:rFonts w:ascii="Verdana" w:eastAsia="Verdana" w:hAnsi="Verdana" w:cs="Verdana"/>
                <w:sz w:val="20"/>
                <w:szCs w:val="20"/>
              </w:rPr>
              <w:t>6</w:t>
            </w:r>
            <w:r w:rsidR="005820DA" w:rsidRPr="000F729F">
              <w:rPr>
                <w:rFonts w:ascii="Verdana" w:eastAsia="Verdana" w:hAnsi="Verdana" w:cs="Verdana"/>
                <w:sz w:val="20"/>
                <w:szCs w:val="20"/>
              </w:rPr>
              <w:t>%</w:t>
            </w:r>
          </w:p>
        </w:tc>
        <w:tc>
          <w:tcPr>
            <w:tcW w:w="1701" w:type="dxa"/>
            <w:tcBorders>
              <w:top w:val="nil"/>
              <w:bottom w:val="nil"/>
            </w:tcBorders>
          </w:tcPr>
          <w:p w14:paraId="62FE9B1B" w14:textId="5544CE7E" w:rsidR="005820DA" w:rsidRPr="000F729F" w:rsidRDefault="00081805">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60</w:t>
            </w:r>
            <w:r w:rsidR="004C1918">
              <w:rPr>
                <w:rFonts w:ascii="Verdana" w:eastAsia="Verdana" w:hAnsi="Verdana" w:cs="Verdana"/>
                <w:sz w:val="20"/>
                <w:szCs w:val="20"/>
              </w:rPr>
              <w:t xml:space="preserve"> </w:t>
            </w:r>
            <w:r w:rsidRPr="000F729F">
              <w:rPr>
                <w:rFonts w:ascii="Verdana" w:eastAsia="Verdana" w:hAnsi="Verdana" w:cs="Verdana"/>
                <w:sz w:val="20"/>
                <w:szCs w:val="20"/>
              </w:rPr>
              <w:t>000</w:t>
            </w:r>
          </w:p>
        </w:tc>
        <w:tc>
          <w:tcPr>
            <w:tcW w:w="1559" w:type="dxa"/>
            <w:tcBorders>
              <w:top w:val="nil"/>
              <w:bottom w:val="nil"/>
            </w:tcBorders>
          </w:tcPr>
          <w:p w14:paraId="111314C1" w14:textId="25981C37" w:rsidR="005820DA" w:rsidRPr="000F729F" w:rsidRDefault="00081805">
            <w:pPr>
              <w:spacing w:line="240" w:lineRule="auto"/>
              <w:ind w:right="403"/>
              <w:jc w:val="right"/>
              <w:rPr>
                <w:rFonts w:ascii="Verdana" w:eastAsia="Verdana" w:hAnsi="Verdana" w:cs="Verdana"/>
                <w:sz w:val="20"/>
                <w:szCs w:val="20"/>
              </w:rPr>
            </w:pPr>
            <w:r w:rsidRPr="000F729F">
              <w:rPr>
                <w:rFonts w:ascii="Verdana" w:eastAsia="Verdana" w:hAnsi="Verdana" w:cs="Verdana"/>
                <w:sz w:val="20"/>
                <w:szCs w:val="20"/>
              </w:rPr>
              <w:t>0</w:t>
            </w:r>
            <w:r w:rsidR="004C1918">
              <w:rPr>
                <w:rFonts w:ascii="Verdana" w:eastAsia="Verdana" w:hAnsi="Verdana" w:cs="Verdana"/>
                <w:sz w:val="20"/>
                <w:szCs w:val="20"/>
              </w:rPr>
              <w:t>.</w:t>
            </w:r>
            <w:r w:rsidRPr="000F729F">
              <w:rPr>
                <w:rFonts w:ascii="Verdana" w:eastAsia="Verdana" w:hAnsi="Verdana" w:cs="Verdana"/>
                <w:sz w:val="20"/>
                <w:szCs w:val="20"/>
              </w:rPr>
              <w:t>9%</w:t>
            </w:r>
          </w:p>
        </w:tc>
      </w:tr>
      <w:tr w:rsidR="005820DA" w:rsidRPr="008A3FFC" w14:paraId="638FB6C0" w14:textId="3DFE2403" w:rsidTr="00C64B1B">
        <w:tblPrEx>
          <w:jc w:val="left"/>
        </w:tblPrEx>
        <w:trPr>
          <w:trHeight w:val="332"/>
        </w:trPr>
        <w:tc>
          <w:tcPr>
            <w:tcW w:w="2977" w:type="dxa"/>
          </w:tcPr>
          <w:p w14:paraId="14BA3A40" w14:textId="6BB00CD6" w:rsidR="005820DA" w:rsidRPr="002047E9" w:rsidRDefault="006E584E">
            <w:pPr>
              <w:spacing w:line="240" w:lineRule="auto"/>
              <w:rPr>
                <w:rFonts w:ascii="Verdana" w:eastAsia="Verdana" w:hAnsi="Verdana" w:cs="Verdana"/>
                <w:sz w:val="20"/>
                <w:szCs w:val="20"/>
              </w:rPr>
            </w:pPr>
            <w:r w:rsidRPr="006E584E">
              <w:rPr>
                <w:rFonts w:ascii="Verdana" w:eastAsia="Verdana" w:hAnsi="Verdana" w:cs="Verdana"/>
                <w:sz w:val="20"/>
                <w:szCs w:val="20"/>
              </w:rPr>
              <w:t>Nickel-</w:t>
            </w:r>
            <w:proofErr w:type="spellStart"/>
            <w:r w:rsidRPr="006E584E">
              <w:rPr>
                <w:rFonts w:ascii="Verdana" w:eastAsia="Verdana" w:hAnsi="Verdana" w:cs="Verdana"/>
                <w:sz w:val="20"/>
                <w:szCs w:val="20"/>
              </w:rPr>
              <w:t>magnesium</w:t>
            </w:r>
            <w:proofErr w:type="spellEnd"/>
          </w:p>
        </w:tc>
        <w:tc>
          <w:tcPr>
            <w:tcW w:w="1843" w:type="dxa"/>
          </w:tcPr>
          <w:p w14:paraId="47595528" w14:textId="68E15F48"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20</w:t>
            </w:r>
          </w:p>
        </w:tc>
        <w:tc>
          <w:tcPr>
            <w:tcW w:w="1559" w:type="dxa"/>
          </w:tcPr>
          <w:p w14:paraId="4924CA4E" w14:textId="43B1570C"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Pr>
                <w:rFonts w:ascii="Verdana" w:eastAsia="Verdana" w:hAnsi="Verdana" w:cs="Verdana"/>
                <w:sz w:val="20"/>
                <w:szCs w:val="20"/>
              </w:rPr>
              <w:t>0%</w:t>
            </w:r>
          </w:p>
        </w:tc>
        <w:tc>
          <w:tcPr>
            <w:tcW w:w="1701" w:type="dxa"/>
          </w:tcPr>
          <w:p w14:paraId="53494B31" w14:textId="39D49D0C"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2371E5F5" w14:textId="2C99A469" w:rsidR="005820DA" w:rsidRPr="002047E9" w:rsidRDefault="00081805">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3F88B9D6" w14:textId="67FCD382" w:rsidTr="00C64B1B">
        <w:trPr>
          <w:trHeight w:val="332"/>
          <w:jc w:val="center"/>
        </w:trPr>
        <w:tc>
          <w:tcPr>
            <w:tcW w:w="2977" w:type="dxa"/>
            <w:tcBorders>
              <w:top w:val="nil"/>
              <w:bottom w:val="nil"/>
            </w:tcBorders>
          </w:tcPr>
          <w:p w14:paraId="12C2D0B3" w14:textId="175F08A6" w:rsidR="005820DA" w:rsidRPr="002047E9" w:rsidRDefault="006E584E">
            <w:pPr>
              <w:spacing w:line="240" w:lineRule="auto"/>
              <w:rPr>
                <w:rFonts w:ascii="Verdana" w:eastAsia="Verdana" w:hAnsi="Verdana" w:cs="Verdana"/>
                <w:sz w:val="20"/>
                <w:szCs w:val="20"/>
              </w:rPr>
            </w:pPr>
            <w:r w:rsidRPr="006E584E">
              <w:rPr>
                <w:rFonts w:ascii="Verdana" w:eastAsia="Verdana" w:hAnsi="Verdana" w:cs="Verdana"/>
                <w:sz w:val="20"/>
                <w:szCs w:val="20"/>
              </w:rPr>
              <w:t>High-</w:t>
            </w:r>
            <w:proofErr w:type="spellStart"/>
            <w:r w:rsidRPr="006E584E">
              <w:rPr>
                <w:rFonts w:ascii="Verdana" w:eastAsia="Verdana" w:hAnsi="Verdana" w:cs="Verdana"/>
                <w:sz w:val="20"/>
                <w:szCs w:val="20"/>
              </w:rPr>
              <w:t>alloy</w:t>
            </w:r>
            <w:proofErr w:type="spellEnd"/>
            <w:r w:rsidRPr="006E584E">
              <w:rPr>
                <w:rFonts w:ascii="Verdana" w:eastAsia="Verdana" w:hAnsi="Verdana" w:cs="Verdana"/>
                <w:sz w:val="20"/>
                <w:szCs w:val="20"/>
              </w:rPr>
              <w:t xml:space="preserve"> </w:t>
            </w:r>
            <w:proofErr w:type="spellStart"/>
            <w:r w:rsidRPr="006E584E">
              <w:rPr>
                <w:rFonts w:ascii="Verdana" w:eastAsia="Verdana" w:hAnsi="Verdana" w:cs="Verdana"/>
                <w:sz w:val="20"/>
                <w:szCs w:val="20"/>
              </w:rPr>
              <w:t>steel</w:t>
            </w:r>
            <w:proofErr w:type="spellEnd"/>
            <w:r w:rsidRPr="006E584E">
              <w:rPr>
                <w:rFonts w:ascii="Verdana" w:eastAsia="Verdana" w:hAnsi="Verdana" w:cs="Verdana"/>
                <w:sz w:val="20"/>
                <w:szCs w:val="20"/>
              </w:rPr>
              <w:t xml:space="preserve"> parts </w:t>
            </w:r>
            <w:r w:rsidR="00C64B1B">
              <w:rPr>
                <w:rFonts w:ascii="Verdana" w:eastAsia="Verdana" w:hAnsi="Verdana" w:cs="Verdana"/>
                <w:sz w:val="20"/>
                <w:szCs w:val="20"/>
              </w:rPr>
              <w:t>*</w:t>
            </w:r>
          </w:p>
        </w:tc>
        <w:tc>
          <w:tcPr>
            <w:tcW w:w="1843" w:type="dxa"/>
            <w:tcBorders>
              <w:top w:val="nil"/>
              <w:bottom w:val="nil"/>
            </w:tcBorders>
          </w:tcPr>
          <w:p w14:paraId="56CD2470" w14:textId="500A8ACD" w:rsidR="005820DA" w:rsidRPr="002047E9" w:rsidRDefault="000F729F">
            <w:pPr>
              <w:spacing w:line="240" w:lineRule="auto"/>
              <w:ind w:right="403"/>
              <w:jc w:val="right"/>
              <w:rPr>
                <w:rFonts w:ascii="Verdana" w:eastAsia="Verdana" w:hAnsi="Verdana" w:cs="Verdana"/>
                <w:sz w:val="20"/>
                <w:szCs w:val="20"/>
              </w:rPr>
            </w:pPr>
            <w:r>
              <w:rPr>
                <w:rFonts w:ascii="Verdana" w:eastAsia="Verdana" w:hAnsi="Verdana" w:cs="Verdana"/>
                <w:sz w:val="20"/>
                <w:szCs w:val="20"/>
              </w:rPr>
              <w:t>89</w:t>
            </w:r>
            <w:r w:rsidR="004C1918">
              <w:rPr>
                <w:rFonts w:ascii="Verdana" w:eastAsia="Verdana" w:hAnsi="Verdana" w:cs="Verdana"/>
                <w:sz w:val="20"/>
                <w:szCs w:val="20"/>
              </w:rPr>
              <w:t xml:space="preserve"> </w:t>
            </w:r>
            <w:r>
              <w:rPr>
                <w:rFonts w:ascii="Verdana" w:eastAsia="Verdana" w:hAnsi="Verdana" w:cs="Verdana"/>
                <w:sz w:val="20"/>
                <w:szCs w:val="20"/>
              </w:rPr>
              <w:t>186</w:t>
            </w:r>
          </w:p>
        </w:tc>
        <w:tc>
          <w:tcPr>
            <w:tcW w:w="1559" w:type="dxa"/>
            <w:tcBorders>
              <w:top w:val="nil"/>
              <w:bottom w:val="nil"/>
            </w:tcBorders>
          </w:tcPr>
          <w:p w14:paraId="16FBCC7C" w14:textId="166C6B42" w:rsidR="005820DA" w:rsidRPr="002047E9" w:rsidRDefault="000F729F">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4C1918">
              <w:rPr>
                <w:rFonts w:ascii="Verdana" w:eastAsia="Verdana" w:hAnsi="Verdana" w:cs="Verdana"/>
                <w:sz w:val="20"/>
                <w:szCs w:val="20"/>
              </w:rPr>
              <w:t>.</w:t>
            </w:r>
            <w:r>
              <w:rPr>
                <w:rFonts w:ascii="Verdana" w:eastAsia="Verdana" w:hAnsi="Verdana" w:cs="Verdana"/>
                <w:sz w:val="20"/>
                <w:szCs w:val="20"/>
              </w:rPr>
              <w:t>5</w:t>
            </w:r>
            <w:r w:rsidR="005820DA" w:rsidRPr="002047E9">
              <w:rPr>
                <w:rFonts w:ascii="Verdana" w:eastAsia="Verdana" w:hAnsi="Verdana" w:cs="Verdana"/>
                <w:sz w:val="20"/>
                <w:szCs w:val="20"/>
              </w:rPr>
              <w:t>%</w:t>
            </w:r>
          </w:p>
        </w:tc>
        <w:tc>
          <w:tcPr>
            <w:tcW w:w="1701" w:type="dxa"/>
            <w:tcBorders>
              <w:top w:val="nil"/>
              <w:bottom w:val="nil"/>
            </w:tcBorders>
          </w:tcPr>
          <w:p w14:paraId="069474ED" w14:textId="1C668743" w:rsidR="005820DA" w:rsidRPr="002047E9" w:rsidRDefault="00AF6C9D">
            <w:pPr>
              <w:spacing w:line="240" w:lineRule="auto"/>
              <w:ind w:right="403"/>
              <w:jc w:val="right"/>
              <w:rPr>
                <w:rFonts w:ascii="Verdana" w:eastAsia="Verdana" w:hAnsi="Verdana" w:cs="Verdana"/>
                <w:sz w:val="20"/>
                <w:szCs w:val="20"/>
              </w:rPr>
            </w:pPr>
            <w:r>
              <w:rPr>
                <w:rFonts w:ascii="Verdana" w:eastAsia="Verdana" w:hAnsi="Verdana" w:cs="Verdana"/>
                <w:sz w:val="20"/>
                <w:szCs w:val="20"/>
              </w:rPr>
              <w:t>40</w:t>
            </w:r>
            <w:r w:rsidR="004C1918">
              <w:rPr>
                <w:rFonts w:ascii="Verdana" w:eastAsia="Verdana" w:hAnsi="Verdana" w:cs="Verdana"/>
                <w:sz w:val="20"/>
                <w:szCs w:val="20"/>
              </w:rPr>
              <w:t xml:space="preserve"> </w:t>
            </w:r>
            <w:r>
              <w:rPr>
                <w:rFonts w:ascii="Verdana" w:eastAsia="Verdana" w:hAnsi="Verdana" w:cs="Verdana"/>
                <w:sz w:val="20"/>
                <w:szCs w:val="20"/>
              </w:rPr>
              <w:t>896</w:t>
            </w:r>
          </w:p>
        </w:tc>
        <w:tc>
          <w:tcPr>
            <w:tcW w:w="1559" w:type="dxa"/>
            <w:tcBorders>
              <w:top w:val="nil"/>
              <w:bottom w:val="nil"/>
            </w:tcBorders>
          </w:tcPr>
          <w:p w14:paraId="54E064D2" w14:textId="2A2380B7" w:rsidR="005820DA" w:rsidRPr="002047E9" w:rsidRDefault="00AF6C9D">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Pr>
                <w:rFonts w:ascii="Verdana" w:eastAsia="Verdana" w:hAnsi="Verdana" w:cs="Verdana"/>
                <w:sz w:val="20"/>
                <w:szCs w:val="20"/>
              </w:rPr>
              <w:t>6%</w:t>
            </w:r>
          </w:p>
        </w:tc>
      </w:tr>
      <w:tr w:rsidR="005820DA" w:rsidRPr="008A3FFC" w14:paraId="355D99D2" w14:textId="0BCABEA1" w:rsidTr="00C64B1B">
        <w:trPr>
          <w:trHeight w:val="332"/>
          <w:jc w:val="center"/>
        </w:trPr>
        <w:tc>
          <w:tcPr>
            <w:tcW w:w="2977" w:type="dxa"/>
            <w:tcBorders>
              <w:top w:val="nil"/>
              <w:bottom w:val="nil"/>
            </w:tcBorders>
          </w:tcPr>
          <w:p w14:paraId="7B4E0FA5" w14:textId="2B7CC468" w:rsidR="005820DA" w:rsidRPr="00C029D8" w:rsidRDefault="00C022C9">
            <w:pPr>
              <w:spacing w:line="240" w:lineRule="auto"/>
              <w:rPr>
                <w:rFonts w:ascii="Verdana" w:eastAsia="Verdana" w:hAnsi="Verdana" w:cs="Verdana"/>
                <w:sz w:val="20"/>
                <w:szCs w:val="20"/>
              </w:rPr>
            </w:pPr>
            <w:r w:rsidRPr="00C022C9">
              <w:rPr>
                <w:rFonts w:ascii="Verdana" w:eastAsia="Verdana" w:hAnsi="Verdana" w:cs="Verdana"/>
                <w:sz w:val="20"/>
                <w:szCs w:val="20"/>
              </w:rPr>
              <w:t xml:space="preserve">Bronze </w:t>
            </w:r>
            <w:proofErr w:type="spellStart"/>
            <w:r w:rsidRPr="00C022C9">
              <w:rPr>
                <w:rFonts w:ascii="Verdana" w:eastAsia="Verdana" w:hAnsi="Verdana" w:cs="Verdana"/>
                <w:sz w:val="20"/>
                <w:szCs w:val="20"/>
              </w:rPr>
              <w:t>pieces</w:t>
            </w:r>
            <w:proofErr w:type="spellEnd"/>
          </w:p>
        </w:tc>
        <w:tc>
          <w:tcPr>
            <w:tcW w:w="1843" w:type="dxa"/>
            <w:tcBorders>
              <w:top w:val="nil"/>
              <w:bottom w:val="nil"/>
            </w:tcBorders>
          </w:tcPr>
          <w:p w14:paraId="7CBB2306" w14:textId="154FA645"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78</w:t>
            </w:r>
          </w:p>
        </w:tc>
        <w:tc>
          <w:tcPr>
            <w:tcW w:w="1559" w:type="dxa"/>
            <w:tcBorders>
              <w:top w:val="nil"/>
              <w:bottom w:val="nil"/>
            </w:tcBorders>
          </w:tcPr>
          <w:p w14:paraId="323BA793" w14:textId="47AE13E2"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w:t>
            </w:r>
            <w:r w:rsidR="004C1918">
              <w:rPr>
                <w:rFonts w:ascii="Verdana" w:eastAsia="Verdana" w:hAnsi="Verdana" w:cs="Verdana"/>
                <w:sz w:val="20"/>
                <w:szCs w:val="20"/>
              </w:rPr>
              <w:t>.</w:t>
            </w:r>
            <w:r w:rsidRPr="00C029D8">
              <w:rPr>
                <w:rFonts w:ascii="Verdana" w:eastAsia="Verdana" w:hAnsi="Verdana" w:cs="Verdana"/>
                <w:sz w:val="20"/>
                <w:szCs w:val="20"/>
              </w:rPr>
              <w:t>0%</w:t>
            </w:r>
          </w:p>
        </w:tc>
        <w:tc>
          <w:tcPr>
            <w:tcW w:w="1701" w:type="dxa"/>
            <w:tcBorders>
              <w:top w:val="nil"/>
              <w:bottom w:val="nil"/>
            </w:tcBorders>
          </w:tcPr>
          <w:p w14:paraId="4ECD047A" w14:textId="316C1CAD"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30</w:t>
            </w:r>
          </w:p>
        </w:tc>
        <w:tc>
          <w:tcPr>
            <w:tcW w:w="1559" w:type="dxa"/>
            <w:tcBorders>
              <w:top w:val="nil"/>
              <w:bottom w:val="nil"/>
            </w:tcBorders>
          </w:tcPr>
          <w:p w14:paraId="359878C3" w14:textId="26FB4412"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w:t>
            </w:r>
            <w:r w:rsidR="00C364C5">
              <w:rPr>
                <w:rFonts w:ascii="Verdana" w:eastAsia="Verdana" w:hAnsi="Verdana" w:cs="Verdana"/>
                <w:sz w:val="20"/>
                <w:szCs w:val="20"/>
              </w:rPr>
              <w:t>.</w:t>
            </w:r>
            <w:r w:rsidRPr="00C029D8">
              <w:rPr>
                <w:rFonts w:ascii="Verdana" w:eastAsia="Verdana" w:hAnsi="Verdana" w:cs="Verdana"/>
                <w:sz w:val="20"/>
                <w:szCs w:val="20"/>
              </w:rPr>
              <w:t>0%</w:t>
            </w:r>
          </w:p>
        </w:tc>
      </w:tr>
      <w:tr w:rsidR="005820DA" w:rsidRPr="008A3FFC" w14:paraId="1CCDF24B" w14:textId="447CBB24" w:rsidTr="00C64B1B">
        <w:trPr>
          <w:trHeight w:val="332"/>
          <w:jc w:val="center"/>
        </w:trPr>
        <w:tc>
          <w:tcPr>
            <w:tcW w:w="2977" w:type="dxa"/>
            <w:tcBorders>
              <w:top w:val="nil"/>
              <w:bottom w:val="nil"/>
            </w:tcBorders>
          </w:tcPr>
          <w:p w14:paraId="62E2E3FB" w14:textId="6472B9C8" w:rsidR="005820DA" w:rsidRPr="00C029D8" w:rsidRDefault="00C022C9">
            <w:pPr>
              <w:spacing w:line="240" w:lineRule="auto"/>
              <w:rPr>
                <w:rFonts w:ascii="Verdana" w:eastAsia="Verdana" w:hAnsi="Verdana" w:cs="Verdana"/>
                <w:sz w:val="20"/>
                <w:szCs w:val="20"/>
              </w:rPr>
            </w:pPr>
            <w:r w:rsidRPr="00C022C9">
              <w:rPr>
                <w:rFonts w:ascii="Verdana" w:eastAsia="Verdana" w:hAnsi="Verdana" w:cs="Verdana"/>
                <w:sz w:val="20"/>
                <w:szCs w:val="20"/>
              </w:rPr>
              <w:t xml:space="preserve">Iron parts </w:t>
            </w:r>
            <w:r w:rsidR="00C64B1B">
              <w:rPr>
                <w:rFonts w:ascii="Verdana" w:eastAsia="Verdana" w:hAnsi="Verdana" w:cs="Verdana"/>
                <w:sz w:val="20"/>
                <w:szCs w:val="20"/>
              </w:rPr>
              <w:t>*</w:t>
            </w:r>
          </w:p>
        </w:tc>
        <w:tc>
          <w:tcPr>
            <w:tcW w:w="1843" w:type="dxa"/>
            <w:tcBorders>
              <w:top w:val="nil"/>
              <w:bottom w:val="nil"/>
            </w:tcBorders>
          </w:tcPr>
          <w:p w14:paraId="3550F418" w14:textId="29D03475" w:rsidR="005820DA" w:rsidRPr="00C029D8" w:rsidRDefault="00C029D8">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3</w:t>
            </w:r>
            <w:r w:rsidR="004C1918">
              <w:rPr>
                <w:rFonts w:ascii="Verdana" w:eastAsia="Verdana" w:hAnsi="Verdana" w:cs="Verdana"/>
                <w:sz w:val="20"/>
                <w:szCs w:val="20"/>
              </w:rPr>
              <w:t xml:space="preserve"> </w:t>
            </w:r>
            <w:r w:rsidRPr="00C029D8">
              <w:rPr>
                <w:rFonts w:ascii="Verdana" w:eastAsia="Verdana" w:hAnsi="Verdana" w:cs="Verdana"/>
                <w:sz w:val="20"/>
                <w:szCs w:val="20"/>
              </w:rPr>
              <w:t>742</w:t>
            </w:r>
            <w:r w:rsidR="004C1918">
              <w:rPr>
                <w:rFonts w:ascii="Verdana" w:eastAsia="Verdana" w:hAnsi="Verdana" w:cs="Verdana"/>
                <w:sz w:val="20"/>
                <w:szCs w:val="20"/>
              </w:rPr>
              <w:t xml:space="preserve"> </w:t>
            </w:r>
            <w:r w:rsidRPr="00C029D8">
              <w:rPr>
                <w:rFonts w:ascii="Verdana" w:eastAsia="Verdana" w:hAnsi="Verdana" w:cs="Verdana"/>
                <w:sz w:val="20"/>
                <w:szCs w:val="20"/>
              </w:rPr>
              <w:t>483</w:t>
            </w:r>
          </w:p>
        </w:tc>
        <w:tc>
          <w:tcPr>
            <w:tcW w:w="1559" w:type="dxa"/>
            <w:tcBorders>
              <w:top w:val="nil"/>
              <w:bottom w:val="nil"/>
            </w:tcBorders>
          </w:tcPr>
          <w:p w14:paraId="7DB1035F" w14:textId="6158289F" w:rsidR="005820DA" w:rsidRPr="00C029D8" w:rsidRDefault="00C029D8">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63</w:t>
            </w:r>
            <w:r w:rsidR="004C1918">
              <w:rPr>
                <w:rFonts w:ascii="Verdana" w:eastAsia="Verdana" w:hAnsi="Verdana" w:cs="Verdana"/>
                <w:sz w:val="20"/>
                <w:szCs w:val="20"/>
              </w:rPr>
              <w:t>.</w:t>
            </w:r>
            <w:r w:rsidRPr="00C029D8">
              <w:rPr>
                <w:rFonts w:ascii="Verdana" w:eastAsia="Verdana" w:hAnsi="Verdana" w:cs="Verdana"/>
                <w:sz w:val="20"/>
                <w:szCs w:val="20"/>
              </w:rPr>
              <w:t>3</w:t>
            </w:r>
            <w:r w:rsidR="005820DA" w:rsidRPr="00C029D8">
              <w:rPr>
                <w:rFonts w:ascii="Verdana" w:eastAsia="Verdana" w:hAnsi="Verdana" w:cs="Verdana"/>
                <w:sz w:val="20"/>
                <w:szCs w:val="20"/>
              </w:rPr>
              <w:t>%</w:t>
            </w:r>
          </w:p>
        </w:tc>
        <w:tc>
          <w:tcPr>
            <w:tcW w:w="1701" w:type="dxa"/>
            <w:tcBorders>
              <w:top w:val="nil"/>
              <w:bottom w:val="nil"/>
            </w:tcBorders>
          </w:tcPr>
          <w:p w14:paraId="562A9611" w14:textId="0586EC7B"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4</w:t>
            </w:r>
            <w:r w:rsidR="004C1918">
              <w:rPr>
                <w:rFonts w:ascii="Verdana" w:eastAsia="Verdana" w:hAnsi="Verdana" w:cs="Verdana"/>
                <w:sz w:val="20"/>
                <w:szCs w:val="20"/>
              </w:rPr>
              <w:t xml:space="preserve"> </w:t>
            </w:r>
            <w:r w:rsidRPr="00C029D8">
              <w:rPr>
                <w:rFonts w:ascii="Verdana" w:eastAsia="Verdana" w:hAnsi="Verdana" w:cs="Verdana"/>
                <w:sz w:val="20"/>
                <w:szCs w:val="20"/>
              </w:rPr>
              <w:t>374</w:t>
            </w:r>
            <w:r w:rsidR="004C1918">
              <w:rPr>
                <w:rFonts w:ascii="Verdana" w:eastAsia="Verdana" w:hAnsi="Verdana" w:cs="Verdana"/>
                <w:sz w:val="20"/>
                <w:szCs w:val="20"/>
              </w:rPr>
              <w:t xml:space="preserve"> </w:t>
            </w:r>
            <w:r w:rsidRPr="00C029D8">
              <w:rPr>
                <w:rFonts w:ascii="Verdana" w:eastAsia="Verdana" w:hAnsi="Verdana" w:cs="Verdana"/>
                <w:sz w:val="20"/>
                <w:szCs w:val="20"/>
              </w:rPr>
              <w:t>689</w:t>
            </w:r>
          </w:p>
        </w:tc>
        <w:tc>
          <w:tcPr>
            <w:tcW w:w="1559" w:type="dxa"/>
            <w:tcBorders>
              <w:top w:val="nil"/>
              <w:bottom w:val="nil"/>
            </w:tcBorders>
          </w:tcPr>
          <w:p w14:paraId="0ADB5EBB" w14:textId="63C345E7" w:rsidR="005820DA" w:rsidRPr="00C029D8" w:rsidRDefault="00AF6C9D">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67</w:t>
            </w:r>
            <w:r w:rsidR="00C364C5">
              <w:rPr>
                <w:rFonts w:ascii="Verdana" w:eastAsia="Verdana" w:hAnsi="Verdana" w:cs="Verdana"/>
                <w:sz w:val="20"/>
                <w:szCs w:val="20"/>
              </w:rPr>
              <w:t>.</w:t>
            </w:r>
            <w:r w:rsidRPr="00C029D8">
              <w:rPr>
                <w:rFonts w:ascii="Verdana" w:eastAsia="Verdana" w:hAnsi="Verdana" w:cs="Verdana"/>
                <w:sz w:val="20"/>
                <w:szCs w:val="20"/>
              </w:rPr>
              <w:t>6%</w:t>
            </w:r>
          </w:p>
        </w:tc>
      </w:tr>
      <w:tr w:rsidR="005820DA" w:rsidRPr="008A3FFC" w14:paraId="7F0CC1A2" w14:textId="0E13F9BE" w:rsidTr="00C64B1B">
        <w:trPr>
          <w:trHeight w:val="332"/>
          <w:jc w:val="center"/>
        </w:trPr>
        <w:tc>
          <w:tcPr>
            <w:tcW w:w="2977" w:type="dxa"/>
            <w:tcBorders>
              <w:top w:val="nil"/>
              <w:bottom w:val="nil"/>
            </w:tcBorders>
          </w:tcPr>
          <w:p w14:paraId="23D4F03A" w14:textId="45D858D7" w:rsidR="005820DA" w:rsidRPr="00C029D8" w:rsidRDefault="00C022C9">
            <w:pPr>
              <w:spacing w:line="240" w:lineRule="auto"/>
              <w:rPr>
                <w:rFonts w:ascii="Verdana" w:eastAsia="Verdana" w:hAnsi="Verdana" w:cs="Verdana"/>
                <w:sz w:val="20"/>
                <w:szCs w:val="20"/>
              </w:rPr>
            </w:pPr>
            <w:r w:rsidRPr="00C022C9">
              <w:rPr>
                <w:rFonts w:ascii="Verdana" w:eastAsia="Verdana" w:hAnsi="Verdana" w:cs="Verdana"/>
                <w:sz w:val="20"/>
                <w:szCs w:val="20"/>
              </w:rPr>
              <w:t xml:space="preserve">Cast </w:t>
            </w:r>
            <w:proofErr w:type="spellStart"/>
            <w:r w:rsidRPr="00C022C9">
              <w:rPr>
                <w:rFonts w:ascii="Verdana" w:eastAsia="Verdana" w:hAnsi="Verdana" w:cs="Verdana"/>
                <w:sz w:val="20"/>
                <w:szCs w:val="20"/>
              </w:rPr>
              <w:t>iron</w:t>
            </w:r>
            <w:proofErr w:type="spellEnd"/>
            <w:r w:rsidRPr="00C022C9">
              <w:rPr>
                <w:rFonts w:ascii="Verdana" w:eastAsia="Verdana" w:hAnsi="Verdana" w:cs="Verdana"/>
                <w:sz w:val="20"/>
                <w:szCs w:val="20"/>
              </w:rPr>
              <w:t xml:space="preserve"> parts </w:t>
            </w:r>
            <w:r w:rsidR="00C64B1B">
              <w:rPr>
                <w:rFonts w:ascii="Verdana" w:eastAsia="Verdana" w:hAnsi="Verdana" w:cs="Verdana"/>
                <w:sz w:val="20"/>
                <w:szCs w:val="20"/>
              </w:rPr>
              <w:t>*</w:t>
            </w:r>
          </w:p>
        </w:tc>
        <w:tc>
          <w:tcPr>
            <w:tcW w:w="1843" w:type="dxa"/>
            <w:tcBorders>
              <w:top w:val="nil"/>
              <w:bottom w:val="nil"/>
            </w:tcBorders>
          </w:tcPr>
          <w:p w14:paraId="3B10B7C3" w14:textId="4CC36434"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16</w:t>
            </w:r>
            <w:r w:rsidR="004C1918">
              <w:rPr>
                <w:rFonts w:ascii="Verdana" w:eastAsia="Verdana" w:hAnsi="Verdana" w:cs="Verdana"/>
                <w:sz w:val="20"/>
                <w:szCs w:val="20"/>
              </w:rPr>
              <w:t xml:space="preserve"> </w:t>
            </w:r>
            <w:r w:rsidRPr="00C029D8">
              <w:rPr>
                <w:rFonts w:ascii="Verdana" w:eastAsia="Verdana" w:hAnsi="Verdana" w:cs="Verdana"/>
                <w:sz w:val="20"/>
                <w:szCs w:val="20"/>
              </w:rPr>
              <w:t>219</w:t>
            </w:r>
          </w:p>
        </w:tc>
        <w:tc>
          <w:tcPr>
            <w:tcW w:w="1559" w:type="dxa"/>
            <w:tcBorders>
              <w:top w:val="nil"/>
              <w:bottom w:val="nil"/>
            </w:tcBorders>
          </w:tcPr>
          <w:p w14:paraId="0B6693C0" w14:textId="45799FE4" w:rsidR="005820DA" w:rsidRPr="00C029D8" w:rsidRDefault="005820DA">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w:t>
            </w:r>
            <w:r w:rsidR="004C1918">
              <w:rPr>
                <w:rFonts w:ascii="Verdana" w:eastAsia="Verdana" w:hAnsi="Verdana" w:cs="Verdana"/>
                <w:sz w:val="20"/>
                <w:szCs w:val="20"/>
              </w:rPr>
              <w:t>.</w:t>
            </w:r>
            <w:r w:rsidR="00C029D8" w:rsidRPr="00C029D8">
              <w:rPr>
                <w:rFonts w:ascii="Verdana" w:eastAsia="Verdana" w:hAnsi="Verdana" w:cs="Verdana"/>
                <w:sz w:val="20"/>
                <w:szCs w:val="20"/>
              </w:rPr>
              <w:t>3</w:t>
            </w:r>
            <w:r w:rsidRPr="00C029D8">
              <w:rPr>
                <w:rFonts w:ascii="Verdana" w:eastAsia="Verdana" w:hAnsi="Verdana" w:cs="Verdana"/>
                <w:sz w:val="20"/>
                <w:szCs w:val="20"/>
              </w:rPr>
              <w:t>%</w:t>
            </w:r>
          </w:p>
        </w:tc>
        <w:tc>
          <w:tcPr>
            <w:tcW w:w="1701" w:type="dxa"/>
            <w:tcBorders>
              <w:top w:val="nil"/>
              <w:bottom w:val="nil"/>
            </w:tcBorders>
          </w:tcPr>
          <w:p w14:paraId="33C8AB50" w14:textId="19497736" w:rsidR="005820DA" w:rsidRPr="00C029D8" w:rsidRDefault="007A7E19">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57</w:t>
            </w:r>
            <w:r w:rsidR="004C1918">
              <w:rPr>
                <w:rFonts w:ascii="Verdana" w:eastAsia="Verdana" w:hAnsi="Verdana" w:cs="Verdana"/>
                <w:sz w:val="20"/>
                <w:szCs w:val="20"/>
              </w:rPr>
              <w:t xml:space="preserve"> </w:t>
            </w:r>
            <w:r w:rsidRPr="00C029D8">
              <w:rPr>
                <w:rFonts w:ascii="Verdana" w:eastAsia="Verdana" w:hAnsi="Verdana" w:cs="Verdana"/>
                <w:sz w:val="20"/>
                <w:szCs w:val="20"/>
              </w:rPr>
              <w:t>645</w:t>
            </w:r>
          </w:p>
        </w:tc>
        <w:tc>
          <w:tcPr>
            <w:tcW w:w="1559" w:type="dxa"/>
            <w:tcBorders>
              <w:top w:val="nil"/>
              <w:bottom w:val="nil"/>
            </w:tcBorders>
          </w:tcPr>
          <w:p w14:paraId="793EF367" w14:textId="0428800D" w:rsidR="005820DA" w:rsidRPr="00C029D8" w:rsidRDefault="007A7E19">
            <w:pPr>
              <w:spacing w:line="240" w:lineRule="auto"/>
              <w:ind w:right="403"/>
              <w:jc w:val="right"/>
              <w:rPr>
                <w:rFonts w:ascii="Verdana" w:eastAsia="Verdana" w:hAnsi="Verdana" w:cs="Verdana"/>
                <w:sz w:val="20"/>
                <w:szCs w:val="20"/>
              </w:rPr>
            </w:pPr>
            <w:r w:rsidRPr="00C029D8">
              <w:rPr>
                <w:rFonts w:ascii="Verdana" w:eastAsia="Verdana" w:hAnsi="Verdana" w:cs="Verdana"/>
                <w:sz w:val="20"/>
                <w:szCs w:val="20"/>
              </w:rPr>
              <w:t>0</w:t>
            </w:r>
            <w:r w:rsidR="00C364C5">
              <w:rPr>
                <w:rFonts w:ascii="Verdana" w:eastAsia="Verdana" w:hAnsi="Verdana" w:cs="Verdana"/>
                <w:sz w:val="20"/>
                <w:szCs w:val="20"/>
              </w:rPr>
              <w:t>.</w:t>
            </w:r>
            <w:r w:rsidRPr="00C029D8">
              <w:rPr>
                <w:rFonts w:ascii="Verdana" w:eastAsia="Verdana" w:hAnsi="Verdana" w:cs="Verdana"/>
                <w:sz w:val="20"/>
                <w:szCs w:val="20"/>
              </w:rPr>
              <w:t>9%</w:t>
            </w:r>
          </w:p>
        </w:tc>
      </w:tr>
      <w:tr w:rsidR="005820DA" w:rsidRPr="008A3FFC" w14:paraId="74963477" w14:textId="5AEB6783" w:rsidTr="00C64B1B">
        <w:trPr>
          <w:trHeight w:val="332"/>
          <w:jc w:val="center"/>
        </w:trPr>
        <w:tc>
          <w:tcPr>
            <w:tcW w:w="2977" w:type="dxa"/>
            <w:tcBorders>
              <w:top w:val="nil"/>
              <w:bottom w:val="nil"/>
            </w:tcBorders>
          </w:tcPr>
          <w:p w14:paraId="276D5093" w14:textId="4CEEB478" w:rsidR="005820DA" w:rsidRPr="002047E9" w:rsidRDefault="00C022C9">
            <w:pPr>
              <w:spacing w:line="240" w:lineRule="auto"/>
              <w:rPr>
                <w:rFonts w:ascii="Verdana" w:eastAsia="Verdana" w:hAnsi="Verdana" w:cs="Verdana"/>
                <w:sz w:val="20"/>
                <w:szCs w:val="20"/>
              </w:rPr>
            </w:pPr>
            <w:proofErr w:type="spellStart"/>
            <w:r w:rsidRPr="00C022C9">
              <w:rPr>
                <w:rFonts w:ascii="Verdana" w:eastAsia="Verdana" w:hAnsi="Verdana" w:cs="Verdana"/>
                <w:sz w:val="20"/>
                <w:szCs w:val="20"/>
              </w:rPr>
              <w:t>Ferrous</w:t>
            </w:r>
            <w:proofErr w:type="spellEnd"/>
            <w:r w:rsidRPr="00C022C9">
              <w:rPr>
                <w:rFonts w:ascii="Verdana" w:eastAsia="Verdana" w:hAnsi="Verdana" w:cs="Verdana"/>
                <w:sz w:val="20"/>
                <w:szCs w:val="20"/>
              </w:rPr>
              <w:t xml:space="preserve"> </w:t>
            </w:r>
            <w:proofErr w:type="spellStart"/>
            <w:r w:rsidRPr="00C022C9">
              <w:rPr>
                <w:rFonts w:ascii="Verdana" w:eastAsia="Verdana" w:hAnsi="Verdana" w:cs="Verdana"/>
                <w:sz w:val="20"/>
                <w:szCs w:val="20"/>
              </w:rPr>
              <w:t>scrap</w:t>
            </w:r>
            <w:proofErr w:type="spellEnd"/>
          </w:p>
        </w:tc>
        <w:tc>
          <w:tcPr>
            <w:tcW w:w="1843" w:type="dxa"/>
            <w:tcBorders>
              <w:top w:val="nil"/>
              <w:bottom w:val="nil"/>
            </w:tcBorders>
          </w:tcPr>
          <w:p w14:paraId="27B8E076" w14:textId="24A28B15"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1</w:t>
            </w:r>
            <w:r w:rsidR="004C1918">
              <w:rPr>
                <w:rFonts w:ascii="Verdana" w:eastAsia="Verdana" w:hAnsi="Verdana" w:cs="Verdana"/>
                <w:sz w:val="20"/>
                <w:szCs w:val="20"/>
              </w:rPr>
              <w:t xml:space="preserve"> </w:t>
            </w:r>
            <w:r>
              <w:rPr>
                <w:rFonts w:ascii="Verdana" w:eastAsia="Verdana" w:hAnsi="Verdana" w:cs="Verdana"/>
                <w:sz w:val="20"/>
                <w:szCs w:val="20"/>
              </w:rPr>
              <w:t>441</w:t>
            </w:r>
          </w:p>
        </w:tc>
        <w:tc>
          <w:tcPr>
            <w:tcW w:w="1559" w:type="dxa"/>
            <w:tcBorders>
              <w:top w:val="nil"/>
              <w:bottom w:val="nil"/>
            </w:tcBorders>
          </w:tcPr>
          <w:p w14:paraId="7A87C629" w14:textId="7003E226"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sidR="004F13DC">
              <w:rPr>
                <w:rFonts w:ascii="Verdana" w:eastAsia="Verdana" w:hAnsi="Verdana" w:cs="Verdana"/>
                <w:sz w:val="20"/>
                <w:szCs w:val="20"/>
              </w:rPr>
              <w:t>0</w:t>
            </w:r>
            <w:r w:rsidRPr="002047E9">
              <w:rPr>
                <w:rFonts w:ascii="Verdana" w:eastAsia="Verdana" w:hAnsi="Verdana" w:cs="Verdana"/>
                <w:sz w:val="20"/>
                <w:szCs w:val="20"/>
              </w:rPr>
              <w:t>%</w:t>
            </w:r>
          </w:p>
        </w:tc>
        <w:tc>
          <w:tcPr>
            <w:tcW w:w="1701" w:type="dxa"/>
            <w:tcBorders>
              <w:top w:val="nil"/>
              <w:bottom w:val="nil"/>
            </w:tcBorders>
          </w:tcPr>
          <w:p w14:paraId="1BDE120E" w14:textId="7B9DC711"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291</w:t>
            </w:r>
          </w:p>
        </w:tc>
        <w:tc>
          <w:tcPr>
            <w:tcW w:w="1559" w:type="dxa"/>
            <w:tcBorders>
              <w:top w:val="nil"/>
              <w:bottom w:val="nil"/>
            </w:tcBorders>
          </w:tcPr>
          <w:p w14:paraId="45CA150C" w14:textId="48654C88"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C364C5">
              <w:rPr>
                <w:rFonts w:ascii="Verdana" w:eastAsia="Verdana" w:hAnsi="Verdana" w:cs="Verdana"/>
                <w:sz w:val="20"/>
                <w:szCs w:val="20"/>
              </w:rPr>
              <w:t>.</w:t>
            </w:r>
            <w:r>
              <w:rPr>
                <w:rFonts w:ascii="Verdana" w:eastAsia="Verdana" w:hAnsi="Verdana" w:cs="Verdana"/>
                <w:sz w:val="20"/>
                <w:szCs w:val="20"/>
              </w:rPr>
              <w:t>0%</w:t>
            </w:r>
          </w:p>
        </w:tc>
      </w:tr>
      <w:tr w:rsidR="005820DA" w:rsidRPr="008A3FFC" w14:paraId="29B2602C" w14:textId="5B1B0900" w:rsidTr="00C64B1B">
        <w:tblPrEx>
          <w:jc w:val="left"/>
        </w:tblPrEx>
        <w:trPr>
          <w:trHeight w:val="332"/>
        </w:trPr>
        <w:tc>
          <w:tcPr>
            <w:tcW w:w="2977" w:type="dxa"/>
          </w:tcPr>
          <w:p w14:paraId="7E4FB93C" w14:textId="0FDBDBD3" w:rsidR="005820DA" w:rsidRPr="002047E9" w:rsidRDefault="00A06EA0">
            <w:pPr>
              <w:spacing w:line="240" w:lineRule="auto"/>
              <w:rPr>
                <w:rFonts w:ascii="Verdana" w:eastAsia="Verdana" w:hAnsi="Verdana" w:cs="Verdana"/>
                <w:sz w:val="20"/>
                <w:szCs w:val="20"/>
              </w:rPr>
            </w:pPr>
            <w:proofErr w:type="spellStart"/>
            <w:r w:rsidRPr="00A06EA0">
              <w:rPr>
                <w:rFonts w:ascii="Verdana" w:eastAsia="Verdana" w:hAnsi="Verdana" w:cs="Verdana"/>
                <w:sz w:val="20"/>
                <w:szCs w:val="20"/>
              </w:rPr>
              <w:t>Tungsten</w:t>
            </w:r>
            <w:proofErr w:type="spellEnd"/>
            <w:r w:rsidRPr="00A06EA0">
              <w:rPr>
                <w:rFonts w:ascii="Verdana" w:eastAsia="Verdana" w:hAnsi="Verdana" w:cs="Verdana"/>
                <w:sz w:val="20"/>
                <w:szCs w:val="20"/>
              </w:rPr>
              <w:t xml:space="preserve"> metal</w:t>
            </w:r>
          </w:p>
        </w:tc>
        <w:tc>
          <w:tcPr>
            <w:tcW w:w="1843" w:type="dxa"/>
          </w:tcPr>
          <w:p w14:paraId="538227D6" w14:textId="5E4A5605" w:rsidR="005820DA"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250</w:t>
            </w:r>
          </w:p>
        </w:tc>
        <w:tc>
          <w:tcPr>
            <w:tcW w:w="1559" w:type="dxa"/>
          </w:tcPr>
          <w:p w14:paraId="433F0C17" w14:textId="255B43C9" w:rsidR="005820DA" w:rsidRPr="002047E9" w:rsidRDefault="005820DA">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r w:rsidR="004C1918">
              <w:rPr>
                <w:rFonts w:ascii="Verdana" w:eastAsia="Verdana" w:hAnsi="Verdana" w:cs="Verdana"/>
                <w:sz w:val="20"/>
                <w:szCs w:val="20"/>
              </w:rPr>
              <w:t>.</w:t>
            </w:r>
            <w:r>
              <w:rPr>
                <w:rFonts w:ascii="Verdana" w:eastAsia="Verdana" w:hAnsi="Verdana" w:cs="Verdana"/>
                <w:sz w:val="20"/>
                <w:szCs w:val="20"/>
              </w:rPr>
              <w:t>0%</w:t>
            </w:r>
          </w:p>
        </w:tc>
        <w:tc>
          <w:tcPr>
            <w:tcW w:w="1701" w:type="dxa"/>
          </w:tcPr>
          <w:p w14:paraId="48BFBD85" w14:textId="1265CF03"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c>
          <w:tcPr>
            <w:tcW w:w="1559" w:type="dxa"/>
          </w:tcPr>
          <w:p w14:paraId="64BFB5E8" w14:textId="66C3742A" w:rsidR="005820DA" w:rsidRPr="002047E9" w:rsidRDefault="007A7E19">
            <w:pPr>
              <w:spacing w:line="240" w:lineRule="auto"/>
              <w:ind w:right="403"/>
              <w:jc w:val="right"/>
              <w:rPr>
                <w:rFonts w:ascii="Verdana" w:eastAsia="Verdana" w:hAnsi="Verdana" w:cs="Verdana"/>
                <w:sz w:val="20"/>
                <w:szCs w:val="20"/>
              </w:rPr>
            </w:pPr>
            <w:r>
              <w:rPr>
                <w:rFonts w:ascii="Verdana" w:eastAsia="Verdana" w:hAnsi="Verdana" w:cs="Verdana"/>
                <w:sz w:val="20"/>
                <w:szCs w:val="20"/>
              </w:rPr>
              <w:t>-</w:t>
            </w:r>
          </w:p>
        </w:tc>
      </w:tr>
      <w:tr w:rsidR="005820DA" w:rsidRPr="008A3FFC" w14:paraId="4C91FC9C" w14:textId="40F96222" w:rsidTr="00C64B1B">
        <w:trPr>
          <w:trHeight w:val="332"/>
          <w:jc w:val="center"/>
        </w:trPr>
        <w:tc>
          <w:tcPr>
            <w:tcW w:w="2977" w:type="dxa"/>
            <w:tcBorders>
              <w:top w:val="single" w:sz="4" w:space="0" w:color="000000"/>
              <w:bottom w:val="single" w:sz="4" w:space="0" w:color="000000"/>
            </w:tcBorders>
            <w:vAlign w:val="center"/>
          </w:tcPr>
          <w:p w14:paraId="4167A188" w14:textId="36F348AE" w:rsidR="005820DA" w:rsidRPr="002047E9" w:rsidRDefault="005820DA">
            <w:pPr>
              <w:spacing w:line="240" w:lineRule="auto"/>
              <w:rPr>
                <w:rFonts w:ascii="Verdana" w:eastAsia="Verdana" w:hAnsi="Verdana" w:cs="Verdana"/>
                <w:b/>
                <w:bCs/>
                <w:sz w:val="20"/>
                <w:szCs w:val="20"/>
              </w:rPr>
            </w:pPr>
            <w:r w:rsidRPr="002047E9">
              <w:rPr>
                <w:rFonts w:ascii="Verdana" w:eastAsia="Verdana" w:hAnsi="Verdana" w:cs="Verdana"/>
                <w:b/>
                <w:bCs/>
                <w:sz w:val="20"/>
                <w:szCs w:val="20"/>
              </w:rPr>
              <w:t>Total</w:t>
            </w:r>
          </w:p>
        </w:tc>
        <w:tc>
          <w:tcPr>
            <w:tcW w:w="1843" w:type="dxa"/>
            <w:tcBorders>
              <w:top w:val="single" w:sz="4" w:space="0" w:color="000000"/>
              <w:bottom w:val="single" w:sz="4" w:space="0" w:color="000000"/>
            </w:tcBorders>
            <w:vAlign w:val="center"/>
          </w:tcPr>
          <w:p w14:paraId="3FACB240" w14:textId="2828040E" w:rsidR="005820DA" w:rsidRPr="002047E9" w:rsidRDefault="004F13DC">
            <w:pPr>
              <w:ind w:right="403"/>
              <w:jc w:val="right"/>
              <w:rPr>
                <w:rFonts w:ascii="Verdana" w:eastAsia="Verdana" w:hAnsi="Verdana" w:cs="Verdana"/>
                <w:b/>
                <w:bCs/>
                <w:sz w:val="20"/>
                <w:szCs w:val="20"/>
              </w:rPr>
            </w:pPr>
            <w:r>
              <w:rPr>
                <w:rFonts w:ascii="Verdana" w:eastAsia="Verdana" w:hAnsi="Verdana" w:cs="Verdana"/>
                <w:b/>
                <w:bCs/>
                <w:sz w:val="20"/>
                <w:szCs w:val="20"/>
              </w:rPr>
              <w:t>5</w:t>
            </w:r>
            <w:r w:rsidR="004C1918">
              <w:rPr>
                <w:rFonts w:ascii="Verdana" w:eastAsia="Verdana" w:hAnsi="Verdana" w:cs="Verdana"/>
                <w:b/>
                <w:bCs/>
                <w:sz w:val="20"/>
                <w:szCs w:val="20"/>
              </w:rPr>
              <w:t xml:space="preserve"> </w:t>
            </w:r>
            <w:r>
              <w:rPr>
                <w:rFonts w:ascii="Verdana" w:eastAsia="Verdana" w:hAnsi="Verdana" w:cs="Verdana"/>
                <w:b/>
                <w:bCs/>
                <w:sz w:val="20"/>
                <w:szCs w:val="20"/>
              </w:rPr>
              <w:t>910</w:t>
            </w:r>
            <w:r w:rsidR="004C1918">
              <w:rPr>
                <w:rFonts w:ascii="Verdana" w:eastAsia="Verdana" w:hAnsi="Verdana" w:cs="Verdana"/>
                <w:b/>
                <w:bCs/>
                <w:sz w:val="20"/>
                <w:szCs w:val="20"/>
              </w:rPr>
              <w:t xml:space="preserve"> </w:t>
            </w:r>
            <w:r>
              <w:rPr>
                <w:rFonts w:ascii="Verdana" w:eastAsia="Verdana" w:hAnsi="Verdana" w:cs="Verdana"/>
                <w:b/>
                <w:bCs/>
                <w:sz w:val="20"/>
                <w:szCs w:val="20"/>
              </w:rPr>
              <w:t>560</w:t>
            </w:r>
          </w:p>
        </w:tc>
        <w:tc>
          <w:tcPr>
            <w:tcW w:w="1559" w:type="dxa"/>
            <w:tcBorders>
              <w:top w:val="single" w:sz="4" w:space="0" w:color="000000"/>
              <w:bottom w:val="single" w:sz="4" w:space="0" w:color="000000"/>
            </w:tcBorders>
            <w:vAlign w:val="center"/>
          </w:tcPr>
          <w:p w14:paraId="5F3F24E7" w14:textId="0C2BA2EF" w:rsidR="005820DA" w:rsidRPr="002047E9" w:rsidRDefault="005820DA">
            <w:pPr>
              <w:ind w:right="403"/>
              <w:jc w:val="right"/>
              <w:rPr>
                <w:rFonts w:ascii="Verdana" w:eastAsia="Verdana" w:hAnsi="Verdana" w:cs="Verdana"/>
                <w:b/>
                <w:bCs/>
                <w:sz w:val="20"/>
                <w:szCs w:val="20"/>
              </w:rPr>
            </w:pPr>
            <w:r w:rsidRPr="002047E9">
              <w:rPr>
                <w:rFonts w:ascii="Verdana" w:eastAsia="Verdana" w:hAnsi="Verdana" w:cs="Verdana"/>
                <w:b/>
                <w:bCs/>
                <w:sz w:val="20"/>
                <w:szCs w:val="20"/>
              </w:rPr>
              <w:t>100</w:t>
            </w:r>
            <w:r w:rsidR="004C1918">
              <w:rPr>
                <w:rFonts w:ascii="Verdana" w:eastAsia="Verdana" w:hAnsi="Verdana" w:cs="Verdana"/>
                <w:b/>
                <w:bCs/>
                <w:sz w:val="20"/>
                <w:szCs w:val="20"/>
              </w:rPr>
              <w:t>.</w:t>
            </w:r>
            <w:r w:rsidRPr="002047E9">
              <w:rPr>
                <w:rFonts w:ascii="Verdana" w:eastAsia="Verdana" w:hAnsi="Verdana" w:cs="Verdana"/>
                <w:b/>
                <w:bCs/>
                <w:sz w:val="20"/>
                <w:szCs w:val="20"/>
              </w:rPr>
              <w:t>0%</w:t>
            </w:r>
          </w:p>
        </w:tc>
        <w:tc>
          <w:tcPr>
            <w:tcW w:w="1701" w:type="dxa"/>
            <w:tcBorders>
              <w:top w:val="single" w:sz="4" w:space="0" w:color="000000"/>
              <w:bottom w:val="single" w:sz="4" w:space="0" w:color="000000"/>
            </w:tcBorders>
          </w:tcPr>
          <w:p w14:paraId="6BA4A833" w14:textId="7AC5E63B" w:rsidR="005820DA" w:rsidRPr="002047E9" w:rsidRDefault="007A7E19">
            <w:pPr>
              <w:ind w:right="403"/>
              <w:jc w:val="right"/>
              <w:rPr>
                <w:rFonts w:ascii="Verdana" w:eastAsia="Verdana" w:hAnsi="Verdana" w:cs="Verdana"/>
                <w:b/>
                <w:bCs/>
                <w:sz w:val="20"/>
                <w:szCs w:val="20"/>
              </w:rPr>
            </w:pPr>
            <w:r>
              <w:rPr>
                <w:rFonts w:ascii="Verdana" w:eastAsia="Verdana" w:hAnsi="Verdana" w:cs="Verdana"/>
                <w:b/>
                <w:bCs/>
                <w:sz w:val="20"/>
                <w:szCs w:val="20"/>
              </w:rPr>
              <w:t>6</w:t>
            </w:r>
            <w:r w:rsidR="004C1918">
              <w:rPr>
                <w:rFonts w:ascii="Verdana" w:eastAsia="Verdana" w:hAnsi="Verdana" w:cs="Verdana"/>
                <w:b/>
                <w:bCs/>
                <w:sz w:val="20"/>
                <w:szCs w:val="20"/>
              </w:rPr>
              <w:t xml:space="preserve"> </w:t>
            </w:r>
            <w:r>
              <w:rPr>
                <w:rFonts w:ascii="Verdana" w:eastAsia="Verdana" w:hAnsi="Verdana" w:cs="Verdana"/>
                <w:b/>
                <w:bCs/>
                <w:sz w:val="20"/>
                <w:szCs w:val="20"/>
              </w:rPr>
              <w:t>466</w:t>
            </w:r>
            <w:r w:rsidR="004C1918">
              <w:rPr>
                <w:rFonts w:ascii="Verdana" w:eastAsia="Verdana" w:hAnsi="Verdana" w:cs="Verdana"/>
                <w:b/>
                <w:bCs/>
                <w:sz w:val="20"/>
                <w:szCs w:val="20"/>
              </w:rPr>
              <w:t xml:space="preserve"> </w:t>
            </w:r>
            <w:r>
              <w:rPr>
                <w:rFonts w:ascii="Verdana" w:eastAsia="Verdana" w:hAnsi="Verdana" w:cs="Verdana"/>
                <w:b/>
                <w:bCs/>
                <w:sz w:val="20"/>
                <w:szCs w:val="20"/>
              </w:rPr>
              <w:t>774</w:t>
            </w:r>
          </w:p>
        </w:tc>
        <w:tc>
          <w:tcPr>
            <w:tcW w:w="1559" w:type="dxa"/>
            <w:tcBorders>
              <w:top w:val="single" w:sz="4" w:space="0" w:color="000000"/>
              <w:bottom w:val="single" w:sz="4" w:space="0" w:color="000000"/>
            </w:tcBorders>
          </w:tcPr>
          <w:p w14:paraId="1477A217" w14:textId="3B7527B4" w:rsidR="005820DA" w:rsidRPr="002047E9" w:rsidRDefault="007A7E19">
            <w:pPr>
              <w:ind w:right="403"/>
              <w:jc w:val="right"/>
              <w:rPr>
                <w:rFonts w:ascii="Verdana" w:eastAsia="Verdana" w:hAnsi="Verdana" w:cs="Verdana"/>
                <w:b/>
                <w:bCs/>
                <w:sz w:val="20"/>
                <w:szCs w:val="20"/>
              </w:rPr>
            </w:pPr>
            <w:r>
              <w:rPr>
                <w:rFonts w:ascii="Verdana" w:eastAsia="Verdana" w:hAnsi="Verdana" w:cs="Verdana"/>
                <w:b/>
                <w:bCs/>
                <w:sz w:val="20"/>
                <w:szCs w:val="20"/>
              </w:rPr>
              <w:t>100</w:t>
            </w:r>
            <w:r w:rsidR="00C364C5">
              <w:rPr>
                <w:rFonts w:ascii="Verdana" w:eastAsia="Verdana" w:hAnsi="Verdana" w:cs="Verdana"/>
                <w:b/>
                <w:bCs/>
                <w:sz w:val="20"/>
                <w:szCs w:val="20"/>
              </w:rPr>
              <w:t>.</w:t>
            </w:r>
            <w:r>
              <w:rPr>
                <w:rFonts w:ascii="Verdana" w:eastAsia="Verdana" w:hAnsi="Verdana" w:cs="Verdana"/>
                <w:b/>
                <w:bCs/>
                <w:sz w:val="20"/>
                <w:szCs w:val="20"/>
              </w:rPr>
              <w:t>0%</w:t>
            </w:r>
          </w:p>
        </w:tc>
      </w:tr>
    </w:tbl>
    <w:p w14:paraId="406C30EA" w14:textId="1CE4E2BC" w:rsidR="002F27C9" w:rsidRPr="004C1918" w:rsidRDefault="002F27C9" w:rsidP="002F27C9">
      <w:pPr>
        <w:rPr>
          <w:rFonts w:ascii="Verdana" w:hAnsi="Verdana"/>
          <w:sz w:val="16"/>
          <w:szCs w:val="16"/>
          <w:lang w:val="en-GB"/>
        </w:rPr>
      </w:pPr>
      <w:r w:rsidRPr="004C1918">
        <w:rPr>
          <w:rFonts w:ascii="Verdana" w:hAnsi="Verdana"/>
          <w:sz w:val="16"/>
          <w:szCs w:val="16"/>
          <w:lang w:val="en-GB"/>
        </w:rPr>
        <w:t>*</w:t>
      </w:r>
      <w:r w:rsidR="004C1918" w:rsidRPr="004C1918">
        <w:rPr>
          <w:lang w:val="en-GB"/>
        </w:rPr>
        <w:t xml:space="preserve"> </w:t>
      </w:r>
      <w:r w:rsidR="004C1918" w:rsidRPr="004C1918">
        <w:rPr>
          <w:rFonts w:ascii="Verdana" w:hAnsi="Verdana"/>
          <w:sz w:val="16"/>
          <w:szCs w:val="16"/>
          <w:lang w:val="en-GB"/>
        </w:rPr>
        <w:t>The weight in kg of these incoming materials was estimated based on their respective average price per kg (€/kg).</w:t>
      </w:r>
    </w:p>
    <w:p w14:paraId="5BED52BA" w14:textId="0C04CD71" w:rsidR="00A46BE0" w:rsidRPr="004C1918" w:rsidRDefault="00A46BE0" w:rsidP="009C1703">
      <w:pPr>
        <w:pBdr>
          <w:top w:val="nil"/>
          <w:left w:val="nil"/>
          <w:bottom w:val="nil"/>
          <w:right w:val="nil"/>
          <w:between w:val="nil"/>
        </w:pBdr>
        <w:spacing w:before="120" w:after="40" w:line="240" w:lineRule="auto"/>
        <w:jc w:val="both"/>
        <w:rPr>
          <w:rFonts w:ascii="Verdana" w:hAnsi="Verdana"/>
          <w:sz w:val="20"/>
          <w:szCs w:val="20"/>
          <w:lang w:val="en-GB"/>
        </w:rPr>
      </w:pPr>
    </w:p>
    <w:p w14:paraId="145B8E51" w14:textId="77777777" w:rsidR="00D66CD6" w:rsidRPr="00D66CD6" w:rsidRDefault="00D66CD6" w:rsidP="00D66CD6">
      <w:pPr>
        <w:pBdr>
          <w:top w:val="nil"/>
          <w:left w:val="nil"/>
          <w:bottom w:val="nil"/>
          <w:right w:val="nil"/>
          <w:between w:val="nil"/>
        </w:pBdr>
        <w:spacing w:before="120" w:after="40" w:line="240" w:lineRule="auto"/>
        <w:jc w:val="both"/>
        <w:rPr>
          <w:rFonts w:ascii="Verdana" w:eastAsia="Times New Roman" w:hAnsi="Verdana" w:cstheme="minorHAnsi"/>
          <w:b/>
          <w:i/>
          <w:sz w:val="24"/>
          <w:szCs w:val="24"/>
          <w:lang w:val="en-GB"/>
        </w:rPr>
      </w:pPr>
      <w:r w:rsidRPr="00D66CD6">
        <w:rPr>
          <w:rFonts w:ascii="Verdana" w:eastAsia="Times New Roman" w:hAnsi="Verdana" w:cstheme="minorHAnsi"/>
          <w:b/>
          <w:i/>
          <w:sz w:val="24"/>
          <w:szCs w:val="24"/>
          <w:lang w:val="en-GB"/>
        </w:rPr>
        <w:t>Material circularity</w:t>
      </w:r>
    </w:p>
    <w:p w14:paraId="176F6D5B" w14:textId="77777777" w:rsidR="00D66CD6" w:rsidRPr="008000C3" w:rsidRDefault="00D66CD6" w:rsidP="00D66CD6">
      <w:pPr>
        <w:pBdr>
          <w:top w:val="nil"/>
          <w:left w:val="nil"/>
          <w:bottom w:val="nil"/>
          <w:right w:val="nil"/>
          <w:between w:val="nil"/>
        </w:pBdr>
        <w:spacing w:before="120" w:after="40" w:line="240" w:lineRule="auto"/>
        <w:contextualSpacing/>
        <w:jc w:val="both"/>
        <w:rPr>
          <w:rFonts w:ascii="Verdana" w:hAnsi="Verdana"/>
          <w:sz w:val="20"/>
          <w:szCs w:val="20"/>
          <w:u w:val="single"/>
          <w:lang w:val="en-GB"/>
        </w:rPr>
      </w:pPr>
      <w:r w:rsidRPr="008000C3">
        <w:rPr>
          <w:rFonts w:ascii="Verdana" w:hAnsi="Verdana"/>
          <w:sz w:val="20"/>
          <w:szCs w:val="20"/>
          <w:u w:val="single"/>
          <w:lang w:val="en-GB"/>
        </w:rPr>
        <w:t>Recycled input rate: &gt; 67%</w:t>
      </w:r>
    </w:p>
    <w:p w14:paraId="49EE8122" w14:textId="77777777" w:rsidR="008000C3" w:rsidRDefault="008000C3" w:rsidP="00D66CD6">
      <w:pPr>
        <w:pBdr>
          <w:top w:val="nil"/>
          <w:left w:val="nil"/>
          <w:bottom w:val="nil"/>
          <w:right w:val="nil"/>
          <w:between w:val="nil"/>
        </w:pBdr>
        <w:spacing w:before="120" w:after="40" w:line="240" w:lineRule="auto"/>
        <w:contextualSpacing/>
        <w:jc w:val="both"/>
        <w:rPr>
          <w:rFonts w:ascii="Verdana" w:hAnsi="Verdana"/>
          <w:sz w:val="20"/>
          <w:szCs w:val="20"/>
          <w:lang w:val="en-GB"/>
        </w:rPr>
      </w:pPr>
    </w:p>
    <w:p w14:paraId="0CE3E81D" w14:textId="557A251C" w:rsidR="005A0ED6" w:rsidRPr="008000C3" w:rsidRDefault="00D66CD6" w:rsidP="00D66CD6">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8000C3">
        <w:rPr>
          <w:rFonts w:ascii="Verdana" w:hAnsi="Verdana"/>
          <w:sz w:val="20"/>
          <w:szCs w:val="20"/>
          <w:lang w:val="en-GB"/>
        </w:rPr>
        <w:t>Thermocast primarily uses recycled material (scrap, shavings, and production waste reintroduced into the production cycle) instead of virgin raw materials (such as ferroalloys or mined ore)</w:t>
      </w:r>
      <w:r w:rsidR="000D004E" w:rsidRPr="008000C3">
        <w:rPr>
          <w:rFonts w:ascii="Verdana" w:hAnsi="Verdana"/>
          <w:sz w:val="20"/>
          <w:szCs w:val="20"/>
          <w:lang w:val="en-GB"/>
        </w:rPr>
        <w:t xml:space="preserve">. </w:t>
      </w:r>
    </w:p>
    <w:p w14:paraId="5332AC3E" w14:textId="5EC55A93" w:rsidR="00880ABE" w:rsidRPr="00D66CD6" w:rsidRDefault="00387472" w:rsidP="00880ABE">
      <w:pPr>
        <w:pBdr>
          <w:top w:val="nil"/>
          <w:left w:val="nil"/>
          <w:bottom w:val="nil"/>
          <w:right w:val="nil"/>
          <w:between w:val="nil"/>
        </w:pBdr>
        <w:spacing w:before="120" w:after="40" w:line="240" w:lineRule="auto"/>
        <w:contextualSpacing/>
        <w:jc w:val="both"/>
        <w:rPr>
          <w:rFonts w:ascii="Verdana" w:hAnsi="Verdana"/>
          <w:sz w:val="20"/>
          <w:szCs w:val="20"/>
          <w:lang w:val="en-GB"/>
        </w:rPr>
      </w:pPr>
      <w:r>
        <w:rPr>
          <w:noProof/>
        </w:rPr>
        <w:drawing>
          <wp:anchor distT="0" distB="0" distL="114300" distR="114300" simplePos="0" relativeHeight="251658280" behindDoc="0" locked="0" layoutInCell="1" allowOverlap="1" wp14:anchorId="5844E583" wp14:editId="753310B6">
            <wp:simplePos x="0" y="0"/>
            <wp:positionH relativeFrom="column">
              <wp:posOffset>715010</wp:posOffset>
            </wp:positionH>
            <wp:positionV relativeFrom="paragraph">
              <wp:posOffset>71755</wp:posOffset>
            </wp:positionV>
            <wp:extent cx="4546600" cy="2705100"/>
            <wp:effectExtent l="0" t="0" r="6350" b="0"/>
            <wp:wrapSquare wrapText="bothSides"/>
            <wp:docPr id="297515264" name="Grafico 1">
              <a:extLst xmlns:a="http://schemas.openxmlformats.org/drawingml/2006/main">
                <a:ext uri="{FF2B5EF4-FFF2-40B4-BE49-F238E27FC236}">
                  <a16:creationId xmlns:a16="http://schemas.microsoft.com/office/drawing/2014/main" id="{A2D3B989-5AC1-424F-A217-EF43846DF76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14:sizeRelH relativeFrom="page">
              <wp14:pctWidth>0</wp14:pctWidth>
            </wp14:sizeRelH>
            <wp14:sizeRelV relativeFrom="page">
              <wp14:pctHeight>0</wp14:pctHeight>
            </wp14:sizeRelV>
          </wp:anchor>
        </w:drawing>
      </w:r>
    </w:p>
    <w:p w14:paraId="61CF40A8" w14:textId="5CAFC92B" w:rsidR="00684953" w:rsidRPr="00D66CD6" w:rsidRDefault="00684953" w:rsidP="009C1703">
      <w:pPr>
        <w:pBdr>
          <w:top w:val="nil"/>
          <w:left w:val="nil"/>
          <w:bottom w:val="nil"/>
          <w:right w:val="nil"/>
          <w:between w:val="nil"/>
        </w:pBdr>
        <w:spacing w:before="120" w:after="40" w:line="240" w:lineRule="auto"/>
        <w:jc w:val="both"/>
        <w:rPr>
          <w:rFonts w:ascii="Verdana" w:hAnsi="Verdana"/>
          <w:sz w:val="21"/>
          <w:szCs w:val="21"/>
          <w:highlight w:val="yellow"/>
          <w:lang w:val="en-GB"/>
        </w:rPr>
      </w:pPr>
    </w:p>
    <w:p w14:paraId="7E5ADDB3" w14:textId="77777777" w:rsidR="006A0676" w:rsidRPr="00D66CD6" w:rsidRDefault="006A0676" w:rsidP="009C1703">
      <w:pPr>
        <w:pBdr>
          <w:top w:val="nil"/>
          <w:left w:val="nil"/>
          <w:bottom w:val="nil"/>
          <w:right w:val="nil"/>
          <w:between w:val="nil"/>
        </w:pBdr>
        <w:spacing w:before="120" w:after="40" w:line="240" w:lineRule="auto"/>
        <w:jc w:val="both"/>
        <w:rPr>
          <w:rFonts w:ascii="Verdana" w:hAnsi="Verdana"/>
          <w:sz w:val="21"/>
          <w:szCs w:val="21"/>
          <w:lang w:val="en-GB"/>
        </w:rPr>
      </w:pPr>
    </w:p>
    <w:p w14:paraId="5670E6A0" w14:textId="77777777" w:rsidR="00366E13" w:rsidRPr="00D66CD6" w:rsidRDefault="00366E13" w:rsidP="009C1703">
      <w:pPr>
        <w:pBdr>
          <w:top w:val="nil"/>
          <w:left w:val="nil"/>
          <w:bottom w:val="nil"/>
          <w:right w:val="nil"/>
          <w:between w:val="nil"/>
        </w:pBdr>
        <w:spacing w:before="120" w:after="40" w:line="240" w:lineRule="auto"/>
        <w:jc w:val="both"/>
        <w:rPr>
          <w:rFonts w:ascii="Verdana" w:hAnsi="Verdana"/>
          <w:sz w:val="21"/>
          <w:szCs w:val="21"/>
          <w:lang w:val="en-GB"/>
        </w:rPr>
      </w:pPr>
    </w:p>
    <w:p w14:paraId="4559443C" w14:textId="77777777" w:rsidR="00366E13" w:rsidRPr="00D66CD6" w:rsidRDefault="00366E13" w:rsidP="009C1703">
      <w:pPr>
        <w:pBdr>
          <w:top w:val="nil"/>
          <w:left w:val="nil"/>
          <w:bottom w:val="nil"/>
          <w:right w:val="nil"/>
          <w:between w:val="nil"/>
        </w:pBdr>
        <w:spacing w:before="120" w:after="40" w:line="240" w:lineRule="auto"/>
        <w:jc w:val="both"/>
        <w:rPr>
          <w:rFonts w:ascii="Verdana" w:hAnsi="Verdana"/>
          <w:sz w:val="21"/>
          <w:szCs w:val="21"/>
          <w:lang w:val="en-GB"/>
        </w:rPr>
      </w:pPr>
    </w:p>
    <w:p w14:paraId="4434F5D0" w14:textId="77777777" w:rsidR="00366E13" w:rsidRPr="00D66CD6" w:rsidRDefault="00366E13" w:rsidP="009C1703">
      <w:pPr>
        <w:pBdr>
          <w:top w:val="nil"/>
          <w:left w:val="nil"/>
          <w:bottom w:val="nil"/>
          <w:right w:val="nil"/>
          <w:between w:val="nil"/>
        </w:pBdr>
        <w:spacing w:before="120" w:after="40" w:line="240" w:lineRule="auto"/>
        <w:jc w:val="both"/>
        <w:rPr>
          <w:rFonts w:ascii="Verdana" w:hAnsi="Verdana"/>
          <w:sz w:val="21"/>
          <w:szCs w:val="21"/>
          <w:lang w:val="en-GB"/>
        </w:rPr>
      </w:pPr>
    </w:p>
    <w:p w14:paraId="73815845" w14:textId="77777777" w:rsidR="00366E13" w:rsidRPr="00D66CD6" w:rsidRDefault="00366E13" w:rsidP="009C1703">
      <w:pPr>
        <w:pBdr>
          <w:top w:val="nil"/>
          <w:left w:val="nil"/>
          <w:bottom w:val="nil"/>
          <w:right w:val="nil"/>
          <w:between w:val="nil"/>
        </w:pBdr>
        <w:spacing w:before="120" w:after="40" w:line="240" w:lineRule="auto"/>
        <w:jc w:val="both"/>
        <w:rPr>
          <w:rFonts w:ascii="Verdana" w:hAnsi="Verdana"/>
          <w:sz w:val="21"/>
          <w:szCs w:val="21"/>
          <w:lang w:val="en-GB"/>
        </w:rPr>
      </w:pPr>
    </w:p>
    <w:p w14:paraId="3DCB955E" w14:textId="77777777" w:rsidR="00366E13" w:rsidRPr="00D66CD6" w:rsidRDefault="00366E13" w:rsidP="009C1703">
      <w:pPr>
        <w:pBdr>
          <w:top w:val="nil"/>
          <w:left w:val="nil"/>
          <w:bottom w:val="nil"/>
          <w:right w:val="nil"/>
          <w:between w:val="nil"/>
        </w:pBdr>
        <w:spacing w:before="120" w:after="40" w:line="240" w:lineRule="auto"/>
        <w:jc w:val="both"/>
        <w:rPr>
          <w:rFonts w:ascii="Verdana" w:hAnsi="Verdana"/>
          <w:sz w:val="21"/>
          <w:szCs w:val="21"/>
          <w:lang w:val="en-GB"/>
        </w:rPr>
      </w:pPr>
    </w:p>
    <w:p w14:paraId="521CB7C0" w14:textId="77777777" w:rsidR="00CD414D" w:rsidRPr="00D66CD6" w:rsidRDefault="00CD414D" w:rsidP="009C1703">
      <w:pPr>
        <w:pBdr>
          <w:top w:val="nil"/>
          <w:left w:val="nil"/>
          <w:bottom w:val="nil"/>
          <w:right w:val="nil"/>
          <w:between w:val="nil"/>
        </w:pBdr>
        <w:spacing w:before="120" w:after="40" w:line="240" w:lineRule="auto"/>
        <w:jc w:val="both"/>
        <w:rPr>
          <w:rFonts w:ascii="Verdana" w:hAnsi="Verdana"/>
          <w:sz w:val="21"/>
          <w:szCs w:val="21"/>
          <w:lang w:val="en-GB"/>
        </w:rPr>
      </w:pPr>
    </w:p>
    <w:p w14:paraId="5D7CCDC4" w14:textId="77777777" w:rsidR="00CD414D" w:rsidRPr="00D66CD6" w:rsidRDefault="00CD414D" w:rsidP="009C1703">
      <w:pPr>
        <w:pBdr>
          <w:top w:val="nil"/>
          <w:left w:val="nil"/>
          <w:bottom w:val="nil"/>
          <w:right w:val="nil"/>
          <w:between w:val="nil"/>
        </w:pBdr>
        <w:spacing w:before="120" w:after="40" w:line="240" w:lineRule="auto"/>
        <w:jc w:val="both"/>
        <w:rPr>
          <w:rFonts w:ascii="Verdana" w:hAnsi="Verdana"/>
          <w:sz w:val="21"/>
          <w:szCs w:val="21"/>
          <w:lang w:val="en-GB"/>
        </w:rPr>
      </w:pPr>
    </w:p>
    <w:p w14:paraId="3BA9DC3D" w14:textId="77777777" w:rsidR="00CD414D" w:rsidRPr="00D66CD6" w:rsidRDefault="00CD414D" w:rsidP="009C1703">
      <w:pPr>
        <w:pBdr>
          <w:top w:val="nil"/>
          <w:left w:val="nil"/>
          <w:bottom w:val="nil"/>
          <w:right w:val="nil"/>
          <w:between w:val="nil"/>
        </w:pBdr>
        <w:spacing w:before="120" w:after="40" w:line="240" w:lineRule="auto"/>
        <w:jc w:val="both"/>
        <w:rPr>
          <w:rFonts w:ascii="Verdana" w:hAnsi="Verdana"/>
          <w:sz w:val="21"/>
          <w:szCs w:val="21"/>
          <w:lang w:val="en-GB"/>
        </w:rPr>
      </w:pPr>
    </w:p>
    <w:p w14:paraId="516E4282" w14:textId="77777777" w:rsidR="001E5E5C" w:rsidRDefault="001E5E5C" w:rsidP="00D66CD6">
      <w:pPr>
        <w:pBdr>
          <w:top w:val="nil"/>
          <w:left w:val="nil"/>
          <w:bottom w:val="nil"/>
          <w:right w:val="nil"/>
          <w:between w:val="nil"/>
        </w:pBdr>
        <w:spacing w:before="120" w:after="40" w:line="240" w:lineRule="auto"/>
        <w:jc w:val="both"/>
        <w:rPr>
          <w:rFonts w:ascii="Verdana" w:hAnsi="Verdana"/>
          <w:sz w:val="20"/>
          <w:szCs w:val="20"/>
          <w:u w:val="single"/>
          <w:lang w:val="en-GB"/>
        </w:rPr>
      </w:pPr>
    </w:p>
    <w:p w14:paraId="1AEA0B5B" w14:textId="77777777" w:rsidR="008F18BA" w:rsidRDefault="008F18BA" w:rsidP="00D66CD6">
      <w:pPr>
        <w:pBdr>
          <w:top w:val="nil"/>
          <w:left w:val="nil"/>
          <w:bottom w:val="nil"/>
          <w:right w:val="nil"/>
          <w:between w:val="nil"/>
        </w:pBdr>
        <w:spacing w:before="120" w:after="40" w:line="240" w:lineRule="auto"/>
        <w:jc w:val="both"/>
        <w:rPr>
          <w:rFonts w:ascii="Verdana" w:hAnsi="Verdana"/>
          <w:sz w:val="20"/>
          <w:szCs w:val="20"/>
          <w:u w:val="single"/>
          <w:lang w:val="en-GB"/>
        </w:rPr>
      </w:pPr>
    </w:p>
    <w:p w14:paraId="1A97BD72" w14:textId="26C0E718" w:rsidR="00D66CD6" w:rsidRPr="00D66CD6" w:rsidRDefault="00D66CD6" w:rsidP="00D66CD6">
      <w:pPr>
        <w:pBdr>
          <w:top w:val="nil"/>
          <w:left w:val="nil"/>
          <w:bottom w:val="nil"/>
          <w:right w:val="nil"/>
          <w:between w:val="nil"/>
        </w:pBdr>
        <w:spacing w:before="120" w:after="40" w:line="240" w:lineRule="auto"/>
        <w:jc w:val="both"/>
        <w:rPr>
          <w:rFonts w:ascii="Verdana" w:hAnsi="Verdana"/>
          <w:sz w:val="20"/>
          <w:szCs w:val="20"/>
          <w:u w:val="single"/>
          <w:lang w:val="en-GB"/>
        </w:rPr>
      </w:pPr>
      <w:r w:rsidRPr="00D66CD6">
        <w:rPr>
          <w:rFonts w:ascii="Verdana" w:hAnsi="Verdana"/>
          <w:sz w:val="20"/>
          <w:szCs w:val="20"/>
          <w:u w:val="single"/>
          <w:lang w:val="en-GB"/>
        </w:rPr>
        <w:t>Product recyclability at end-of-life: 100%</w:t>
      </w:r>
    </w:p>
    <w:p w14:paraId="35E0ECB5" w14:textId="15443721" w:rsidR="002A0246" w:rsidRPr="008000C3" w:rsidRDefault="00D66CD6" w:rsidP="00D66CD6">
      <w:pPr>
        <w:pBdr>
          <w:top w:val="nil"/>
          <w:left w:val="nil"/>
          <w:bottom w:val="nil"/>
          <w:right w:val="nil"/>
          <w:between w:val="nil"/>
        </w:pBdr>
        <w:spacing w:before="120" w:after="40" w:line="240" w:lineRule="auto"/>
        <w:jc w:val="both"/>
        <w:rPr>
          <w:rFonts w:ascii="Verdana" w:hAnsi="Verdana"/>
          <w:sz w:val="20"/>
          <w:szCs w:val="20"/>
          <w:lang w:val="en-GB"/>
        </w:rPr>
      </w:pPr>
      <w:r w:rsidRPr="008000C3">
        <w:rPr>
          <w:rFonts w:ascii="Verdana" w:hAnsi="Verdana"/>
          <w:sz w:val="20"/>
          <w:szCs w:val="20"/>
          <w:lang w:val="en-GB"/>
        </w:rPr>
        <w:t>The special alloys and steel components manufactured at the company's plant can be fully remelted and reused as secondary raw material for new production, eliminating end-of-life industrial waste and reducing the carbon footprint associated with extracting new resources</w:t>
      </w:r>
      <w:r w:rsidR="008F18BA">
        <w:rPr>
          <w:rFonts w:ascii="Verdana" w:hAnsi="Verdana"/>
          <w:sz w:val="20"/>
          <w:szCs w:val="20"/>
          <w:lang w:val="en-GB"/>
        </w:rPr>
        <w:t>.</w:t>
      </w:r>
    </w:p>
    <w:p w14:paraId="30BABFA0" w14:textId="32D1CD23" w:rsidR="00A9716B" w:rsidRDefault="00A0669C" w:rsidP="00BB1A33">
      <w:pPr>
        <w:pBdr>
          <w:top w:val="nil"/>
          <w:left w:val="nil"/>
          <w:bottom w:val="nil"/>
          <w:right w:val="nil"/>
          <w:between w:val="nil"/>
        </w:pBdr>
        <w:spacing w:before="120" w:after="40" w:line="240" w:lineRule="auto"/>
        <w:jc w:val="center"/>
        <w:rPr>
          <w:rFonts w:ascii="Verdana" w:hAnsi="Verdana"/>
          <w:sz w:val="20"/>
          <w:szCs w:val="20"/>
          <w:lang w:val="it-IT"/>
        </w:rPr>
      </w:pPr>
      <w:r w:rsidRPr="00A0669C">
        <w:rPr>
          <w:rFonts w:ascii="Verdana" w:hAnsi="Verdana"/>
          <w:noProof/>
          <w:sz w:val="20"/>
          <w:szCs w:val="20"/>
          <w:lang w:val="it-IT"/>
        </w:rPr>
        <w:lastRenderedPageBreak/>
        <w:drawing>
          <wp:inline distT="0" distB="0" distL="0" distR="0" wp14:anchorId="35B78352" wp14:editId="27D05552">
            <wp:extent cx="6120130" cy="4081780"/>
            <wp:effectExtent l="0" t="0" r="0" b="0"/>
            <wp:docPr id="1792542010" name="Im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2542010" name=""/>
                    <pic:cNvPicPr/>
                  </pic:nvPicPr>
                  <pic:blipFill>
                    <a:blip r:embed="rId35"/>
                    <a:stretch>
                      <a:fillRect/>
                    </a:stretch>
                  </pic:blipFill>
                  <pic:spPr>
                    <a:xfrm>
                      <a:off x="0" y="0"/>
                      <a:ext cx="6120130" cy="4081780"/>
                    </a:xfrm>
                    <a:prstGeom prst="rect">
                      <a:avLst/>
                    </a:prstGeom>
                  </pic:spPr>
                </pic:pic>
              </a:graphicData>
            </a:graphic>
          </wp:inline>
        </w:drawing>
      </w:r>
    </w:p>
    <w:p w14:paraId="111198B5" w14:textId="77777777" w:rsidR="00A9716B" w:rsidRDefault="00A9716B" w:rsidP="004970A4">
      <w:pPr>
        <w:pBdr>
          <w:top w:val="nil"/>
          <w:left w:val="nil"/>
          <w:bottom w:val="nil"/>
          <w:right w:val="nil"/>
          <w:between w:val="nil"/>
        </w:pBdr>
        <w:spacing w:before="120" w:after="40" w:line="240" w:lineRule="auto"/>
        <w:jc w:val="both"/>
        <w:rPr>
          <w:rFonts w:ascii="Verdana" w:hAnsi="Verdana"/>
          <w:sz w:val="20"/>
          <w:szCs w:val="20"/>
          <w:lang w:val="it-IT"/>
        </w:rPr>
      </w:pPr>
    </w:p>
    <w:p w14:paraId="3BFD2107" w14:textId="77777777" w:rsidR="00BC2476" w:rsidRPr="00BC2476" w:rsidRDefault="00BC2476" w:rsidP="00BC2476">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BC2476">
        <w:rPr>
          <w:rFonts w:ascii="Verdana" w:hAnsi="Verdana"/>
          <w:sz w:val="20"/>
          <w:szCs w:val="20"/>
          <w:lang w:val="en-GB"/>
        </w:rPr>
        <w:t>Regarding the composition of the packaging purchased and used by Thermocast, it is noted that this consists of wooden pallets and crates manufactured to order.</w:t>
      </w:r>
    </w:p>
    <w:p w14:paraId="3828848D" w14:textId="78E8D7EA" w:rsidR="00AF41E7" w:rsidRPr="00BC2476" w:rsidRDefault="00BC2476" w:rsidP="00BC2476">
      <w:pPr>
        <w:pBdr>
          <w:top w:val="nil"/>
          <w:left w:val="nil"/>
          <w:bottom w:val="nil"/>
          <w:right w:val="nil"/>
          <w:between w:val="nil"/>
        </w:pBdr>
        <w:spacing w:before="120" w:after="40" w:line="240" w:lineRule="auto"/>
        <w:contextualSpacing/>
        <w:jc w:val="both"/>
        <w:rPr>
          <w:rFonts w:ascii="Verdana" w:hAnsi="Verdana"/>
          <w:sz w:val="20"/>
          <w:szCs w:val="20"/>
          <w:lang w:val="en-GB"/>
        </w:rPr>
      </w:pPr>
      <w:r w:rsidRPr="00BC2476">
        <w:rPr>
          <w:rFonts w:ascii="Verdana" w:hAnsi="Verdana"/>
          <w:sz w:val="20"/>
          <w:szCs w:val="20"/>
          <w:lang w:val="en-GB"/>
        </w:rPr>
        <w:t>Packaging purchases account for less than 1% of the Income Statement; consequently, their management is not considered a material issue, and their quantities and composition are not tracked</w:t>
      </w:r>
      <w:r w:rsidR="009C1703" w:rsidRPr="00BC2476">
        <w:rPr>
          <w:rFonts w:ascii="Verdana" w:hAnsi="Verdana"/>
          <w:sz w:val="20"/>
          <w:szCs w:val="20"/>
          <w:lang w:val="en-GB"/>
        </w:rPr>
        <w:t xml:space="preserve">. </w:t>
      </w:r>
    </w:p>
    <w:p w14:paraId="39D8F594" w14:textId="77777777" w:rsidR="00A13AED" w:rsidRPr="00BC2476" w:rsidRDefault="00A13AED">
      <w:pPr>
        <w:pBdr>
          <w:top w:val="nil"/>
          <w:left w:val="nil"/>
          <w:bottom w:val="nil"/>
          <w:right w:val="nil"/>
          <w:between w:val="nil"/>
        </w:pBdr>
        <w:spacing w:before="120" w:after="40" w:line="240" w:lineRule="auto"/>
        <w:contextualSpacing/>
        <w:jc w:val="both"/>
        <w:rPr>
          <w:rFonts w:ascii="Verdana" w:hAnsi="Verdana"/>
          <w:sz w:val="20"/>
          <w:szCs w:val="20"/>
          <w:lang w:val="en-GB"/>
        </w:rPr>
      </w:pPr>
    </w:p>
    <w:p w14:paraId="0F586289" w14:textId="77777777" w:rsidR="009A68BB" w:rsidRPr="00BC2476" w:rsidRDefault="009A68BB">
      <w:pPr>
        <w:pBdr>
          <w:top w:val="nil"/>
          <w:left w:val="nil"/>
          <w:bottom w:val="nil"/>
          <w:right w:val="nil"/>
          <w:between w:val="nil"/>
        </w:pBdr>
        <w:spacing w:before="120" w:after="40" w:line="240" w:lineRule="auto"/>
        <w:jc w:val="both"/>
        <w:rPr>
          <w:lang w:val="en-GB"/>
        </w:rPr>
      </w:pPr>
    </w:p>
    <w:p w14:paraId="4C36C248" w14:textId="0375150C" w:rsidR="00841D2B" w:rsidRPr="001F62C2" w:rsidRDefault="00650A75" w:rsidP="00841D2B">
      <w:pPr>
        <w:keepNext/>
        <w:keepLines/>
        <w:spacing w:after="240" w:line="240" w:lineRule="auto"/>
        <w:jc w:val="both"/>
        <w:outlineLvl w:val="1"/>
        <w:rPr>
          <w:rFonts w:ascii="Verdana" w:eastAsia="Yu Gothic Light" w:hAnsi="Verdana" w:cstheme="majorBidi"/>
          <w:b/>
          <w:bCs/>
          <w:caps/>
          <w:sz w:val="28"/>
          <w:szCs w:val="26"/>
          <w:lang w:val="en-GB"/>
        </w:rPr>
      </w:pPr>
      <w:bookmarkStart w:id="34" w:name="_Toc237963605"/>
      <w:r>
        <w:rPr>
          <w:noProof/>
        </w:rPr>
        <mc:AlternateContent>
          <mc:Choice Requires="wps">
            <w:drawing>
              <wp:anchor distT="0" distB="0" distL="114300" distR="114300" simplePos="0" relativeHeight="251658262" behindDoc="1" locked="0" layoutInCell="1" allowOverlap="1" wp14:anchorId="641B64AB" wp14:editId="1C6FAD26">
                <wp:simplePos x="0" y="0"/>
                <wp:positionH relativeFrom="margin">
                  <wp:posOffset>4915637</wp:posOffset>
                </wp:positionH>
                <wp:positionV relativeFrom="paragraph">
                  <wp:posOffset>203</wp:posOffset>
                </wp:positionV>
                <wp:extent cx="1195070" cy="251460"/>
                <wp:effectExtent l="0" t="0" r="24130" b="15240"/>
                <wp:wrapSquare wrapText="bothSides"/>
                <wp:docPr id="1667694579"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070" cy="251460"/>
                        </a:xfrm>
                        <a:prstGeom prst="rect">
                          <a:avLst/>
                        </a:prstGeom>
                        <a:solidFill>
                          <a:srgbClr val="FFFFFF"/>
                        </a:solidFill>
                        <a:ln w="9525">
                          <a:solidFill>
                            <a:srgbClr val="000000"/>
                          </a:solidFill>
                          <a:miter lim="800000"/>
                          <a:headEnd/>
                          <a:tailEnd/>
                        </a:ln>
                      </wps:spPr>
                      <wps:txbx>
                        <w:txbxContent>
                          <w:p w14:paraId="0E7422E6" w14:textId="77777777" w:rsidR="00650A75" w:rsidRPr="00786407" w:rsidRDefault="00650A75" w:rsidP="00650A7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41B64AB" id="_x0000_s1079" type="#_x0000_t202" style="position:absolute;left:0;text-align:left;margin-left:387.05pt;margin-top:0;width:94.1pt;height:19.8pt;z-index:-25165821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6YrFgIAACkEAAAOAAAAZHJzL2Uyb0RvYy54bWysk81u2zAMx+8D9g6C7ovtIGkbI07Rpcsw&#10;oPsAuj2ALMuxMFnUKCV29vSjlDQNuu0yzAdBNKU/yR+p5e3YG7ZX6DXYiheTnDNlJTTabiv+7evm&#10;zQ1nPgjbCANWVfygPL9dvX61HFypptCBaRQyErG+HFzFuxBcmWVedqoXfgJOWXK2gL0IZOI2a1AM&#10;pN6bbJrnV9kA2DgEqbynv/dHJ18l/bZVMnxuW68CMxWn3EJaMa11XLPVUpRbFK7T8pSG+IcseqEt&#10;BT1L3Ysg2A71b1K9lgge2jCR0GfQtlqqVANVU+QvqnnshFOpFoLj3RmT/3+y8tP+0X1BFsa3MFID&#10;UxHePYD87pmFdSfsVt0hwtAp0VDgIiLLBufL09WI2pc+itTDR2ioyWIXIAmNLfaRCtXJSJ0acDhD&#10;V2NgMoYsFvP8mlySfNN5MbtKXclE+XTboQ/vFfQsbiqO1NSkLvYPPsRsRPl0JAbzYHSz0cYkA7f1&#10;2iDbCxqATfpSAS+OGcuGii/m0/kRwF8l8vT9SaLXgSbZ6L7iN+dDoozY3tkmzVkQ2hz3lLKxJ44R&#10;3RFiGOuR6YYwLGKEyLWG5kBkEY6TSy+NNh3gT84GmtqK+x87gYoz88FSdxbFbBbHPBmz+fWUDLz0&#10;1JceYSVJVVwG5OxorEN6HBGdhTvqY6sT4udcTlnTPCbyp7cTB/7STqeeX/jqFwAAAP//AwBQSwME&#10;FAAGAAgAAAAhAGSJWYvbAAAABwEAAA8AAABkcnMvZG93bnJldi54bWxMj81OwzAQhO9IvIO1SNyo&#10;0xalbRqnioo4FomCOLv2Ngn4T7abhrdnOcFxNKOZb+rdZA0bMabBOwHzWQEMnfJ6cJ2A97fnhzWw&#10;lKXT0niHAr4xwa65vallpf3VveJ4zB2jEpcqKaDPOVScJ9WjlWnmAzryzj5amUnGjusor1RuDV8U&#10;RcmtHBwt9DLgvkf1dbxYAYf2sC9e4mjb8HH+NDIo9RSSEPd3U7sFlnHKf2H4xSd0aIjp5C9OJ2YE&#10;rFaPc4oKoEdkb8rFEthJwHJTAm9q/p+/+QEAAP//AwBQSwECLQAUAAYACAAAACEAtoM4kv4AAADh&#10;AQAAEwAAAAAAAAAAAAAAAAAAAAAAW0NvbnRlbnRfVHlwZXNdLnhtbFBLAQItABQABgAIAAAAIQA4&#10;/SH/1gAAAJQBAAALAAAAAAAAAAAAAAAAAC8BAABfcmVscy8ucmVsc1BLAQItABQABgAIAAAAIQCi&#10;+6YrFgIAACkEAAAOAAAAAAAAAAAAAAAAAC4CAABkcnMvZTJvRG9jLnhtbFBLAQItABQABgAIAAAA&#10;IQBkiVmL2wAAAAcBAAAPAAAAAAAAAAAAAAAAAHAEAABkcnMvZG93bnJldi54bWxQSwUGAAAAAAQA&#10;BADzAAAAeAUAAAAA&#10;">
                <v:textbox>
                  <w:txbxContent>
                    <w:p w14:paraId="0E7422E6" w14:textId="77777777" w:rsidR="00650A75" w:rsidRPr="00786407" w:rsidRDefault="00650A75" w:rsidP="00650A7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7</w:t>
                      </w:r>
                      <w:r w:rsidRPr="00786407">
                        <w:rPr>
                          <w:rFonts w:ascii="Verdana" w:hAnsi="Verdana"/>
                          <w:b/>
                          <w:bCs/>
                          <w:sz w:val="20"/>
                          <w:szCs w:val="20"/>
                        </w:rPr>
                        <w:t>–C</w:t>
                      </w:r>
                      <w:r>
                        <w:rPr>
                          <w:rFonts w:ascii="Verdana" w:hAnsi="Verdana"/>
                          <w:b/>
                          <w:bCs/>
                          <w:sz w:val="20"/>
                          <w:szCs w:val="20"/>
                        </w:rPr>
                        <w:t>2</w:t>
                      </w:r>
                    </w:p>
                  </w:txbxContent>
                </v:textbox>
                <w10:wrap type="square" anchorx="margin"/>
              </v:shape>
            </w:pict>
          </mc:Fallback>
        </mc:AlternateContent>
      </w:r>
      <w:r w:rsidR="00841D2B" w:rsidRPr="001F62C2">
        <w:rPr>
          <w:rFonts w:ascii="Verdana" w:eastAsia="Yu Gothic Light" w:hAnsi="Verdana" w:cstheme="majorBidi"/>
          <w:b/>
          <w:bCs/>
          <w:caps/>
          <w:sz w:val="28"/>
          <w:szCs w:val="26"/>
          <w:lang w:val="en-GB"/>
        </w:rPr>
        <w:t>2.</w:t>
      </w:r>
      <w:r w:rsidR="006E18A2" w:rsidRPr="001F62C2">
        <w:rPr>
          <w:rFonts w:ascii="Verdana" w:eastAsia="Yu Gothic Light" w:hAnsi="Verdana" w:cstheme="majorBidi"/>
          <w:b/>
          <w:bCs/>
          <w:caps/>
          <w:sz w:val="28"/>
          <w:szCs w:val="26"/>
          <w:lang w:val="en-GB"/>
        </w:rPr>
        <w:t>4</w:t>
      </w:r>
      <w:r w:rsidR="00841D2B" w:rsidRPr="001F62C2">
        <w:rPr>
          <w:rFonts w:ascii="Verdana" w:eastAsia="Yu Gothic Light" w:hAnsi="Verdana" w:cstheme="majorBidi"/>
          <w:b/>
          <w:bCs/>
          <w:caps/>
          <w:sz w:val="28"/>
          <w:szCs w:val="26"/>
          <w:lang w:val="en-GB"/>
        </w:rPr>
        <w:t xml:space="preserve"> </w:t>
      </w:r>
      <w:r w:rsidR="00BC2476" w:rsidRPr="001F62C2">
        <w:rPr>
          <w:rFonts w:ascii="Verdana" w:eastAsia="Yu Gothic Light" w:hAnsi="Verdana" w:cstheme="majorBidi"/>
          <w:b/>
          <w:bCs/>
          <w:sz w:val="28"/>
          <w:szCs w:val="26"/>
          <w:lang w:val="en-GB"/>
        </w:rPr>
        <w:t>Waste</w:t>
      </w:r>
      <w:bookmarkEnd w:id="34"/>
    </w:p>
    <w:p w14:paraId="4EBA97D4" w14:textId="77777777" w:rsidR="001F62C2" w:rsidRPr="001F62C2" w:rsidRDefault="001F62C2" w:rsidP="001F62C2">
      <w:pPr>
        <w:spacing w:after="120"/>
        <w:jc w:val="both"/>
        <w:rPr>
          <w:rFonts w:ascii="Verdana" w:eastAsia="Times New Roman" w:hAnsi="Verdana" w:cs="Aptos"/>
          <w:snapToGrid w:val="0"/>
          <w:sz w:val="20"/>
          <w:szCs w:val="20"/>
          <w:lang w:val="en-GB"/>
        </w:rPr>
      </w:pPr>
      <w:r w:rsidRPr="001F62C2">
        <w:rPr>
          <w:rFonts w:ascii="Verdana" w:eastAsia="Times New Roman" w:hAnsi="Verdana" w:cs="Aptos"/>
          <w:snapToGrid w:val="0"/>
          <w:sz w:val="20"/>
          <w:szCs w:val="20"/>
          <w:lang w:val="en-GB"/>
        </w:rPr>
        <w:t>In line with circular economy principles, in 2025 Thermocast implemented a system to monitor the waste it produces, aiming to minimize the quantity of waste generated and ensure proper treatment and disposal where recycling or recovery is not possible.</w:t>
      </w:r>
    </w:p>
    <w:p w14:paraId="675F7BBA" w14:textId="77777777" w:rsidR="001F62C2" w:rsidRPr="001F62C2" w:rsidRDefault="001F62C2" w:rsidP="001F62C2">
      <w:pPr>
        <w:spacing w:after="120"/>
        <w:jc w:val="both"/>
        <w:rPr>
          <w:rFonts w:ascii="Verdana" w:eastAsia="Times New Roman" w:hAnsi="Verdana" w:cs="Aptos"/>
          <w:snapToGrid w:val="0"/>
          <w:sz w:val="20"/>
          <w:szCs w:val="20"/>
          <w:lang w:val="en-GB"/>
        </w:rPr>
      </w:pPr>
      <w:r w:rsidRPr="001F62C2">
        <w:rPr>
          <w:rFonts w:ascii="Verdana" w:eastAsia="Times New Roman" w:hAnsi="Verdana" w:cs="Aptos"/>
          <w:snapToGrid w:val="0"/>
          <w:sz w:val="20"/>
          <w:szCs w:val="20"/>
          <w:lang w:val="en-GB"/>
        </w:rPr>
        <w:t>Waste is identified in accordance with the European Waste Catalogue (EWC), which classifies waste types as established by Directive 75/442/EEC. Within the scope of waste management, the list of EWC codes is divided into non-hazardous and hazardous categories. By convention, hazardous waste is marked with an asterisk (*).</w:t>
      </w:r>
    </w:p>
    <w:p w14:paraId="3A7A1FAB" w14:textId="3CDBA120" w:rsidR="00C5453C" w:rsidRPr="001F62C2" w:rsidRDefault="001F62C2" w:rsidP="001F62C2">
      <w:pPr>
        <w:spacing w:after="120"/>
        <w:jc w:val="both"/>
        <w:rPr>
          <w:rFonts w:ascii="Verdana" w:hAnsi="Verdana" w:cs="Aptos"/>
          <w:snapToGrid w:val="0"/>
          <w:sz w:val="20"/>
          <w:szCs w:val="20"/>
          <w:lang w:val="en-GB"/>
        </w:rPr>
      </w:pPr>
      <w:r w:rsidRPr="001F62C2">
        <w:rPr>
          <w:rFonts w:ascii="Verdana" w:eastAsia="Times New Roman" w:hAnsi="Verdana" w:cs="Aptos"/>
          <w:snapToGrid w:val="0"/>
          <w:sz w:val="20"/>
          <w:szCs w:val="20"/>
          <w:lang w:val="en-GB"/>
        </w:rPr>
        <w:t xml:space="preserve">The breakdown of produced waste by destination is presented </w:t>
      </w:r>
      <w:r w:rsidR="00E62E3F">
        <w:rPr>
          <w:rFonts w:ascii="Verdana" w:eastAsia="Times New Roman" w:hAnsi="Verdana" w:cs="Aptos"/>
          <w:snapToGrid w:val="0"/>
          <w:sz w:val="20"/>
          <w:szCs w:val="20"/>
          <w:lang w:val="en-GB"/>
        </w:rPr>
        <w:t>in the next page</w:t>
      </w:r>
      <w:r w:rsidR="0052112D" w:rsidRPr="001F62C2">
        <w:rPr>
          <w:rFonts w:ascii="Verdana" w:hAnsi="Verdana" w:cs="Aptos"/>
          <w:snapToGrid w:val="0"/>
          <w:sz w:val="20"/>
          <w:szCs w:val="20"/>
          <w:lang w:val="en-GB"/>
        </w:rPr>
        <w:t>.</w:t>
      </w:r>
    </w:p>
    <w:p w14:paraId="3FEFBD65" w14:textId="42D93733" w:rsidR="00C5453C" w:rsidRPr="001F62C2" w:rsidDel="001E05A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r>
        <w:rPr>
          <w:noProof/>
        </w:rPr>
        <w:lastRenderedPageBreak/>
        <w:drawing>
          <wp:anchor distT="0" distB="0" distL="114300" distR="114300" simplePos="0" relativeHeight="251658281" behindDoc="0" locked="0" layoutInCell="1" allowOverlap="1" wp14:anchorId="222769EF" wp14:editId="7EABC85B">
            <wp:simplePos x="0" y="0"/>
            <wp:positionH relativeFrom="column">
              <wp:posOffset>937260</wp:posOffset>
            </wp:positionH>
            <wp:positionV relativeFrom="paragraph">
              <wp:posOffset>0</wp:posOffset>
            </wp:positionV>
            <wp:extent cx="4152900" cy="2520950"/>
            <wp:effectExtent l="0" t="0" r="0" b="0"/>
            <wp:wrapSquare wrapText="bothSides"/>
            <wp:docPr id="1878621849" name="Grafico 1">
              <a:extLst xmlns:a="http://schemas.openxmlformats.org/drawingml/2006/main">
                <a:ext uri="{FF2B5EF4-FFF2-40B4-BE49-F238E27FC236}">
                  <a16:creationId xmlns:a16="http://schemas.microsoft.com/office/drawing/2014/main" id="{8CE64FB8-93A3-4742-9D1E-2C3C3D1274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14:sizeRelH relativeFrom="page">
              <wp14:pctWidth>0</wp14:pctWidth>
            </wp14:sizeRelH>
            <wp14:sizeRelV relativeFrom="page">
              <wp14:pctHeight>0</wp14:pctHeight>
            </wp14:sizeRelV>
          </wp:anchor>
        </w:drawing>
      </w:r>
    </w:p>
    <w:p w14:paraId="42C4880E" w14:textId="77777777" w:rsidR="0030711D" w:rsidRPr="001F62C2" w:rsidRDefault="0030711D"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2277FC56" w14:textId="77777777" w:rsidR="0030711D" w:rsidRPr="001F62C2" w:rsidRDefault="0030711D"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205C6468"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663D88D9"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6408323D"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1DA6BC30"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0CD171D6"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1DC093AD"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6B6D77DF" w14:textId="77777777" w:rsidR="00114C90" w:rsidRPr="001F62C2" w:rsidRDefault="00114C90"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p w14:paraId="2BBA7111" w14:textId="77777777" w:rsidR="006B13BA" w:rsidRPr="001F62C2" w:rsidRDefault="006B13BA" w:rsidP="006B13BA">
      <w:pPr>
        <w:pBdr>
          <w:top w:val="nil"/>
          <w:left w:val="nil"/>
          <w:bottom w:val="nil"/>
          <w:right w:val="nil"/>
          <w:between w:val="nil"/>
        </w:pBdr>
        <w:spacing w:after="240" w:line="240" w:lineRule="auto"/>
        <w:jc w:val="both"/>
        <w:rPr>
          <w:rFonts w:ascii="Verdana" w:hAnsi="Verdana" w:cs="Aptos"/>
          <w:snapToGrid w:val="0"/>
          <w:sz w:val="21"/>
          <w:szCs w:val="21"/>
          <w:lang w:val="en-GB"/>
        </w:rPr>
      </w:pPr>
    </w:p>
    <w:p w14:paraId="40A8464B" w14:textId="77777777" w:rsidR="001F62C2" w:rsidRPr="001F62C2" w:rsidRDefault="001F62C2" w:rsidP="001F62C2">
      <w:pPr>
        <w:pBdr>
          <w:top w:val="nil"/>
          <w:left w:val="nil"/>
          <w:bottom w:val="nil"/>
          <w:right w:val="nil"/>
          <w:between w:val="nil"/>
        </w:pBdr>
        <w:spacing w:before="120" w:after="40" w:line="240" w:lineRule="auto"/>
        <w:jc w:val="both"/>
        <w:rPr>
          <w:rFonts w:ascii="Verdana" w:hAnsi="Verdana" w:cs="Aptos"/>
          <w:snapToGrid w:val="0"/>
          <w:sz w:val="20"/>
          <w:szCs w:val="20"/>
          <w:lang w:val="en-GB"/>
        </w:rPr>
      </w:pPr>
      <w:proofErr w:type="gramStart"/>
      <w:r w:rsidRPr="001F62C2">
        <w:rPr>
          <w:rFonts w:ascii="Verdana" w:hAnsi="Verdana" w:cs="Aptos"/>
          <w:snapToGrid w:val="0"/>
          <w:sz w:val="20"/>
          <w:szCs w:val="20"/>
          <w:lang w:val="en-GB"/>
        </w:rPr>
        <w:t>The majority of</w:t>
      </w:r>
      <w:proofErr w:type="gramEnd"/>
      <w:r w:rsidRPr="001F62C2">
        <w:rPr>
          <w:rFonts w:ascii="Verdana" w:hAnsi="Verdana" w:cs="Aptos"/>
          <w:snapToGrid w:val="0"/>
          <w:sz w:val="20"/>
          <w:szCs w:val="20"/>
          <w:lang w:val="en-GB"/>
        </w:rPr>
        <w:t xml:space="preserve"> the waste (201.3 tonnes, or 92.8%) was sent for recycling or recovery operations. The remaining 7.2% (15.6 tonnes), however, was sent for disposal.</w:t>
      </w:r>
    </w:p>
    <w:p w14:paraId="129D8F81" w14:textId="77777777" w:rsidR="001F62C2" w:rsidRPr="001F62C2" w:rsidRDefault="001F62C2" w:rsidP="001F62C2">
      <w:pPr>
        <w:pBdr>
          <w:top w:val="nil"/>
          <w:left w:val="nil"/>
          <w:bottom w:val="nil"/>
          <w:right w:val="nil"/>
          <w:between w:val="nil"/>
        </w:pBdr>
        <w:spacing w:before="120" w:after="40" w:line="240" w:lineRule="auto"/>
        <w:jc w:val="both"/>
        <w:rPr>
          <w:rFonts w:ascii="Verdana" w:hAnsi="Verdana" w:cs="Aptos"/>
          <w:snapToGrid w:val="0"/>
          <w:sz w:val="20"/>
          <w:szCs w:val="20"/>
          <w:lang w:val="en-GB"/>
        </w:rPr>
      </w:pPr>
    </w:p>
    <w:p w14:paraId="47C5A920" w14:textId="04429E4E" w:rsidR="00114C90" w:rsidRPr="001F62C2" w:rsidRDefault="001F62C2" w:rsidP="001F62C2">
      <w:pPr>
        <w:pBdr>
          <w:top w:val="nil"/>
          <w:left w:val="nil"/>
          <w:bottom w:val="nil"/>
          <w:right w:val="nil"/>
          <w:between w:val="nil"/>
        </w:pBdr>
        <w:spacing w:before="120" w:after="40" w:line="240" w:lineRule="auto"/>
        <w:jc w:val="both"/>
        <w:rPr>
          <w:rFonts w:ascii="Verdana" w:hAnsi="Verdana" w:cs="Aptos"/>
          <w:snapToGrid w:val="0"/>
          <w:sz w:val="20"/>
          <w:szCs w:val="20"/>
          <w:lang w:val="en-GB"/>
        </w:rPr>
      </w:pPr>
      <w:r w:rsidRPr="001F62C2">
        <w:rPr>
          <w:rFonts w:ascii="Verdana" w:hAnsi="Verdana" w:cs="Aptos"/>
          <w:snapToGrid w:val="0"/>
          <w:sz w:val="20"/>
          <w:szCs w:val="20"/>
          <w:lang w:val="en-GB"/>
        </w:rPr>
        <w:t>It should be noted that Thermocast operations do not generate radioactive waste</w:t>
      </w:r>
      <w:r w:rsidR="00AD5CAF" w:rsidRPr="001F62C2">
        <w:rPr>
          <w:rFonts w:ascii="Verdana" w:hAnsi="Verdana" w:cs="Aptos"/>
          <w:snapToGrid w:val="0"/>
          <w:sz w:val="20"/>
          <w:szCs w:val="20"/>
          <w:lang w:val="en-GB"/>
        </w:rPr>
        <w:t>.</w:t>
      </w:r>
    </w:p>
    <w:p w14:paraId="39569071" w14:textId="77777777" w:rsidR="004D625C" w:rsidRPr="001F62C2" w:rsidRDefault="004D625C" w:rsidP="00841D2B">
      <w:pPr>
        <w:pBdr>
          <w:top w:val="nil"/>
          <w:left w:val="nil"/>
          <w:bottom w:val="nil"/>
          <w:right w:val="nil"/>
          <w:between w:val="nil"/>
        </w:pBdr>
        <w:spacing w:before="120" w:after="40" w:line="240" w:lineRule="auto"/>
        <w:jc w:val="both"/>
        <w:rPr>
          <w:rFonts w:ascii="Verdana" w:hAnsi="Verdana" w:cs="Aptos"/>
          <w:snapToGrid w:val="0"/>
          <w:sz w:val="21"/>
          <w:szCs w:val="21"/>
          <w:lang w:val="en-GB"/>
        </w:rPr>
      </w:pPr>
    </w:p>
    <w:tbl>
      <w:tblPr>
        <w:tblpPr w:leftFromText="141" w:rightFromText="141" w:vertAnchor="text" w:horzAnchor="margin" w:tblpXSpec="center" w:tblpYSpec="inside"/>
        <w:tblW w:w="9588" w:type="dxa"/>
        <w:tblCellMar>
          <w:left w:w="70" w:type="dxa"/>
          <w:right w:w="70" w:type="dxa"/>
        </w:tblCellMar>
        <w:tblLook w:val="04A0" w:firstRow="1" w:lastRow="0" w:firstColumn="1" w:lastColumn="0" w:noHBand="0" w:noVBand="1"/>
      </w:tblPr>
      <w:tblGrid>
        <w:gridCol w:w="5351"/>
        <w:gridCol w:w="1399"/>
        <w:gridCol w:w="1399"/>
        <w:gridCol w:w="1439"/>
      </w:tblGrid>
      <w:tr w:rsidR="00A5116E" w:rsidRPr="005C6F01" w14:paraId="2AC06F6A" w14:textId="77777777" w:rsidTr="0032661E">
        <w:trPr>
          <w:trHeight w:val="298"/>
        </w:trPr>
        <w:tc>
          <w:tcPr>
            <w:tcW w:w="9588" w:type="dxa"/>
            <w:gridSpan w:val="4"/>
            <w:tcBorders>
              <w:top w:val="single" w:sz="4" w:space="0" w:color="auto"/>
              <w:bottom w:val="nil"/>
            </w:tcBorders>
          </w:tcPr>
          <w:p w14:paraId="0C4AC050" w14:textId="61BBEBE3" w:rsidR="00A5116E" w:rsidRPr="006A176C" w:rsidRDefault="004E7253">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WASTE BY DESTINATION</w:t>
            </w:r>
            <w:r w:rsidR="00A5116E" w:rsidRPr="006A176C">
              <w:rPr>
                <w:rFonts w:ascii="Verdana" w:eastAsia="Times New Roman" w:hAnsi="Verdana" w:cs="Times New Roman"/>
                <w:i/>
                <w:sz w:val="20"/>
                <w:szCs w:val="20"/>
              </w:rPr>
              <w:t xml:space="preserve"> 2025 (</w:t>
            </w:r>
            <w:r w:rsidR="00213ABC">
              <w:rPr>
                <w:rFonts w:ascii="Verdana" w:eastAsia="Times New Roman" w:hAnsi="Verdana" w:cs="Times New Roman"/>
                <w:i/>
                <w:sz w:val="20"/>
                <w:szCs w:val="20"/>
              </w:rPr>
              <w:t>kg</w:t>
            </w:r>
            <w:r w:rsidR="00A5116E" w:rsidRPr="006A176C">
              <w:rPr>
                <w:rFonts w:ascii="Verdana" w:eastAsia="Times New Roman" w:hAnsi="Verdana" w:cs="Times New Roman"/>
                <w:i/>
                <w:sz w:val="20"/>
                <w:szCs w:val="20"/>
              </w:rPr>
              <w:t>)</w:t>
            </w:r>
          </w:p>
        </w:tc>
      </w:tr>
      <w:tr w:rsidR="00A5116E" w:rsidRPr="005C6F01" w14:paraId="0DF7912B" w14:textId="77777777" w:rsidTr="0032661E">
        <w:trPr>
          <w:trHeight w:val="298"/>
        </w:trPr>
        <w:tc>
          <w:tcPr>
            <w:tcW w:w="5351" w:type="dxa"/>
            <w:tcBorders>
              <w:top w:val="single" w:sz="4" w:space="0" w:color="auto"/>
              <w:bottom w:val="nil"/>
            </w:tcBorders>
            <w:noWrap/>
            <w:vAlign w:val="center"/>
          </w:tcPr>
          <w:p w14:paraId="337F11BF" w14:textId="45B488D5" w:rsidR="00A5116E" w:rsidRPr="006A176C" w:rsidRDefault="001F62C2">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399" w:type="dxa"/>
            <w:tcBorders>
              <w:top w:val="single" w:sz="4" w:space="0" w:color="auto"/>
              <w:bottom w:val="nil"/>
            </w:tcBorders>
          </w:tcPr>
          <w:p w14:paraId="2CD896DE" w14:textId="0CDB5B15" w:rsidR="00A5116E" w:rsidRPr="006A176C" w:rsidRDefault="00A5116E">
            <w:pPr>
              <w:spacing w:line="240" w:lineRule="auto"/>
              <w:rPr>
                <w:rFonts w:ascii="Verdana" w:eastAsia="Times New Roman" w:hAnsi="Verdana" w:cs="Times New Roman"/>
                <w:i/>
                <w:sz w:val="20"/>
                <w:szCs w:val="20"/>
              </w:rPr>
            </w:pPr>
            <w:r w:rsidRPr="006A176C">
              <w:rPr>
                <w:rFonts w:ascii="Verdana" w:eastAsia="Times New Roman" w:hAnsi="Verdana" w:cs="Times New Roman"/>
                <w:i/>
                <w:sz w:val="20"/>
                <w:szCs w:val="20"/>
              </w:rPr>
              <w:t xml:space="preserve">Code </w:t>
            </w:r>
          </w:p>
        </w:tc>
        <w:tc>
          <w:tcPr>
            <w:tcW w:w="1399" w:type="dxa"/>
            <w:tcBorders>
              <w:top w:val="single" w:sz="4" w:space="0" w:color="auto"/>
              <w:bottom w:val="nil"/>
            </w:tcBorders>
            <w:noWrap/>
            <w:vAlign w:val="center"/>
          </w:tcPr>
          <w:p w14:paraId="0C208B42" w14:textId="7D711EFF" w:rsidR="00A5116E" w:rsidRPr="006A176C" w:rsidRDefault="00A5116E">
            <w:pPr>
              <w:spacing w:line="240" w:lineRule="auto"/>
              <w:rPr>
                <w:rFonts w:ascii="Verdana" w:eastAsia="Times New Roman" w:hAnsi="Verdana" w:cs="Times New Roman"/>
                <w:i/>
                <w:sz w:val="20"/>
                <w:szCs w:val="20"/>
              </w:rPr>
            </w:pPr>
            <w:r w:rsidRPr="006A176C">
              <w:rPr>
                <w:rFonts w:ascii="Verdana" w:eastAsia="Times New Roman" w:hAnsi="Verdana" w:cs="Times New Roman"/>
                <w:i/>
                <w:sz w:val="20"/>
                <w:szCs w:val="20"/>
              </w:rPr>
              <w:t>kg</w:t>
            </w:r>
          </w:p>
        </w:tc>
        <w:tc>
          <w:tcPr>
            <w:tcW w:w="1439" w:type="dxa"/>
            <w:tcBorders>
              <w:top w:val="single" w:sz="4" w:space="0" w:color="auto"/>
              <w:bottom w:val="nil"/>
            </w:tcBorders>
            <w:noWrap/>
            <w:vAlign w:val="center"/>
          </w:tcPr>
          <w:p w14:paraId="578B16D3" w14:textId="77777777" w:rsidR="00A5116E" w:rsidRPr="006A176C" w:rsidRDefault="00A5116E">
            <w:pPr>
              <w:spacing w:line="240" w:lineRule="auto"/>
              <w:rPr>
                <w:rFonts w:ascii="Verdana" w:eastAsia="Times New Roman" w:hAnsi="Verdana" w:cs="Times New Roman"/>
                <w:b/>
                <w:bCs/>
                <w:i/>
                <w:sz w:val="20"/>
                <w:szCs w:val="20"/>
              </w:rPr>
            </w:pPr>
            <w:r w:rsidRPr="006A176C">
              <w:rPr>
                <w:rFonts w:ascii="Verdana" w:eastAsia="Times New Roman" w:hAnsi="Verdana" w:cs="Times New Roman"/>
                <w:b/>
                <w:bCs/>
                <w:i/>
                <w:sz w:val="20"/>
                <w:szCs w:val="20"/>
              </w:rPr>
              <w:t>%</w:t>
            </w:r>
          </w:p>
        </w:tc>
      </w:tr>
      <w:tr w:rsidR="00A5116E" w:rsidRPr="005C6F01" w14:paraId="2A98A43D" w14:textId="77777777" w:rsidTr="0032661E">
        <w:trPr>
          <w:trHeight w:val="298"/>
        </w:trPr>
        <w:tc>
          <w:tcPr>
            <w:tcW w:w="5351" w:type="dxa"/>
            <w:tcBorders>
              <w:top w:val="single" w:sz="4" w:space="0" w:color="auto"/>
              <w:bottom w:val="nil"/>
            </w:tcBorders>
            <w:noWrap/>
            <w:vAlign w:val="center"/>
          </w:tcPr>
          <w:p w14:paraId="6D88E367" w14:textId="6715F6E3" w:rsidR="00A5116E" w:rsidRPr="004E7253" w:rsidRDefault="004E7253">
            <w:pPr>
              <w:spacing w:line="240" w:lineRule="auto"/>
              <w:rPr>
                <w:rFonts w:ascii="Verdana" w:eastAsia="Times New Roman" w:hAnsi="Verdana" w:cs="Times New Roman"/>
                <w:sz w:val="20"/>
                <w:szCs w:val="20"/>
                <w:lang w:val="en-GB"/>
              </w:rPr>
            </w:pPr>
            <w:r w:rsidRPr="004E7253">
              <w:rPr>
                <w:rFonts w:ascii="Verdana" w:eastAsia="Times New Roman" w:hAnsi="Verdana" w:cs="Times New Roman"/>
                <w:sz w:val="20"/>
                <w:szCs w:val="20"/>
                <w:lang w:val="en-GB"/>
              </w:rPr>
              <w:t>Waste destined for chemical, physical, or biological treatment</w:t>
            </w:r>
          </w:p>
        </w:tc>
        <w:tc>
          <w:tcPr>
            <w:tcW w:w="1399" w:type="dxa"/>
            <w:tcBorders>
              <w:top w:val="single" w:sz="4" w:space="0" w:color="auto"/>
              <w:bottom w:val="nil"/>
            </w:tcBorders>
            <w:vAlign w:val="center"/>
          </w:tcPr>
          <w:p w14:paraId="3788DCE1"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 xml:space="preserve">D9 </w:t>
            </w:r>
          </w:p>
        </w:tc>
        <w:tc>
          <w:tcPr>
            <w:tcW w:w="1399" w:type="dxa"/>
            <w:tcBorders>
              <w:top w:val="single" w:sz="4" w:space="0" w:color="auto"/>
              <w:bottom w:val="nil"/>
            </w:tcBorders>
            <w:noWrap/>
            <w:vAlign w:val="center"/>
          </w:tcPr>
          <w:p w14:paraId="188E8453" w14:textId="376CBCC3"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12</w:t>
            </w:r>
            <w:r w:rsidR="004E7253">
              <w:rPr>
                <w:rFonts w:ascii="Verdana" w:eastAsia="Times New Roman" w:hAnsi="Verdana" w:cs="Times New Roman"/>
                <w:sz w:val="20"/>
                <w:szCs w:val="20"/>
              </w:rPr>
              <w:t xml:space="preserve"> </w:t>
            </w:r>
            <w:r w:rsidRPr="006A176C">
              <w:rPr>
                <w:rFonts w:ascii="Verdana" w:eastAsia="Times New Roman" w:hAnsi="Verdana" w:cs="Times New Roman"/>
                <w:sz w:val="20"/>
                <w:szCs w:val="20"/>
              </w:rPr>
              <w:t>510</w:t>
            </w:r>
          </w:p>
        </w:tc>
        <w:tc>
          <w:tcPr>
            <w:tcW w:w="1439" w:type="dxa"/>
            <w:tcBorders>
              <w:top w:val="single" w:sz="4" w:space="0" w:color="auto"/>
              <w:bottom w:val="nil"/>
            </w:tcBorders>
            <w:noWrap/>
            <w:vAlign w:val="center"/>
          </w:tcPr>
          <w:p w14:paraId="2E771CCD" w14:textId="75672EDC"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5</w:t>
            </w:r>
            <w:r w:rsidR="004E7253">
              <w:rPr>
                <w:rFonts w:ascii="Verdana" w:eastAsia="Times New Roman" w:hAnsi="Verdana" w:cs="Times New Roman"/>
                <w:b/>
                <w:bCs/>
                <w:sz w:val="20"/>
                <w:szCs w:val="20"/>
              </w:rPr>
              <w:t>.</w:t>
            </w:r>
            <w:r w:rsidR="00566AB3" w:rsidRPr="006A176C">
              <w:rPr>
                <w:rFonts w:ascii="Verdana" w:eastAsia="Times New Roman" w:hAnsi="Verdana" w:cs="Times New Roman"/>
                <w:b/>
                <w:bCs/>
                <w:sz w:val="20"/>
                <w:szCs w:val="20"/>
              </w:rPr>
              <w:t>8</w:t>
            </w:r>
            <w:r w:rsidRPr="006A176C">
              <w:rPr>
                <w:rFonts w:ascii="Verdana" w:eastAsia="Times New Roman" w:hAnsi="Verdana" w:cs="Times New Roman"/>
                <w:b/>
                <w:bCs/>
                <w:sz w:val="20"/>
                <w:szCs w:val="20"/>
              </w:rPr>
              <w:t>%</w:t>
            </w:r>
          </w:p>
        </w:tc>
      </w:tr>
      <w:tr w:rsidR="00A5116E" w:rsidRPr="005C6F01" w14:paraId="37E3F1A0" w14:textId="77777777" w:rsidTr="0032661E">
        <w:trPr>
          <w:trHeight w:val="298"/>
        </w:trPr>
        <w:tc>
          <w:tcPr>
            <w:tcW w:w="5351" w:type="dxa"/>
            <w:tcBorders>
              <w:top w:val="nil"/>
              <w:bottom w:val="nil"/>
            </w:tcBorders>
            <w:noWrap/>
            <w:vAlign w:val="center"/>
          </w:tcPr>
          <w:p w14:paraId="3CE181BE" w14:textId="1171ED36" w:rsidR="00A5116E" w:rsidRPr="004E7253" w:rsidRDefault="004E7253">
            <w:pPr>
              <w:spacing w:line="240" w:lineRule="auto"/>
              <w:rPr>
                <w:rFonts w:ascii="Verdana" w:eastAsia="Times New Roman" w:hAnsi="Verdana" w:cs="Times New Roman"/>
                <w:sz w:val="20"/>
                <w:szCs w:val="20"/>
                <w:lang w:val="en-GB"/>
              </w:rPr>
            </w:pPr>
            <w:r w:rsidRPr="004E7253">
              <w:rPr>
                <w:rFonts w:ascii="Verdana" w:eastAsia="Times New Roman" w:hAnsi="Verdana" w:cs="Times New Roman"/>
                <w:sz w:val="20"/>
                <w:szCs w:val="20"/>
                <w:lang w:val="en-GB"/>
              </w:rPr>
              <w:t>Waste destined for temporary storage</w:t>
            </w:r>
          </w:p>
        </w:tc>
        <w:tc>
          <w:tcPr>
            <w:tcW w:w="1399" w:type="dxa"/>
            <w:tcBorders>
              <w:top w:val="nil"/>
              <w:bottom w:val="nil"/>
            </w:tcBorders>
            <w:vAlign w:val="center"/>
          </w:tcPr>
          <w:p w14:paraId="323B17BD"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D15</w:t>
            </w:r>
          </w:p>
        </w:tc>
        <w:tc>
          <w:tcPr>
            <w:tcW w:w="1399" w:type="dxa"/>
            <w:tcBorders>
              <w:top w:val="nil"/>
              <w:bottom w:val="nil"/>
            </w:tcBorders>
            <w:noWrap/>
            <w:vAlign w:val="center"/>
          </w:tcPr>
          <w:p w14:paraId="200A6C9A" w14:textId="436477A1" w:rsidR="00A5116E" w:rsidRPr="006A176C" w:rsidRDefault="00566AB3">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3</w:t>
            </w:r>
            <w:r w:rsidR="004E7253">
              <w:rPr>
                <w:rFonts w:ascii="Verdana" w:eastAsia="Times New Roman" w:hAnsi="Verdana" w:cs="Times New Roman"/>
                <w:sz w:val="20"/>
                <w:szCs w:val="20"/>
              </w:rPr>
              <w:t xml:space="preserve"> </w:t>
            </w:r>
            <w:r w:rsidRPr="006A176C">
              <w:rPr>
                <w:rFonts w:ascii="Verdana" w:eastAsia="Times New Roman" w:hAnsi="Verdana" w:cs="Times New Roman"/>
                <w:sz w:val="20"/>
                <w:szCs w:val="20"/>
              </w:rPr>
              <w:t>110</w:t>
            </w:r>
          </w:p>
        </w:tc>
        <w:tc>
          <w:tcPr>
            <w:tcW w:w="1439" w:type="dxa"/>
            <w:tcBorders>
              <w:top w:val="nil"/>
              <w:bottom w:val="nil"/>
            </w:tcBorders>
            <w:noWrap/>
            <w:vAlign w:val="center"/>
          </w:tcPr>
          <w:p w14:paraId="4AF51999" w14:textId="777FF68C"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1</w:t>
            </w:r>
            <w:r w:rsidR="004E7253">
              <w:rPr>
                <w:rFonts w:ascii="Verdana" w:eastAsia="Times New Roman" w:hAnsi="Verdana" w:cs="Times New Roman"/>
                <w:b/>
                <w:bCs/>
                <w:sz w:val="20"/>
                <w:szCs w:val="20"/>
              </w:rPr>
              <w:t>.</w:t>
            </w:r>
            <w:r w:rsidR="00566AB3" w:rsidRPr="006A176C">
              <w:rPr>
                <w:rFonts w:ascii="Verdana" w:eastAsia="Times New Roman" w:hAnsi="Verdana" w:cs="Times New Roman"/>
                <w:b/>
                <w:bCs/>
                <w:sz w:val="20"/>
                <w:szCs w:val="20"/>
              </w:rPr>
              <w:t>4</w:t>
            </w:r>
            <w:r w:rsidRPr="006A176C">
              <w:rPr>
                <w:rFonts w:ascii="Verdana" w:eastAsia="Times New Roman" w:hAnsi="Verdana" w:cs="Times New Roman"/>
                <w:b/>
                <w:bCs/>
                <w:sz w:val="20"/>
                <w:szCs w:val="20"/>
              </w:rPr>
              <w:t>%</w:t>
            </w:r>
          </w:p>
        </w:tc>
      </w:tr>
      <w:tr w:rsidR="00A5116E" w:rsidRPr="005C6F01" w14:paraId="37A24B83" w14:textId="77777777" w:rsidTr="0032661E">
        <w:trPr>
          <w:trHeight w:val="298"/>
        </w:trPr>
        <w:tc>
          <w:tcPr>
            <w:tcW w:w="5351" w:type="dxa"/>
            <w:tcBorders>
              <w:top w:val="nil"/>
              <w:bottom w:val="nil"/>
            </w:tcBorders>
            <w:noWrap/>
            <w:vAlign w:val="center"/>
          </w:tcPr>
          <w:p w14:paraId="3EB9684F" w14:textId="5EF3A3C5" w:rsidR="00A5116E" w:rsidRPr="004E7253" w:rsidRDefault="004E7253">
            <w:pPr>
              <w:spacing w:line="240" w:lineRule="auto"/>
              <w:rPr>
                <w:rFonts w:ascii="Verdana" w:eastAsia="Times New Roman" w:hAnsi="Verdana" w:cs="Times New Roman"/>
                <w:sz w:val="20"/>
                <w:szCs w:val="20"/>
                <w:lang w:val="en-GB"/>
              </w:rPr>
            </w:pPr>
            <w:r w:rsidRPr="004E7253">
              <w:rPr>
                <w:rFonts w:ascii="Verdana" w:eastAsia="Times New Roman" w:hAnsi="Verdana" w:cs="Times New Roman"/>
                <w:sz w:val="20"/>
                <w:szCs w:val="20"/>
                <w:lang w:val="en-GB"/>
              </w:rPr>
              <w:t>Waste destined for recycling or recovery</w:t>
            </w:r>
          </w:p>
        </w:tc>
        <w:tc>
          <w:tcPr>
            <w:tcW w:w="1399" w:type="dxa"/>
            <w:tcBorders>
              <w:top w:val="nil"/>
              <w:bottom w:val="nil"/>
            </w:tcBorders>
            <w:vAlign w:val="center"/>
          </w:tcPr>
          <w:p w14:paraId="69E368BA" w14:textId="77777777" w:rsidR="00A5116E" w:rsidRPr="006A176C" w:rsidRDefault="00A5116E">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R13</w:t>
            </w:r>
          </w:p>
        </w:tc>
        <w:tc>
          <w:tcPr>
            <w:tcW w:w="1399" w:type="dxa"/>
            <w:tcBorders>
              <w:top w:val="nil"/>
              <w:bottom w:val="nil"/>
            </w:tcBorders>
            <w:noWrap/>
            <w:vAlign w:val="center"/>
          </w:tcPr>
          <w:p w14:paraId="54359317" w14:textId="54469ED7" w:rsidR="00A5116E" w:rsidRPr="006A176C" w:rsidRDefault="00566AB3">
            <w:pPr>
              <w:spacing w:line="240" w:lineRule="auto"/>
              <w:ind w:right="403"/>
              <w:jc w:val="right"/>
              <w:rPr>
                <w:rFonts w:ascii="Verdana" w:eastAsia="Times New Roman" w:hAnsi="Verdana" w:cs="Times New Roman"/>
                <w:sz w:val="20"/>
                <w:szCs w:val="20"/>
              </w:rPr>
            </w:pPr>
            <w:r w:rsidRPr="006A176C">
              <w:rPr>
                <w:rFonts w:ascii="Verdana" w:eastAsia="Times New Roman" w:hAnsi="Verdana" w:cs="Times New Roman"/>
                <w:sz w:val="20"/>
                <w:szCs w:val="20"/>
              </w:rPr>
              <w:t>201</w:t>
            </w:r>
            <w:r w:rsidR="004E7253">
              <w:rPr>
                <w:rFonts w:ascii="Verdana" w:eastAsia="Times New Roman" w:hAnsi="Verdana" w:cs="Times New Roman"/>
                <w:sz w:val="20"/>
                <w:szCs w:val="20"/>
              </w:rPr>
              <w:t xml:space="preserve"> </w:t>
            </w:r>
            <w:r w:rsidRPr="006A176C">
              <w:rPr>
                <w:rFonts w:ascii="Verdana" w:eastAsia="Times New Roman" w:hAnsi="Verdana" w:cs="Times New Roman"/>
                <w:sz w:val="20"/>
                <w:szCs w:val="20"/>
              </w:rPr>
              <w:t>290</w:t>
            </w:r>
          </w:p>
        </w:tc>
        <w:tc>
          <w:tcPr>
            <w:tcW w:w="1439" w:type="dxa"/>
            <w:tcBorders>
              <w:top w:val="nil"/>
              <w:bottom w:val="nil"/>
            </w:tcBorders>
            <w:noWrap/>
            <w:vAlign w:val="center"/>
          </w:tcPr>
          <w:p w14:paraId="2658CC4C" w14:textId="543BD51D" w:rsidR="00A5116E" w:rsidRPr="006A176C" w:rsidRDefault="00A5116E">
            <w:pPr>
              <w:spacing w:line="240" w:lineRule="auto"/>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9</w:t>
            </w:r>
            <w:r w:rsidR="00566AB3" w:rsidRPr="006A176C">
              <w:rPr>
                <w:rFonts w:ascii="Verdana" w:eastAsia="Times New Roman" w:hAnsi="Verdana" w:cs="Times New Roman"/>
                <w:b/>
                <w:bCs/>
                <w:sz w:val="20"/>
                <w:szCs w:val="20"/>
              </w:rPr>
              <w:t>2</w:t>
            </w:r>
            <w:r w:rsidR="004E7253">
              <w:rPr>
                <w:rFonts w:ascii="Verdana" w:eastAsia="Times New Roman" w:hAnsi="Verdana" w:cs="Times New Roman"/>
                <w:b/>
                <w:bCs/>
                <w:sz w:val="20"/>
                <w:szCs w:val="20"/>
              </w:rPr>
              <w:t>.</w:t>
            </w:r>
            <w:r w:rsidR="00566AB3" w:rsidRPr="006A176C">
              <w:rPr>
                <w:rFonts w:ascii="Verdana" w:eastAsia="Times New Roman" w:hAnsi="Verdana" w:cs="Times New Roman"/>
                <w:b/>
                <w:bCs/>
                <w:sz w:val="20"/>
                <w:szCs w:val="20"/>
              </w:rPr>
              <w:t>8</w:t>
            </w:r>
            <w:r w:rsidRPr="006A176C">
              <w:rPr>
                <w:rFonts w:ascii="Verdana" w:eastAsia="Times New Roman" w:hAnsi="Verdana" w:cs="Times New Roman"/>
                <w:b/>
                <w:bCs/>
                <w:sz w:val="20"/>
                <w:szCs w:val="20"/>
              </w:rPr>
              <w:t>%</w:t>
            </w:r>
          </w:p>
        </w:tc>
      </w:tr>
      <w:tr w:rsidR="00A5116E" w:rsidRPr="005C6F01" w14:paraId="7D369BF1" w14:textId="77777777" w:rsidTr="0032661E">
        <w:trPr>
          <w:trHeight w:val="298"/>
        </w:trPr>
        <w:tc>
          <w:tcPr>
            <w:tcW w:w="5351" w:type="dxa"/>
            <w:tcBorders>
              <w:top w:val="single" w:sz="4" w:space="0" w:color="auto"/>
              <w:bottom w:val="single" w:sz="4" w:space="0" w:color="auto"/>
            </w:tcBorders>
            <w:noWrap/>
            <w:vAlign w:val="center"/>
          </w:tcPr>
          <w:p w14:paraId="6837BA80" w14:textId="43DE9608" w:rsidR="00A5116E" w:rsidRPr="006A176C" w:rsidRDefault="00A5116E">
            <w:pPr>
              <w:spacing w:line="240" w:lineRule="auto"/>
              <w:rPr>
                <w:rFonts w:ascii="Verdana" w:eastAsia="Times New Roman" w:hAnsi="Verdana" w:cs="Times New Roman"/>
                <w:b/>
                <w:bCs/>
                <w:sz w:val="20"/>
                <w:szCs w:val="20"/>
              </w:rPr>
            </w:pPr>
            <w:r w:rsidRPr="006A176C">
              <w:rPr>
                <w:rFonts w:ascii="Verdana" w:eastAsia="Times New Roman" w:hAnsi="Verdana" w:cs="Times New Roman"/>
                <w:b/>
                <w:bCs/>
                <w:sz w:val="20"/>
                <w:szCs w:val="20"/>
              </w:rPr>
              <w:t>Total</w:t>
            </w:r>
          </w:p>
        </w:tc>
        <w:tc>
          <w:tcPr>
            <w:tcW w:w="1399" w:type="dxa"/>
            <w:tcBorders>
              <w:top w:val="single" w:sz="4" w:space="0" w:color="auto"/>
              <w:bottom w:val="single" w:sz="4" w:space="0" w:color="auto"/>
            </w:tcBorders>
            <w:vAlign w:val="center"/>
          </w:tcPr>
          <w:p w14:paraId="3CFABF81" w14:textId="77777777" w:rsidR="00A5116E" w:rsidRPr="006A176C" w:rsidRDefault="00A5116E">
            <w:pPr>
              <w:ind w:right="403"/>
              <w:jc w:val="right"/>
              <w:rPr>
                <w:rFonts w:ascii="Verdana" w:eastAsia="Times New Roman" w:hAnsi="Verdana" w:cs="Times New Roman"/>
                <w:b/>
                <w:bCs/>
                <w:sz w:val="20"/>
                <w:szCs w:val="20"/>
              </w:rPr>
            </w:pPr>
          </w:p>
        </w:tc>
        <w:tc>
          <w:tcPr>
            <w:tcW w:w="1399" w:type="dxa"/>
            <w:tcBorders>
              <w:top w:val="single" w:sz="4" w:space="0" w:color="auto"/>
              <w:bottom w:val="single" w:sz="4" w:space="0" w:color="auto"/>
            </w:tcBorders>
            <w:noWrap/>
            <w:vAlign w:val="center"/>
          </w:tcPr>
          <w:p w14:paraId="7A918D21" w14:textId="620F0A9E" w:rsidR="00A5116E" w:rsidRPr="004E7253" w:rsidRDefault="00A5116E" w:rsidP="004E7253">
            <w:pPr>
              <w:ind w:right="403"/>
              <w:jc w:val="center"/>
              <w:rPr>
                <w:rFonts w:ascii="Verdana" w:eastAsia="Times New Roman" w:hAnsi="Verdana" w:cs="Times New Roman"/>
                <w:sz w:val="20"/>
                <w:szCs w:val="20"/>
              </w:rPr>
            </w:pPr>
            <w:r w:rsidRPr="004E7253">
              <w:rPr>
                <w:rFonts w:ascii="Verdana" w:eastAsia="Times New Roman" w:hAnsi="Verdana" w:cs="Times New Roman"/>
                <w:sz w:val="20"/>
                <w:szCs w:val="20"/>
              </w:rPr>
              <w:t>2</w:t>
            </w:r>
            <w:r w:rsidR="00026D8A" w:rsidRPr="004E7253">
              <w:rPr>
                <w:rFonts w:ascii="Verdana" w:eastAsia="Times New Roman" w:hAnsi="Verdana" w:cs="Times New Roman"/>
                <w:sz w:val="20"/>
                <w:szCs w:val="20"/>
              </w:rPr>
              <w:t>16</w:t>
            </w:r>
            <w:r w:rsidR="004E7253" w:rsidRPr="004E7253">
              <w:rPr>
                <w:rFonts w:ascii="Verdana" w:eastAsia="Times New Roman" w:hAnsi="Verdana" w:cs="Times New Roman"/>
                <w:sz w:val="20"/>
                <w:szCs w:val="20"/>
              </w:rPr>
              <w:t xml:space="preserve"> </w:t>
            </w:r>
            <w:r w:rsidR="00026D8A" w:rsidRPr="004E7253">
              <w:rPr>
                <w:rFonts w:ascii="Verdana" w:eastAsia="Times New Roman" w:hAnsi="Verdana" w:cs="Times New Roman"/>
                <w:sz w:val="20"/>
                <w:szCs w:val="20"/>
              </w:rPr>
              <w:t>910</w:t>
            </w:r>
          </w:p>
        </w:tc>
        <w:tc>
          <w:tcPr>
            <w:tcW w:w="1439" w:type="dxa"/>
            <w:tcBorders>
              <w:top w:val="single" w:sz="4" w:space="0" w:color="auto"/>
              <w:bottom w:val="single" w:sz="4" w:space="0" w:color="auto"/>
            </w:tcBorders>
            <w:noWrap/>
            <w:vAlign w:val="center"/>
          </w:tcPr>
          <w:p w14:paraId="3CE01FF4" w14:textId="37DC543B" w:rsidR="00A5116E" w:rsidRPr="006A176C" w:rsidRDefault="00A5116E">
            <w:pPr>
              <w:ind w:right="403"/>
              <w:jc w:val="right"/>
              <w:rPr>
                <w:rFonts w:ascii="Verdana" w:eastAsia="Times New Roman" w:hAnsi="Verdana" w:cs="Times New Roman"/>
                <w:b/>
                <w:bCs/>
                <w:sz w:val="20"/>
                <w:szCs w:val="20"/>
              </w:rPr>
            </w:pPr>
            <w:r w:rsidRPr="006A176C">
              <w:rPr>
                <w:rFonts w:ascii="Verdana" w:eastAsia="Times New Roman" w:hAnsi="Verdana" w:cs="Times New Roman"/>
                <w:b/>
                <w:bCs/>
                <w:sz w:val="20"/>
                <w:szCs w:val="20"/>
              </w:rPr>
              <w:t>100</w:t>
            </w:r>
            <w:r w:rsidR="004E7253">
              <w:rPr>
                <w:rFonts w:ascii="Verdana" w:eastAsia="Times New Roman" w:hAnsi="Verdana" w:cs="Times New Roman"/>
                <w:b/>
                <w:bCs/>
                <w:sz w:val="20"/>
                <w:szCs w:val="20"/>
              </w:rPr>
              <w:t>.</w:t>
            </w:r>
            <w:r w:rsidRPr="006A176C">
              <w:rPr>
                <w:rFonts w:ascii="Verdana" w:eastAsia="Times New Roman" w:hAnsi="Verdana" w:cs="Times New Roman"/>
                <w:b/>
                <w:bCs/>
                <w:sz w:val="20"/>
                <w:szCs w:val="20"/>
              </w:rPr>
              <w:t>0%</w:t>
            </w:r>
          </w:p>
        </w:tc>
      </w:tr>
    </w:tbl>
    <w:p w14:paraId="0EBF4279" w14:textId="128E5A3F" w:rsidR="0075411D" w:rsidRDefault="0075411D" w:rsidP="00841D2B">
      <w:pPr>
        <w:pBdr>
          <w:top w:val="nil"/>
          <w:left w:val="nil"/>
          <w:bottom w:val="nil"/>
          <w:right w:val="nil"/>
          <w:between w:val="nil"/>
        </w:pBdr>
        <w:spacing w:before="120" w:after="40" w:line="240" w:lineRule="auto"/>
        <w:jc w:val="both"/>
        <w:rPr>
          <w:rFonts w:ascii="Verdana" w:hAnsi="Verdana" w:cs="Aptos"/>
          <w:snapToGrid w:val="0"/>
          <w:sz w:val="20"/>
          <w:szCs w:val="20"/>
        </w:rPr>
      </w:pPr>
    </w:p>
    <w:p w14:paraId="7A28EC17" w14:textId="77777777" w:rsidR="0075411D" w:rsidRDefault="0075411D">
      <w:pPr>
        <w:rPr>
          <w:rFonts w:ascii="Verdana" w:hAnsi="Verdana" w:cs="Aptos"/>
          <w:snapToGrid w:val="0"/>
          <w:sz w:val="20"/>
          <w:szCs w:val="20"/>
        </w:rPr>
      </w:pPr>
      <w:r>
        <w:rPr>
          <w:rFonts w:ascii="Verdana" w:hAnsi="Verdana" w:cs="Aptos"/>
          <w:snapToGrid w:val="0"/>
          <w:sz w:val="20"/>
          <w:szCs w:val="20"/>
        </w:rPr>
        <w:br w:type="page"/>
      </w:r>
    </w:p>
    <w:p w14:paraId="38AE520C" w14:textId="77777777" w:rsidR="006E1B1F" w:rsidRPr="00F874A4" w:rsidRDefault="006E1B1F" w:rsidP="00841D2B">
      <w:pPr>
        <w:pBdr>
          <w:top w:val="nil"/>
          <w:left w:val="nil"/>
          <w:bottom w:val="nil"/>
          <w:right w:val="nil"/>
          <w:between w:val="nil"/>
        </w:pBdr>
        <w:spacing w:before="120" w:after="40" w:line="240" w:lineRule="auto"/>
        <w:jc w:val="both"/>
        <w:rPr>
          <w:rFonts w:ascii="Verdana" w:hAnsi="Verdana" w:cs="Aptos"/>
          <w:snapToGrid w:val="0"/>
          <w:sz w:val="20"/>
          <w:szCs w:val="20"/>
        </w:rPr>
      </w:pPr>
    </w:p>
    <w:tbl>
      <w:tblPr>
        <w:tblStyle w:val="Grigliatabella"/>
        <w:tblW w:w="9743"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080"/>
        <w:gridCol w:w="2878"/>
        <w:gridCol w:w="1701"/>
        <w:gridCol w:w="1418"/>
        <w:gridCol w:w="1417"/>
        <w:gridCol w:w="1249"/>
      </w:tblGrid>
      <w:tr w:rsidR="0030711D" w:rsidRPr="00E33860" w14:paraId="23448AB9" w14:textId="77777777" w:rsidTr="006B13BA">
        <w:trPr>
          <w:trHeight w:val="296"/>
          <w:jc w:val="center"/>
        </w:trPr>
        <w:tc>
          <w:tcPr>
            <w:tcW w:w="9743" w:type="dxa"/>
            <w:gridSpan w:val="6"/>
            <w:tcBorders>
              <w:top w:val="single" w:sz="4" w:space="0" w:color="auto"/>
              <w:bottom w:val="single" w:sz="4" w:space="0" w:color="auto"/>
            </w:tcBorders>
            <w:noWrap/>
            <w:vAlign w:val="center"/>
            <w:hideMark/>
          </w:tcPr>
          <w:p w14:paraId="12DF802A" w14:textId="0BF29355" w:rsidR="0030711D" w:rsidRPr="006E1B1F" w:rsidRDefault="00F8028D">
            <w:pPr>
              <w:spacing w:before="40" w:after="40" w:line="240" w:lineRule="atLeast"/>
              <w:jc w:val="center"/>
              <w:rPr>
                <w:rFonts w:ascii="Verdana" w:hAnsi="Verdana" w:cs="Aptos"/>
                <w:b/>
                <w:i/>
                <w:caps/>
                <w:snapToGrid w:val="0"/>
                <w:sz w:val="20"/>
                <w:szCs w:val="20"/>
                <w:lang w:val="en-GB"/>
              </w:rPr>
            </w:pPr>
            <w:r w:rsidRPr="006E1B1F">
              <w:rPr>
                <w:rFonts w:ascii="Verdana" w:hAnsi="Verdana" w:cs="Aptos"/>
                <w:i/>
                <w:iCs/>
                <w:caps/>
                <w:snapToGrid w:val="0"/>
                <w:sz w:val="20"/>
                <w:szCs w:val="20"/>
                <w:lang w:val="en-GB"/>
              </w:rPr>
              <w:t>PRODUCED WASTE</w:t>
            </w:r>
            <w:r w:rsidR="006E1B1F" w:rsidRPr="006E1B1F">
              <w:rPr>
                <w:rFonts w:ascii="Verdana" w:hAnsi="Verdana" w:cs="Aptos"/>
                <w:i/>
                <w:iCs/>
                <w:caps/>
                <w:snapToGrid w:val="0"/>
                <w:sz w:val="20"/>
                <w:szCs w:val="20"/>
                <w:lang w:val="en-GB"/>
              </w:rPr>
              <w:t xml:space="preserve"> by category</w:t>
            </w:r>
            <w:r w:rsidR="00D167FB" w:rsidRPr="006E1B1F">
              <w:rPr>
                <w:rFonts w:ascii="Verdana" w:hAnsi="Verdana" w:cs="Aptos"/>
                <w:i/>
                <w:iCs/>
                <w:caps/>
                <w:snapToGrid w:val="0"/>
                <w:sz w:val="20"/>
                <w:szCs w:val="20"/>
                <w:lang w:val="en-GB"/>
              </w:rPr>
              <w:t xml:space="preserve"> (k</w:t>
            </w:r>
            <w:r w:rsidR="002F639B" w:rsidRPr="002F639B">
              <w:rPr>
                <w:rFonts w:ascii="Verdana" w:hAnsi="Verdana" w:cs="Aptos"/>
                <w:i/>
                <w:iCs/>
                <w:sz w:val="16"/>
                <w:szCs w:val="16"/>
                <w:lang w:val="en-GB"/>
              </w:rPr>
              <w:t>g</w:t>
            </w:r>
            <w:r w:rsidR="00D167FB" w:rsidRPr="006E1B1F">
              <w:rPr>
                <w:rFonts w:ascii="Verdana" w:hAnsi="Verdana" w:cs="Aptos"/>
                <w:i/>
                <w:iCs/>
                <w:caps/>
                <w:snapToGrid w:val="0"/>
                <w:sz w:val="20"/>
                <w:szCs w:val="20"/>
                <w:lang w:val="en-GB"/>
              </w:rPr>
              <w:t>)</w:t>
            </w:r>
          </w:p>
        </w:tc>
      </w:tr>
      <w:tr w:rsidR="0030711D" w:rsidRPr="004F30B1" w14:paraId="59204177" w14:textId="77777777" w:rsidTr="006B13BA">
        <w:trPr>
          <w:trHeight w:val="474"/>
          <w:jc w:val="center"/>
        </w:trPr>
        <w:tc>
          <w:tcPr>
            <w:tcW w:w="3958" w:type="dxa"/>
            <w:gridSpan w:val="2"/>
            <w:tcBorders>
              <w:top w:val="single" w:sz="4" w:space="0" w:color="auto"/>
            </w:tcBorders>
            <w:noWrap/>
            <w:hideMark/>
          </w:tcPr>
          <w:p w14:paraId="178AAF48" w14:textId="644BA437" w:rsidR="0030711D" w:rsidRPr="003D252E" w:rsidRDefault="0030711D">
            <w:pPr>
              <w:spacing w:before="40" w:after="40" w:line="240" w:lineRule="atLeast"/>
              <w:jc w:val="center"/>
              <w:rPr>
                <w:rFonts w:ascii="Verdana" w:hAnsi="Verdana" w:cs="Aptos"/>
                <w:i/>
                <w:iCs/>
                <w:snapToGrid w:val="0"/>
                <w:sz w:val="16"/>
                <w:szCs w:val="16"/>
              </w:rPr>
            </w:pPr>
            <w:proofErr w:type="spellStart"/>
            <w:r w:rsidRPr="003D252E">
              <w:rPr>
                <w:rFonts w:ascii="Verdana" w:hAnsi="Verdana" w:cs="Aptos"/>
                <w:i/>
                <w:iCs/>
                <w:snapToGrid w:val="0"/>
                <w:sz w:val="16"/>
                <w:szCs w:val="16"/>
              </w:rPr>
              <w:t>Categor</w:t>
            </w:r>
            <w:r w:rsidR="00F8028D">
              <w:rPr>
                <w:rFonts w:ascii="Verdana" w:hAnsi="Verdana" w:cs="Aptos"/>
                <w:i/>
                <w:iCs/>
                <w:snapToGrid w:val="0"/>
                <w:sz w:val="16"/>
                <w:szCs w:val="16"/>
              </w:rPr>
              <w:t>y</w:t>
            </w:r>
            <w:proofErr w:type="spellEnd"/>
            <w:r w:rsidR="00F8028D">
              <w:rPr>
                <w:rFonts w:ascii="Verdana" w:hAnsi="Verdana" w:cs="Aptos"/>
                <w:i/>
                <w:iCs/>
                <w:snapToGrid w:val="0"/>
                <w:sz w:val="16"/>
                <w:szCs w:val="16"/>
              </w:rPr>
              <w:t xml:space="preserve"> </w:t>
            </w:r>
          </w:p>
        </w:tc>
        <w:tc>
          <w:tcPr>
            <w:tcW w:w="1701" w:type="dxa"/>
            <w:tcBorders>
              <w:top w:val="single" w:sz="4" w:space="0" w:color="auto"/>
            </w:tcBorders>
            <w:hideMark/>
          </w:tcPr>
          <w:p w14:paraId="3E7308FD" w14:textId="42D00187" w:rsidR="0030711D" w:rsidRPr="006D0483" w:rsidRDefault="006D0483">
            <w:pPr>
              <w:spacing w:before="40" w:after="40"/>
              <w:jc w:val="center"/>
              <w:rPr>
                <w:rFonts w:ascii="Verdana" w:hAnsi="Verdana" w:cs="Aptos"/>
                <w:i/>
                <w:iCs/>
                <w:snapToGrid w:val="0"/>
                <w:sz w:val="16"/>
                <w:szCs w:val="16"/>
                <w:lang w:val="en-GB"/>
              </w:rPr>
            </w:pPr>
            <w:r w:rsidRPr="006D0483">
              <w:rPr>
                <w:rFonts w:ascii="Verdana" w:hAnsi="Verdana" w:cs="Aptos"/>
                <w:i/>
                <w:iCs/>
                <w:snapToGrid w:val="0"/>
                <w:sz w:val="16"/>
                <w:szCs w:val="16"/>
                <w:lang w:val="en-GB"/>
              </w:rPr>
              <w:t>Waste not destined for disposal</w:t>
            </w:r>
          </w:p>
        </w:tc>
        <w:tc>
          <w:tcPr>
            <w:tcW w:w="1418" w:type="dxa"/>
            <w:tcBorders>
              <w:top w:val="single" w:sz="4" w:space="0" w:color="auto"/>
            </w:tcBorders>
            <w:hideMark/>
          </w:tcPr>
          <w:p w14:paraId="5E2CB5B7" w14:textId="15A3E88D" w:rsidR="0030711D" w:rsidRPr="003D252E" w:rsidRDefault="006D0483">
            <w:pPr>
              <w:spacing w:before="40" w:after="40"/>
              <w:jc w:val="center"/>
              <w:rPr>
                <w:rFonts w:ascii="Verdana" w:hAnsi="Verdana" w:cs="Aptos"/>
                <w:i/>
                <w:iCs/>
                <w:snapToGrid w:val="0"/>
                <w:sz w:val="16"/>
                <w:szCs w:val="16"/>
              </w:rPr>
            </w:pPr>
            <w:r w:rsidRPr="006D0483">
              <w:rPr>
                <w:rFonts w:ascii="Verdana" w:hAnsi="Verdana" w:cs="Aptos"/>
                <w:i/>
                <w:iCs/>
                <w:snapToGrid w:val="0"/>
                <w:sz w:val="16"/>
                <w:szCs w:val="16"/>
              </w:rPr>
              <w:t xml:space="preserve">Waste </w:t>
            </w:r>
            <w:proofErr w:type="spellStart"/>
            <w:r w:rsidRPr="006D0483">
              <w:rPr>
                <w:rFonts w:ascii="Verdana" w:hAnsi="Verdana" w:cs="Aptos"/>
                <w:i/>
                <w:iCs/>
                <w:snapToGrid w:val="0"/>
                <w:sz w:val="16"/>
                <w:szCs w:val="16"/>
              </w:rPr>
              <w:t>destined</w:t>
            </w:r>
            <w:proofErr w:type="spellEnd"/>
            <w:r w:rsidRPr="006D0483">
              <w:rPr>
                <w:rFonts w:ascii="Verdana" w:hAnsi="Verdana" w:cs="Aptos"/>
                <w:i/>
                <w:iCs/>
                <w:snapToGrid w:val="0"/>
                <w:sz w:val="16"/>
                <w:szCs w:val="16"/>
              </w:rPr>
              <w:t xml:space="preserve"> for </w:t>
            </w:r>
            <w:proofErr w:type="spellStart"/>
            <w:r w:rsidRPr="006D0483">
              <w:rPr>
                <w:rFonts w:ascii="Verdana" w:hAnsi="Verdana" w:cs="Aptos"/>
                <w:i/>
                <w:iCs/>
                <w:snapToGrid w:val="0"/>
                <w:sz w:val="16"/>
                <w:szCs w:val="16"/>
              </w:rPr>
              <w:t>dispos</w:t>
            </w:r>
            <w:r>
              <w:rPr>
                <w:rFonts w:ascii="Verdana" w:hAnsi="Verdana" w:cs="Aptos"/>
                <w:i/>
                <w:iCs/>
                <w:snapToGrid w:val="0"/>
                <w:sz w:val="16"/>
                <w:szCs w:val="16"/>
              </w:rPr>
              <w:t>al</w:t>
            </w:r>
            <w:proofErr w:type="spellEnd"/>
          </w:p>
        </w:tc>
        <w:tc>
          <w:tcPr>
            <w:tcW w:w="1417" w:type="dxa"/>
            <w:tcBorders>
              <w:top w:val="single" w:sz="4" w:space="0" w:color="auto"/>
            </w:tcBorders>
            <w:hideMark/>
          </w:tcPr>
          <w:p w14:paraId="74440538" w14:textId="7D832AA1" w:rsidR="0030711D" w:rsidRPr="003D252E" w:rsidRDefault="006D0483">
            <w:pPr>
              <w:spacing w:before="40" w:after="40"/>
              <w:jc w:val="center"/>
              <w:rPr>
                <w:rFonts w:ascii="Verdana" w:hAnsi="Verdana" w:cs="Aptos"/>
                <w:b/>
                <w:bCs/>
                <w:i/>
                <w:iCs/>
                <w:snapToGrid w:val="0"/>
                <w:sz w:val="16"/>
                <w:szCs w:val="16"/>
              </w:rPr>
            </w:pPr>
            <w:r w:rsidRPr="006D0483">
              <w:rPr>
                <w:rFonts w:ascii="Verdana" w:hAnsi="Verdana" w:cs="Aptos"/>
                <w:b/>
                <w:bCs/>
                <w:i/>
                <w:iCs/>
                <w:snapToGrid w:val="0"/>
                <w:sz w:val="16"/>
                <w:szCs w:val="16"/>
              </w:rPr>
              <w:t xml:space="preserve">Waste </w:t>
            </w:r>
            <w:proofErr w:type="spellStart"/>
            <w:r w:rsidRPr="006D0483">
              <w:rPr>
                <w:rFonts w:ascii="Verdana" w:hAnsi="Verdana" w:cs="Aptos"/>
                <w:b/>
                <w:bCs/>
                <w:i/>
                <w:iCs/>
                <w:snapToGrid w:val="0"/>
                <w:sz w:val="16"/>
                <w:szCs w:val="16"/>
              </w:rPr>
              <w:t>generated</w:t>
            </w:r>
            <w:proofErr w:type="spellEnd"/>
          </w:p>
        </w:tc>
        <w:tc>
          <w:tcPr>
            <w:tcW w:w="1249" w:type="dxa"/>
            <w:tcBorders>
              <w:top w:val="single" w:sz="4" w:space="0" w:color="auto"/>
            </w:tcBorders>
          </w:tcPr>
          <w:p w14:paraId="70892A14" w14:textId="72B7AB78" w:rsidR="0030711D" w:rsidRPr="003D252E" w:rsidRDefault="006D0483">
            <w:pPr>
              <w:spacing w:before="40" w:after="40"/>
              <w:jc w:val="center"/>
              <w:rPr>
                <w:rFonts w:ascii="Verdana" w:hAnsi="Verdana" w:cs="Aptos"/>
                <w:b/>
                <w:bCs/>
                <w:i/>
                <w:iCs/>
                <w:snapToGrid w:val="0"/>
                <w:sz w:val="16"/>
                <w:szCs w:val="16"/>
              </w:rPr>
            </w:pPr>
            <w:r w:rsidRPr="006D0483">
              <w:rPr>
                <w:rFonts w:ascii="Verdana" w:hAnsi="Verdana" w:cs="Aptos"/>
                <w:b/>
                <w:bCs/>
                <w:i/>
                <w:iCs/>
                <w:snapToGrid w:val="0"/>
                <w:sz w:val="16"/>
                <w:szCs w:val="16"/>
              </w:rPr>
              <w:t xml:space="preserve">Waste </w:t>
            </w:r>
            <w:proofErr w:type="spellStart"/>
            <w:r w:rsidRPr="006D0483">
              <w:rPr>
                <w:rFonts w:ascii="Verdana" w:hAnsi="Verdana" w:cs="Aptos"/>
                <w:b/>
                <w:bCs/>
                <w:i/>
                <w:iCs/>
                <w:snapToGrid w:val="0"/>
                <w:sz w:val="16"/>
                <w:szCs w:val="16"/>
              </w:rPr>
              <w:t>generated</w:t>
            </w:r>
            <w:proofErr w:type="spellEnd"/>
          </w:p>
        </w:tc>
      </w:tr>
      <w:tr w:rsidR="0030711D" w:rsidRPr="004F30B1" w14:paraId="00E92FE0" w14:textId="77777777" w:rsidTr="006B13BA">
        <w:trPr>
          <w:trHeight w:val="300"/>
          <w:jc w:val="center"/>
        </w:trPr>
        <w:tc>
          <w:tcPr>
            <w:tcW w:w="3958" w:type="dxa"/>
            <w:gridSpan w:val="2"/>
            <w:tcBorders>
              <w:bottom w:val="single" w:sz="4" w:space="0" w:color="auto"/>
            </w:tcBorders>
            <w:noWrap/>
            <w:hideMark/>
          </w:tcPr>
          <w:p w14:paraId="457C6A57" w14:textId="77777777" w:rsidR="0030711D" w:rsidRPr="003D252E" w:rsidRDefault="0030711D">
            <w:pPr>
              <w:spacing w:before="40" w:after="40" w:line="259" w:lineRule="auto"/>
              <w:jc w:val="center"/>
              <w:rPr>
                <w:rFonts w:ascii="Verdana" w:hAnsi="Verdana" w:cs="Aptos"/>
                <w:sz w:val="16"/>
                <w:szCs w:val="16"/>
              </w:rPr>
            </w:pPr>
          </w:p>
        </w:tc>
        <w:tc>
          <w:tcPr>
            <w:tcW w:w="1701" w:type="dxa"/>
            <w:tcBorders>
              <w:bottom w:val="single" w:sz="4" w:space="0" w:color="auto"/>
            </w:tcBorders>
            <w:noWrap/>
            <w:hideMark/>
          </w:tcPr>
          <w:p w14:paraId="51086BF6" w14:textId="5888F7C6" w:rsidR="0030711D" w:rsidRPr="003D252E" w:rsidRDefault="00611787">
            <w:pPr>
              <w:spacing w:before="40" w:after="40" w:line="259" w:lineRule="auto"/>
              <w:jc w:val="center"/>
              <w:rPr>
                <w:rFonts w:ascii="Verdana" w:hAnsi="Verdana" w:cs="Aptos"/>
                <w:i/>
                <w:iCs/>
                <w:sz w:val="16"/>
                <w:szCs w:val="16"/>
              </w:rPr>
            </w:pPr>
            <w:r>
              <w:rPr>
                <w:rFonts w:ascii="Verdana" w:hAnsi="Verdana" w:cs="Aptos"/>
                <w:i/>
                <w:iCs/>
                <w:sz w:val="16"/>
                <w:szCs w:val="16"/>
              </w:rPr>
              <w:t>kg</w:t>
            </w:r>
          </w:p>
        </w:tc>
        <w:tc>
          <w:tcPr>
            <w:tcW w:w="1418" w:type="dxa"/>
            <w:tcBorders>
              <w:bottom w:val="single" w:sz="4" w:space="0" w:color="auto"/>
            </w:tcBorders>
            <w:hideMark/>
          </w:tcPr>
          <w:p w14:paraId="4B22ACD6" w14:textId="28753D71" w:rsidR="0030711D" w:rsidRPr="003D252E" w:rsidRDefault="00611787">
            <w:pPr>
              <w:spacing w:before="40" w:after="40" w:line="259" w:lineRule="auto"/>
              <w:jc w:val="center"/>
              <w:rPr>
                <w:rFonts w:ascii="Verdana" w:hAnsi="Verdana" w:cs="Aptos"/>
                <w:i/>
                <w:iCs/>
                <w:sz w:val="16"/>
                <w:szCs w:val="16"/>
              </w:rPr>
            </w:pPr>
            <w:r>
              <w:rPr>
                <w:rFonts w:ascii="Verdana" w:hAnsi="Verdana" w:cs="Aptos"/>
                <w:i/>
                <w:iCs/>
                <w:sz w:val="16"/>
                <w:szCs w:val="16"/>
              </w:rPr>
              <w:t>kg</w:t>
            </w:r>
          </w:p>
        </w:tc>
        <w:tc>
          <w:tcPr>
            <w:tcW w:w="1417" w:type="dxa"/>
            <w:tcBorders>
              <w:bottom w:val="single" w:sz="4" w:space="0" w:color="auto"/>
            </w:tcBorders>
            <w:hideMark/>
          </w:tcPr>
          <w:p w14:paraId="0C4D59DF" w14:textId="1C6673E9" w:rsidR="0030711D" w:rsidRPr="003D252E" w:rsidRDefault="00611787">
            <w:pPr>
              <w:spacing w:before="40" w:after="40" w:line="259" w:lineRule="auto"/>
              <w:jc w:val="center"/>
              <w:rPr>
                <w:rFonts w:ascii="Verdana" w:hAnsi="Verdana" w:cs="Aptos"/>
                <w:b/>
                <w:bCs/>
                <w:i/>
                <w:iCs/>
                <w:sz w:val="16"/>
                <w:szCs w:val="16"/>
              </w:rPr>
            </w:pPr>
            <w:r>
              <w:rPr>
                <w:rFonts w:ascii="Verdana" w:hAnsi="Verdana" w:cs="Aptos"/>
                <w:b/>
                <w:bCs/>
                <w:i/>
                <w:iCs/>
                <w:sz w:val="16"/>
                <w:szCs w:val="16"/>
              </w:rPr>
              <w:t>kg</w:t>
            </w:r>
          </w:p>
        </w:tc>
        <w:tc>
          <w:tcPr>
            <w:tcW w:w="1249" w:type="dxa"/>
            <w:tcBorders>
              <w:bottom w:val="single" w:sz="4" w:space="0" w:color="auto"/>
            </w:tcBorders>
          </w:tcPr>
          <w:p w14:paraId="0E7D8879" w14:textId="77777777" w:rsidR="0030711D" w:rsidRPr="003D252E" w:rsidRDefault="0030711D">
            <w:pPr>
              <w:spacing w:before="40" w:after="40" w:line="259" w:lineRule="auto"/>
              <w:jc w:val="center"/>
              <w:rPr>
                <w:rFonts w:ascii="Verdana" w:hAnsi="Verdana" w:cs="Aptos"/>
                <w:b/>
                <w:bCs/>
                <w:i/>
                <w:iCs/>
                <w:sz w:val="16"/>
                <w:szCs w:val="16"/>
              </w:rPr>
            </w:pPr>
            <w:r w:rsidRPr="003D252E">
              <w:rPr>
                <w:rFonts w:ascii="Verdana" w:hAnsi="Verdana" w:cs="Aptos"/>
                <w:b/>
                <w:bCs/>
                <w:i/>
                <w:iCs/>
                <w:sz w:val="16"/>
                <w:szCs w:val="16"/>
              </w:rPr>
              <w:t>%</w:t>
            </w:r>
          </w:p>
        </w:tc>
      </w:tr>
      <w:tr w:rsidR="0030711D" w:rsidRPr="004F30B1" w14:paraId="0EE8A834" w14:textId="77777777" w:rsidTr="006B13BA">
        <w:trPr>
          <w:trHeight w:val="300"/>
          <w:jc w:val="center"/>
        </w:trPr>
        <w:tc>
          <w:tcPr>
            <w:tcW w:w="3958" w:type="dxa"/>
            <w:gridSpan w:val="2"/>
            <w:tcBorders>
              <w:top w:val="single" w:sz="4" w:space="0" w:color="auto"/>
              <w:bottom w:val="single" w:sz="4" w:space="0" w:color="auto"/>
            </w:tcBorders>
            <w:noWrap/>
            <w:hideMark/>
          </w:tcPr>
          <w:p w14:paraId="0CDE5468" w14:textId="3AF70A1F" w:rsidR="0030711D" w:rsidRPr="003D252E" w:rsidRDefault="006D0483">
            <w:pPr>
              <w:spacing w:before="40" w:after="40" w:line="259" w:lineRule="auto"/>
              <w:rPr>
                <w:rFonts w:ascii="Verdana" w:hAnsi="Verdana" w:cs="Calibri"/>
                <w:b/>
                <w:bCs/>
                <w:sz w:val="16"/>
                <w:szCs w:val="16"/>
              </w:rPr>
            </w:pPr>
            <w:proofErr w:type="spellStart"/>
            <w:r>
              <w:rPr>
                <w:rFonts w:ascii="Verdana" w:hAnsi="Verdana" w:cs="Calibri"/>
                <w:b/>
                <w:bCs/>
                <w:sz w:val="16"/>
                <w:szCs w:val="16"/>
              </w:rPr>
              <w:t>Hazardous</w:t>
            </w:r>
            <w:proofErr w:type="spellEnd"/>
            <w:r>
              <w:rPr>
                <w:rFonts w:ascii="Verdana" w:hAnsi="Verdana" w:cs="Calibri"/>
                <w:b/>
                <w:bCs/>
                <w:sz w:val="16"/>
                <w:szCs w:val="16"/>
              </w:rPr>
              <w:t xml:space="preserve"> </w:t>
            </w:r>
            <w:proofErr w:type="spellStart"/>
            <w:r>
              <w:rPr>
                <w:rFonts w:ascii="Verdana" w:hAnsi="Verdana" w:cs="Calibri"/>
                <w:b/>
                <w:bCs/>
                <w:sz w:val="16"/>
                <w:szCs w:val="16"/>
              </w:rPr>
              <w:t>waste</w:t>
            </w:r>
            <w:proofErr w:type="spellEnd"/>
            <w:r>
              <w:rPr>
                <w:rFonts w:ascii="Verdana" w:hAnsi="Verdana" w:cs="Calibri"/>
                <w:b/>
                <w:bCs/>
                <w:sz w:val="16"/>
                <w:szCs w:val="16"/>
              </w:rPr>
              <w:t xml:space="preserve"> </w:t>
            </w:r>
          </w:p>
        </w:tc>
        <w:tc>
          <w:tcPr>
            <w:tcW w:w="1701" w:type="dxa"/>
            <w:tcBorders>
              <w:top w:val="single" w:sz="4" w:space="0" w:color="auto"/>
              <w:bottom w:val="single" w:sz="4" w:space="0" w:color="auto"/>
            </w:tcBorders>
            <w:noWrap/>
            <w:hideMark/>
          </w:tcPr>
          <w:p w14:paraId="4858DDD1"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418" w:type="dxa"/>
            <w:tcBorders>
              <w:top w:val="single" w:sz="4" w:space="0" w:color="auto"/>
              <w:bottom w:val="single" w:sz="4" w:space="0" w:color="auto"/>
            </w:tcBorders>
            <w:hideMark/>
          </w:tcPr>
          <w:p w14:paraId="14427D92"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417" w:type="dxa"/>
            <w:tcBorders>
              <w:top w:val="single" w:sz="4" w:space="0" w:color="auto"/>
              <w:bottom w:val="single" w:sz="4" w:space="0" w:color="auto"/>
            </w:tcBorders>
            <w:noWrap/>
            <w:hideMark/>
          </w:tcPr>
          <w:p w14:paraId="55D815B7" w14:textId="77777777" w:rsidR="0030711D" w:rsidRPr="003D252E" w:rsidRDefault="0030711D">
            <w:pPr>
              <w:spacing w:before="40" w:after="40" w:line="259" w:lineRule="auto"/>
              <w:ind w:right="227"/>
              <w:jc w:val="right"/>
              <w:rPr>
                <w:rFonts w:ascii="Verdana" w:hAnsi="Verdana" w:cs="Calibri"/>
                <w:b/>
                <w:bCs/>
                <w:sz w:val="16"/>
                <w:szCs w:val="16"/>
              </w:rPr>
            </w:pPr>
            <w:r w:rsidRPr="003D252E">
              <w:rPr>
                <w:rFonts w:ascii="Verdana" w:hAnsi="Verdana" w:cs="Calibri"/>
                <w:b/>
                <w:bCs/>
                <w:sz w:val="16"/>
                <w:szCs w:val="16"/>
              </w:rPr>
              <w:t> </w:t>
            </w:r>
          </w:p>
        </w:tc>
        <w:tc>
          <w:tcPr>
            <w:tcW w:w="1249" w:type="dxa"/>
            <w:tcBorders>
              <w:top w:val="single" w:sz="4" w:space="0" w:color="auto"/>
              <w:bottom w:val="single" w:sz="4" w:space="0" w:color="auto"/>
            </w:tcBorders>
          </w:tcPr>
          <w:p w14:paraId="5DC5F8DA" w14:textId="77777777" w:rsidR="0030711D" w:rsidRPr="003D252E" w:rsidRDefault="0030711D">
            <w:pPr>
              <w:spacing w:before="40" w:after="40" w:line="259" w:lineRule="auto"/>
              <w:ind w:right="227"/>
              <w:jc w:val="right"/>
              <w:rPr>
                <w:rFonts w:ascii="Verdana" w:hAnsi="Verdana" w:cs="Calibri"/>
                <w:b/>
                <w:bCs/>
                <w:sz w:val="16"/>
                <w:szCs w:val="16"/>
              </w:rPr>
            </w:pPr>
          </w:p>
        </w:tc>
      </w:tr>
      <w:tr w:rsidR="0030711D" w:rsidRPr="004F30B1" w14:paraId="011A7BB1" w14:textId="77777777" w:rsidTr="006B13BA">
        <w:trPr>
          <w:trHeight w:val="300"/>
          <w:jc w:val="center"/>
        </w:trPr>
        <w:tc>
          <w:tcPr>
            <w:tcW w:w="1080" w:type="dxa"/>
            <w:tcBorders>
              <w:top w:val="single" w:sz="4" w:space="0" w:color="auto"/>
              <w:bottom w:val="single" w:sz="4" w:space="0" w:color="auto"/>
            </w:tcBorders>
            <w:noWrap/>
            <w:vAlign w:val="center"/>
          </w:tcPr>
          <w:p w14:paraId="0E8980AD" w14:textId="52471B2E"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5332D7">
              <w:rPr>
                <w:rFonts w:ascii="Verdana" w:eastAsia="Aptos" w:hAnsi="Verdana" w:cs="Calibri"/>
                <w:kern w:val="2"/>
                <w:sz w:val="16"/>
                <w:szCs w:val="16"/>
                <w14:ligatures w14:val="standardContextual"/>
              </w:rPr>
              <w:t>120109*</w:t>
            </w:r>
          </w:p>
        </w:tc>
        <w:tc>
          <w:tcPr>
            <w:tcW w:w="2878" w:type="dxa"/>
            <w:tcBorders>
              <w:top w:val="single" w:sz="4" w:space="0" w:color="auto"/>
              <w:bottom w:val="single" w:sz="4" w:space="0" w:color="auto"/>
            </w:tcBorders>
            <w:noWrap/>
            <w:vAlign w:val="center"/>
          </w:tcPr>
          <w:p w14:paraId="4C1A1FA6" w14:textId="5BE1B4EE" w:rsidR="0030711D" w:rsidRPr="00ED4E42" w:rsidRDefault="00ED4E42" w:rsidP="006A176C">
            <w:pPr>
              <w:spacing w:before="40" w:after="40" w:line="259" w:lineRule="auto"/>
              <w:ind w:left="270" w:hanging="20"/>
              <w:rPr>
                <w:rFonts w:ascii="Verdana" w:eastAsia="Aptos" w:hAnsi="Verdana" w:cs="Calibri"/>
                <w:kern w:val="2"/>
                <w:sz w:val="16"/>
                <w:szCs w:val="16"/>
                <w:lang w:val="en-GB"/>
                <w14:ligatures w14:val="standardContextual"/>
              </w:rPr>
            </w:pPr>
            <w:r w:rsidRPr="00ED4E42">
              <w:rPr>
                <w:rFonts w:ascii="Verdana" w:eastAsia="Aptos" w:hAnsi="Verdana" w:cs="Calibri"/>
                <w:kern w:val="2"/>
                <w:sz w:val="16"/>
                <w:szCs w:val="16"/>
                <w:lang w:val="en-GB"/>
                <w14:ligatures w14:val="standardContextual"/>
              </w:rPr>
              <w:t>Halogen-free emulsions and solutions for machinery</w:t>
            </w:r>
          </w:p>
        </w:tc>
        <w:tc>
          <w:tcPr>
            <w:tcW w:w="1701" w:type="dxa"/>
            <w:tcBorders>
              <w:top w:val="single" w:sz="4" w:space="0" w:color="auto"/>
              <w:bottom w:val="single" w:sz="4" w:space="0" w:color="auto"/>
            </w:tcBorders>
            <w:noWrap/>
          </w:tcPr>
          <w:p w14:paraId="213D02FE" w14:textId="21F2FDB6" w:rsidR="0030711D" w:rsidRPr="003D252E" w:rsidRDefault="004A677D">
            <w:pPr>
              <w:spacing w:before="40" w:after="40" w:line="259" w:lineRule="auto"/>
              <w:ind w:right="227"/>
              <w:jc w:val="right"/>
              <w:rPr>
                <w:rFonts w:ascii="Verdana" w:hAnsi="Verdana" w:cs="Calibri"/>
                <w:sz w:val="16"/>
                <w:szCs w:val="16"/>
              </w:rPr>
            </w:pPr>
            <w:r>
              <w:rPr>
                <w:rFonts w:ascii="Verdana" w:hAnsi="Verdana" w:cs="Calibri"/>
                <w:sz w:val="16"/>
                <w:szCs w:val="16"/>
              </w:rPr>
              <w:t>2</w:t>
            </w:r>
            <w:r w:rsidR="00ED4E42">
              <w:rPr>
                <w:rFonts w:ascii="Verdana" w:hAnsi="Verdana" w:cs="Calibri"/>
                <w:sz w:val="16"/>
                <w:szCs w:val="16"/>
              </w:rPr>
              <w:t xml:space="preserve"> </w:t>
            </w:r>
            <w:r>
              <w:rPr>
                <w:rFonts w:ascii="Verdana" w:hAnsi="Verdana" w:cs="Calibri"/>
                <w:sz w:val="16"/>
                <w:szCs w:val="16"/>
              </w:rPr>
              <w:t>680</w:t>
            </w:r>
          </w:p>
        </w:tc>
        <w:tc>
          <w:tcPr>
            <w:tcW w:w="1418" w:type="dxa"/>
            <w:tcBorders>
              <w:top w:val="single" w:sz="4" w:space="0" w:color="auto"/>
              <w:bottom w:val="single" w:sz="4" w:space="0" w:color="auto"/>
            </w:tcBorders>
          </w:tcPr>
          <w:p w14:paraId="3CA87C07" w14:textId="68BC30DB" w:rsidR="0030711D"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6AAE366" w14:textId="1DB63109" w:rsidR="0030711D" w:rsidRPr="003D252E" w:rsidRDefault="000238DD">
            <w:pPr>
              <w:spacing w:before="40" w:after="40" w:line="259" w:lineRule="auto"/>
              <w:ind w:right="227"/>
              <w:jc w:val="right"/>
              <w:rPr>
                <w:rFonts w:ascii="Verdana" w:hAnsi="Verdana" w:cs="Calibri"/>
                <w:b/>
                <w:bCs/>
                <w:sz w:val="16"/>
                <w:szCs w:val="16"/>
              </w:rPr>
            </w:pPr>
            <w:r>
              <w:rPr>
                <w:rFonts w:ascii="Verdana" w:hAnsi="Verdana" w:cs="Calibri"/>
                <w:b/>
                <w:bCs/>
                <w:sz w:val="16"/>
                <w:szCs w:val="16"/>
              </w:rPr>
              <w:t>2</w:t>
            </w:r>
            <w:r w:rsidR="00ED4E42">
              <w:rPr>
                <w:rFonts w:ascii="Verdana" w:hAnsi="Verdana" w:cs="Calibri"/>
                <w:b/>
                <w:bCs/>
                <w:sz w:val="16"/>
                <w:szCs w:val="16"/>
              </w:rPr>
              <w:t xml:space="preserve"> </w:t>
            </w:r>
            <w:r>
              <w:rPr>
                <w:rFonts w:ascii="Verdana" w:hAnsi="Verdana" w:cs="Calibri"/>
                <w:b/>
                <w:bCs/>
                <w:sz w:val="16"/>
                <w:szCs w:val="16"/>
              </w:rPr>
              <w:t>680</w:t>
            </w:r>
          </w:p>
        </w:tc>
        <w:tc>
          <w:tcPr>
            <w:tcW w:w="1249" w:type="dxa"/>
            <w:tcBorders>
              <w:top w:val="single" w:sz="4" w:space="0" w:color="auto"/>
              <w:bottom w:val="single" w:sz="4" w:space="0" w:color="auto"/>
            </w:tcBorders>
          </w:tcPr>
          <w:p w14:paraId="04E28524" w14:textId="0AD8AC39" w:rsidR="0030711D" w:rsidRPr="003D252E" w:rsidRDefault="003B6AA0">
            <w:pPr>
              <w:spacing w:before="40" w:after="40" w:line="259" w:lineRule="auto"/>
              <w:ind w:right="227"/>
              <w:jc w:val="right"/>
              <w:rPr>
                <w:rFonts w:ascii="Verdana" w:hAnsi="Verdana" w:cs="Calibri"/>
                <w:b/>
                <w:bCs/>
                <w:sz w:val="16"/>
                <w:szCs w:val="16"/>
              </w:rPr>
            </w:pPr>
            <w:r>
              <w:rPr>
                <w:rFonts w:ascii="Verdana" w:hAnsi="Verdana" w:cs="Calibri"/>
                <w:b/>
                <w:bCs/>
                <w:sz w:val="16"/>
                <w:szCs w:val="16"/>
              </w:rPr>
              <w:t>1</w:t>
            </w:r>
            <w:r w:rsidR="00ED4E42">
              <w:rPr>
                <w:rFonts w:ascii="Verdana" w:hAnsi="Verdana" w:cs="Calibri"/>
                <w:b/>
                <w:bCs/>
                <w:sz w:val="16"/>
                <w:szCs w:val="16"/>
              </w:rPr>
              <w:t>.</w:t>
            </w:r>
            <w:r>
              <w:rPr>
                <w:rFonts w:ascii="Verdana" w:hAnsi="Verdana" w:cs="Calibri"/>
                <w:b/>
                <w:bCs/>
                <w:sz w:val="16"/>
                <w:szCs w:val="16"/>
              </w:rPr>
              <w:t>2%</w:t>
            </w:r>
          </w:p>
        </w:tc>
      </w:tr>
      <w:tr w:rsidR="00193A50" w:rsidRPr="004F30B1" w14:paraId="70D9484B" w14:textId="77777777" w:rsidTr="006B13BA">
        <w:trPr>
          <w:trHeight w:val="300"/>
          <w:jc w:val="center"/>
        </w:trPr>
        <w:tc>
          <w:tcPr>
            <w:tcW w:w="1080" w:type="dxa"/>
            <w:tcBorders>
              <w:top w:val="single" w:sz="4" w:space="0" w:color="auto"/>
              <w:bottom w:val="single" w:sz="4" w:space="0" w:color="auto"/>
            </w:tcBorders>
            <w:noWrap/>
            <w:vAlign w:val="center"/>
          </w:tcPr>
          <w:p w14:paraId="3FFC7D7F" w14:textId="03FB91F5" w:rsidR="00193A50" w:rsidRPr="003D252E" w:rsidRDefault="00E95EE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150110*</w:t>
            </w:r>
          </w:p>
        </w:tc>
        <w:tc>
          <w:tcPr>
            <w:tcW w:w="2878" w:type="dxa"/>
            <w:tcBorders>
              <w:top w:val="single" w:sz="4" w:space="0" w:color="auto"/>
              <w:bottom w:val="single" w:sz="4" w:space="0" w:color="auto"/>
            </w:tcBorders>
            <w:noWrap/>
            <w:vAlign w:val="center"/>
          </w:tcPr>
          <w:p w14:paraId="54673FE3" w14:textId="1211B797" w:rsidR="00193A50" w:rsidRPr="00ED4E42" w:rsidRDefault="00ED4E42" w:rsidP="006A176C">
            <w:pPr>
              <w:spacing w:before="40" w:after="40" w:line="259" w:lineRule="auto"/>
              <w:ind w:left="270" w:hanging="20"/>
              <w:rPr>
                <w:rFonts w:ascii="Verdana" w:eastAsia="Aptos" w:hAnsi="Verdana" w:cs="Calibri"/>
                <w:kern w:val="2"/>
                <w:sz w:val="16"/>
                <w:szCs w:val="16"/>
                <w:lang w:val="en-GB"/>
                <w14:ligatures w14:val="standardContextual"/>
              </w:rPr>
            </w:pPr>
            <w:r w:rsidRPr="00ED4E42">
              <w:rPr>
                <w:rFonts w:ascii="Verdana" w:eastAsia="Aptos" w:hAnsi="Verdana" w:cs="Calibri"/>
                <w:kern w:val="2"/>
                <w:sz w:val="16"/>
                <w:szCs w:val="16"/>
                <w:lang w:val="en-GB"/>
                <w14:ligatures w14:val="standardContextual"/>
              </w:rPr>
              <w:t>Packaging containing residues of hazardous substances or contaminated by such substances</w:t>
            </w:r>
          </w:p>
        </w:tc>
        <w:tc>
          <w:tcPr>
            <w:tcW w:w="1701" w:type="dxa"/>
            <w:tcBorders>
              <w:top w:val="single" w:sz="4" w:space="0" w:color="auto"/>
              <w:bottom w:val="single" w:sz="4" w:space="0" w:color="auto"/>
            </w:tcBorders>
            <w:noWrap/>
          </w:tcPr>
          <w:p w14:paraId="180ABDA3" w14:textId="37C62C2B" w:rsidR="00193A50"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3</w:t>
            </w:r>
            <w:r w:rsidR="00ED4E42">
              <w:rPr>
                <w:rFonts w:ascii="Verdana" w:hAnsi="Verdana" w:cs="Calibri"/>
                <w:sz w:val="16"/>
                <w:szCs w:val="16"/>
              </w:rPr>
              <w:t xml:space="preserve"> </w:t>
            </w:r>
            <w:r>
              <w:rPr>
                <w:rFonts w:ascii="Verdana" w:hAnsi="Verdana" w:cs="Calibri"/>
                <w:sz w:val="16"/>
                <w:szCs w:val="16"/>
              </w:rPr>
              <w:t>420</w:t>
            </w:r>
          </w:p>
        </w:tc>
        <w:tc>
          <w:tcPr>
            <w:tcW w:w="1418" w:type="dxa"/>
            <w:tcBorders>
              <w:top w:val="single" w:sz="4" w:space="0" w:color="auto"/>
              <w:bottom w:val="single" w:sz="4" w:space="0" w:color="auto"/>
            </w:tcBorders>
          </w:tcPr>
          <w:p w14:paraId="6F19C558" w14:textId="16AB2B6F" w:rsidR="00193A50" w:rsidRPr="003D252E" w:rsidRDefault="00136FA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AB4A479" w14:textId="6EA373C0" w:rsidR="00193A50" w:rsidRPr="003D252E" w:rsidRDefault="00136FA3">
            <w:pPr>
              <w:spacing w:before="40" w:after="40" w:line="259" w:lineRule="auto"/>
              <w:ind w:right="227"/>
              <w:jc w:val="right"/>
              <w:rPr>
                <w:rFonts w:ascii="Verdana" w:hAnsi="Verdana" w:cs="Calibri"/>
                <w:b/>
                <w:bCs/>
                <w:sz w:val="16"/>
                <w:szCs w:val="16"/>
              </w:rPr>
            </w:pPr>
            <w:r>
              <w:rPr>
                <w:rFonts w:ascii="Verdana" w:hAnsi="Verdana" w:cs="Calibri"/>
                <w:b/>
                <w:bCs/>
                <w:sz w:val="16"/>
                <w:szCs w:val="16"/>
              </w:rPr>
              <w:t>3</w:t>
            </w:r>
            <w:r w:rsidR="00ED4E42">
              <w:rPr>
                <w:rFonts w:ascii="Verdana" w:hAnsi="Verdana" w:cs="Calibri"/>
                <w:b/>
                <w:bCs/>
                <w:sz w:val="16"/>
                <w:szCs w:val="16"/>
              </w:rPr>
              <w:t xml:space="preserve"> </w:t>
            </w:r>
            <w:r>
              <w:rPr>
                <w:rFonts w:ascii="Verdana" w:hAnsi="Verdana" w:cs="Calibri"/>
                <w:b/>
                <w:bCs/>
                <w:sz w:val="16"/>
                <w:szCs w:val="16"/>
              </w:rPr>
              <w:t>420</w:t>
            </w:r>
          </w:p>
        </w:tc>
        <w:tc>
          <w:tcPr>
            <w:tcW w:w="1249" w:type="dxa"/>
            <w:tcBorders>
              <w:top w:val="single" w:sz="4" w:space="0" w:color="auto"/>
              <w:bottom w:val="single" w:sz="4" w:space="0" w:color="auto"/>
            </w:tcBorders>
          </w:tcPr>
          <w:p w14:paraId="0F169831" w14:textId="66A1DFB0" w:rsidR="00193A50" w:rsidRPr="003D252E" w:rsidRDefault="003B6AA0">
            <w:pPr>
              <w:spacing w:before="40" w:after="40" w:line="259" w:lineRule="auto"/>
              <w:ind w:right="227"/>
              <w:jc w:val="right"/>
              <w:rPr>
                <w:rFonts w:ascii="Verdana" w:hAnsi="Verdana" w:cs="Calibri"/>
                <w:b/>
                <w:bCs/>
                <w:sz w:val="16"/>
                <w:szCs w:val="16"/>
              </w:rPr>
            </w:pPr>
            <w:r>
              <w:rPr>
                <w:rFonts w:ascii="Verdana" w:hAnsi="Verdana" w:cs="Calibri"/>
                <w:b/>
                <w:bCs/>
                <w:sz w:val="16"/>
                <w:szCs w:val="16"/>
              </w:rPr>
              <w:t>1</w:t>
            </w:r>
            <w:r w:rsidR="00ED4E42">
              <w:rPr>
                <w:rFonts w:ascii="Verdana" w:hAnsi="Verdana" w:cs="Calibri"/>
                <w:b/>
                <w:bCs/>
                <w:sz w:val="16"/>
                <w:szCs w:val="16"/>
              </w:rPr>
              <w:t>.</w:t>
            </w:r>
            <w:r>
              <w:rPr>
                <w:rFonts w:ascii="Verdana" w:hAnsi="Verdana" w:cs="Calibri"/>
                <w:b/>
                <w:bCs/>
                <w:sz w:val="16"/>
                <w:szCs w:val="16"/>
              </w:rPr>
              <w:t>6%</w:t>
            </w:r>
          </w:p>
        </w:tc>
      </w:tr>
      <w:tr w:rsidR="003A51CA" w:rsidRPr="004F30B1" w14:paraId="586E13E9" w14:textId="77777777" w:rsidTr="006B13BA">
        <w:trPr>
          <w:trHeight w:val="300"/>
          <w:jc w:val="center"/>
        </w:trPr>
        <w:tc>
          <w:tcPr>
            <w:tcW w:w="1080" w:type="dxa"/>
            <w:tcBorders>
              <w:top w:val="single" w:sz="4" w:space="0" w:color="auto"/>
              <w:bottom w:val="single" w:sz="4" w:space="0" w:color="auto"/>
            </w:tcBorders>
            <w:noWrap/>
            <w:vAlign w:val="center"/>
          </w:tcPr>
          <w:p w14:paraId="7A586DA8" w14:textId="5E76C9BC" w:rsidR="003A51CA" w:rsidRPr="003D252E" w:rsidRDefault="003A51CA" w:rsidP="003A51CA">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1611</w:t>
            </w:r>
            <w:r w:rsidR="00AA28AE">
              <w:rPr>
                <w:rFonts w:ascii="Verdana" w:eastAsia="Aptos" w:hAnsi="Verdana" w:cs="Calibri"/>
                <w:kern w:val="2"/>
                <w:sz w:val="16"/>
                <w:szCs w:val="16"/>
                <w14:ligatures w14:val="standardContextual"/>
              </w:rPr>
              <w:t>03</w:t>
            </w:r>
            <w:r>
              <w:rPr>
                <w:rFonts w:ascii="Verdana" w:eastAsia="Aptos" w:hAnsi="Verdana" w:cs="Calibri"/>
                <w:kern w:val="2"/>
                <w:sz w:val="16"/>
                <w:szCs w:val="16"/>
                <w14:ligatures w14:val="standardContextual"/>
              </w:rPr>
              <w:t>*</w:t>
            </w:r>
          </w:p>
        </w:tc>
        <w:tc>
          <w:tcPr>
            <w:tcW w:w="2878" w:type="dxa"/>
            <w:tcBorders>
              <w:top w:val="single" w:sz="4" w:space="0" w:color="auto"/>
              <w:bottom w:val="single" w:sz="4" w:space="0" w:color="auto"/>
            </w:tcBorders>
            <w:noWrap/>
            <w:vAlign w:val="center"/>
          </w:tcPr>
          <w:p w14:paraId="2D73B454" w14:textId="4B891348" w:rsidR="003A51CA" w:rsidRPr="00ED4E42" w:rsidRDefault="00ED4E42" w:rsidP="006A176C">
            <w:pPr>
              <w:spacing w:before="40" w:after="40" w:line="259" w:lineRule="auto"/>
              <w:ind w:left="270" w:hanging="20"/>
              <w:rPr>
                <w:rFonts w:ascii="Verdana" w:eastAsia="Aptos" w:hAnsi="Verdana" w:cs="Calibri"/>
                <w:kern w:val="2"/>
                <w:sz w:val="16"/>
                <w:szCs w:val="16"/>
                <w:lang w:val="en-GB"/>
                <w14:ligatures w14:val="standardContextual"/>
              </w:rPr>
            </w:pPr>
            <w:r w:rsidRPr="00ED4E42">
              <w:rPr>
                <w:rFonts w:ascii="Verdana" w:eastAsia="Aptos" w:hAnsi="Verdana" w:cs="Calibri"/>
                <w:kern w:val="2"/>
                <w:sz w:val="16"/>
                <w:szCs w:val="16"/>
                <w:lang w:val="en-GB"/>
                <w14:ligatures w14:val="standardContextual"/>
              </w:rPr>
              <w:t>Other linings and refractory materials from metallurgical processes containing hazardous substances</w:t>
            </w:r>
          </w:p>
        </w:tc>
        <w:tc>
          <w:tcPr>
            <w:tcW w:w="1701" w:type="dxa"/>
            <w:tcBorders>
              <w:top w:val="single" w:sz="4" w:space="0" w:color="auto"/>
              <w:bottom w:val="single" w:sz="4" w:space="0" w:color="auto"/>
            </w:tcBorders>
            <w:noWrap/>
          </w:tcPr>
          <w:p w14:paraId="4AD9BC61" w14:textId="5A88E322" w:rsidR="003A51CA" w:rsidRPr="003D252E" w:rsidRDefault="00B15B2B" w:rsidP="003A51CA">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1E1CA21E" w14:textId="3C7AEF4B" w:rsidR="003A51CA" w:rsidRPr="003D252E" w:rsidRDefault="00B15B2B" w:rsidP="003A51CA">
            <w:pPr>
              <w:spacing w:before="40" w:after="40" w:line="259" w:lineRule="auto"/>
              <w:ind w:right="227"/>
              <w:jc w:val="right"/>
              <w:rPr>
                <w:rFonts w:ascii="Verdana" w:hAnsi="Verdana" w:cs="Calibri"/>
                <w:sz w:val="16"/>
                <w:szCs w:val="16"/>
              </w:rPr>
            </w:pPr>
            <w:r>
              <w:rPr>
                <w:rFonts w:ascii="Verdana" w:hAnsi="Verdana" w:cs="Calibri"/>
                <w:sz w:val="16"/>
                <w:szCs w:val="16"/>
              </w:rPr>
              <w:t>7</w:t>
            </w:r>
            <w:r w:rsidR="00ED4E42">
              <w:rPr>
                <w:rFonts w:ascii="Verdana" w:hAnsi="Verdana" w:cs="Calibri"/>
                <w:sz w:val="16"/>
                <w:szCs w:val="16"/>
              </w:rPr>
              <w:t xml:space="preserve"> </w:t>
            </w:r>
            <w:r>
              <w:rPr>
                <w:rFonts w:ascii="Verdana" w:hAnsi="Verdana" w:cs="Calibri"/>
                <w:sz w:val="16"/>
                <w:szCs w:val="16"/>
              </w:rPr>
              <w:t>300</w:t>
            </w:r>
          </w:p>
        </w:tc>
        <w:tc>
          <w:tcPr>
            <w:tcW w:w="1417" w:type="dxa"/>
            <w:tcBorders>
              <w:top w:val="single" w:sz="4" w:space="0" w:color="auto"/>
              <w:bottom w:val="single" w:sz="4" w:space="0" w:color="auto"/>
            </w:tcBorders>
            <w:noWrap/>
          </w:tcPr>
          <w:p w14:paraId="4B841A4F" w14:textId="7F437326" w:rsidR="003A51CA" w:rsidRPr="003D252E" w:rsidRDefault="00B15B2B" w:rsidP="003A51CA">
            <w:pPr>
              <w:spacing w:before="40" w:after="40" w:line="259" w:lineRule="auto"/>
              <w:ind w:right="227"/>
              <w:jc w:val="right"/>
              <w:rPr>
                <w:rFonts w:ascii="Verdana" w:hAnsi="Verdana" w:cs="Calibri"/>
                <w:b/>
                <w:bCs/>
                <w:sz w:val="16"/>
                <w:szCs w:val="16"/>
              </w:rPr>
            </w:pPr>
            <w:r>
              <w:rPr>
                <w:rFonts w:ascii="Verdana" w:hAnsi="Verdana" w:cs="Calibri"/>
                <w:b/>
                <w:bCs/>
                <w:sz w:val="16"/>
                <w:szCs w:val="16"/>
              </w:rPr>
              <w:t>7</w:t>
            </w:r>
            <w:r w:rsidR="00ED4E42">
              <w:rPr>
                <w:rFonts w:ascii="Verdana" w:hAnsi="Verdana" w:cs="Calibri"/>
                <w:b/>
                <w:bCs/>
                <w:sz w:val="16"/>
                <w:szCs w:val="16"/>
              </w:rPr>
              <w:t xml:space="preserve"> </w:t>
            </w:r>
            <w:r>
              <w:rPr>
                <w:rFonts w:ascii="Verdana" w:hAnsi="Verdana" w:cs="Calibri"/>
                <w:b/>
                <w:bCs/>
                <w:sz w:val="16"/>
                <w:szCs w:val="16"/>
              </w:rPr>
              <w:t>300</w:t>
            </w:r>
          </w:p>
        </w:tc>
        <w:tc>
          <w:tcPr>
            <w:tcW w:w="1249" w:type="dxa"/>
            <w:tcBorders>
              <w:top w:val="single" w:sz="4" w:space="0" w:color="auto"/>
              <w:bottom w:val="single" w:sz="4" w:space="0" w:color="auto"/>
            </w:tcBorders>
          </w:tcPr>
          <w:p w14:paraId="25F2387F" w14:textId="42F48BF5" w:rsidR="003A51CA" w:rsidRPr="003D252E" w:rsidRDefault="003B6AA0" w:rsidP="003A51CA">
            <w:pPr>
              <w:spacing w:before="40" w:after="40" w:line="259" w:lineRule="auto"/>
              <w:ind w:right="227"/>
              <w:jc w:val="right"/>
              <w:rPr>
                <w:rFonts w:ascii="Verdana" w:hAnsi="Verdana" w:cs="Calibri"/>
                <w:b/>
                <w:bCs/>
                <w:sz w:val="16"/>
                <w:szCs w:val="16"/>
              </w:rPr>
            </w:pPr>
            <w:r>
              <w:rPr>
                <w:rFonts w:ascii="Verdana" w:hAnsi="Verdana" w:cs="Calibri"/>
                <w:b/>
                <w:bCs/>
                <w:sz w:val="16"/>
                <w:szCs w:val="16"/>
              </w:rPr>
              <w:t>3</w:t>
            </w:r>
            <w:r w:rsidR="00ED4E42">
              <w:rPr>
                <w:rFonts w:ascii="Verdana" w:hAnsi="Verdana" w:cs="Calibri"/>
                <w:b/>
                <w:bCs/>
                <w:sz w:val="16"/>
                <w:szCs w:val="16"/>
              </w:rPr>
              <w:t>.</w:t>
            </w:r>
            <w:r>
              <w:rPr>
                <w:rFonts w:ascii="Verdana" w:hAnsi="Verdana" w:cs="Calibri"/>
                <w:b/>
                <w:bCs/>
                <w:sz w:val="16"/>
                <w:szCs w:val="16"/>
              </w:rPr>
              <w:t>4%</w:t>
            </w:r>
          </w:p>
        </w:tc>
      </w:tr>
      <w:tr w:rsidR="0030711D" w:rsidRPr="004F30B1" w14:paraId="030955D1" w14:textId="77777777" w:rsidTr="006B13BA">
        <w:trPr>
          <w:trHeight w:val="300"/>
          <w:jc w:val="center"/>
        </w:trPr>
        <w:tc>
          <w:tcPr>
            <w:tcW w:w="3958" w:type="dxa"/>
            <w:gridSpan w:val="2"/>
            <w:tcBorders>
              <w:top w:val="single" w:sz="4" w:space="0" w:color="auto"/>
              <w:bottom w:val="single" w:sz="4" w:space="0" w:color="auto"/>
            </w:tcBorders>
            <w:noWrap/>
            <w:vAlign w:val="center"/>
          </w:tcPr>
          <w:p w14:paraId="7007DEF5" w14:textId="313C8A40" w:rsidR="0030711D" w:rsidRPr="0088559D" w:rsidRDefault="0088559D" w:rsidP="006A176C">
            <w:pPr>
              <w:spacing w:before="40" w:after="40" w:line="259" w:lineRule="auto"/>
              <w:ind w:hanging="20"/>
              <w:rPr>
                <w:rFonts w:ascii="Verdana" w:hAnsi="Verdana" w:cs="Calibri"/>
                <w:b/>
                <w:bCs/>
                <w:sz w:val="16"/>
                <w:szCs w:val="16"/>
                <w:lang w:val="en-GB"/>
              </w:rPr>
            </w:pPr>
            <w:r w:rsidRPr="0088559D">
              <w:rPr>
                <w:rFonts w:ascii="Verdana" w:hAnsi="Verdana" w:cs="Calibri"/>
                <w:b/>
                <w:bCs/>
                <w:sz w:val="16"/>
                <w:szCs w:val="16"/>
                <w:lang w:val="en-GB"/>
              </w:rPr>
              <w:t>Total hazardous waste by destination</w:t>
            </w:r>
          </w:p>
        </w:tc>
        <w:tc>
          <w:tcPr>
            <w:tcW w:w="1701" w:type="dxa"/>
            <w:tcBorders>
              <w:top w:val="single" w:sz="4" w:space="0" w:color="auto"/>
              <w:bottom w:val="single" w:sz="4" w:space="0" w:color="auto"/>
            </w:tcBorders>
            <w:noWrap/>
          </w:tcPr>
          <w:p w14:paraId="79015CE8" w14:textId="37E7CA1E" w:rsidR="0030711D" w:rsidRPr="003D252E" w:rsidRDefault="00FC564D">
            <w:pPr>
              <w:spacing w:before="40" w:after="40" w:line="259" w:lineRule="auto"/>
              <w:ind w:right="227"/>
              <w:jc w:val="right"/>
              <w:rPr>
                <w:rFonts w:ascii="Verdana" w:hAnsi="Verdana" w:cs="Calibri"/>
                <w:b/>
                <w:bCs/>
                <w:sz w:val="16"/>
                <w:szCs w:val="16"/>
              </w:rPr>
            </w:pPr>
            <w:r>
              <w:rPr>
                <w:rFonts w:ascii="Verdana" w:hAnsi="Verdana" w:cs="Calibri"/>
                <w:b/>
                <w:bCs/>
                <w:sz w:val="16"/>
                <w:szCs w:val="16"/>
              </w:rPr>
              <w:t>6</w:t>
            </w:r>
            <w:r w:rsidR="00ED4E42">
              <w:rPr>
                <w:rFonts w:ascii="Verdana" w:hAnsi="Verdana" w:cs="Calibri"/>
                <w:b/>
                <w:bCs/>
                <w:sz w:val="16"/>
                <w:szCs w:val="16"/>
              </w:rPr>
              <w:t xml:space="preserve"> </w:t>
            </w:r>
            <w:r>
              <w:rPr>
                <w:rFonts w:ascii="Verdana" w:hAnsi="Verdana" w:cs="Calibri"/>
                <w:b/>
                <w:bCs/>
                <w:sz w:val="16"/>
                <w:szCs w:val="16"/>
              </w:rPr>
              <w:t>100</w:t>
            </w:r>
          </w:p>
        </w:tc>
        <w:tc>
          <w:tcPr>
            <w:tcW w:w="1418" w:type="dxa"/>
            <w:tcBorders>
              <w:top w:val="single" w:sz="4" w:space="0" w:color="auto"/>
              <w:bottom w:val="single" w:sz="4" w:space="0" w:color="auto"/>
            </w:tcBorders>
          </w:tcPr>
          <w:p w14:paraId="4456180F" w14:textId="14981229" w:rsidR="0030711D" w:rsidRPr="003D252E" w:rsidRDefault="00FC564D">
            <w:pPr>
              <w:spacing w:before="40" w:after="40" w:line="259" w:lineRule="auto"/>
              <w:ind w:right="227"/>
              <w:jc w:val="right"/>
              <w:rPr>
                <w:rFonts w:ascii="Verdana" w:hAnsi="Verdana" w:cs="Calibri"/>
                <w:b/>
                <w:bCs/>
                <w:sz w:val="16"/>
                <w:szCs w:val="16"/>
              </w:rPr>
            </w:pPr>
            <w:r>
              <w:rPr>
                <w:rFonts w:ascii="Verdana" w:hAnsi="Verdana" w:cs="Calibri"/>
                <w:b/>
                <w:bCs/>
                <w:sz w:val="16"/>
                <w:szCs w:val="16"/>
              </w:rPr>
              <w:t>7</w:t>
            </w:r>
            <w:r w:rsidR="00ED4E42">
              <w:rPr>
                <w:rFonts w:ascii="Verdana" w:hAnsi="Verdana" w:cs="Calibri"/>
                <w:b/>
                <w:bCs/>
                <w:sz w:val="16"/>
                <w:szCs w:val="16"/>
              </w:rPr>
              <w:t xml:space="preserve"> </w:t>
            </w:r>
            <w:r>
              <w:rPr>
                <w:rFonts w:ascii="Verdana" w:hAnsi="Verdana" w:cs="Calibri"/>
                <w:b/>
                <w:bCs/>
                <w:sz w:val="16"/>
                <w:szCs w:val="16"/>
              </w:rPr>
              <w:t>300</w:t>
            </w:r>
          </w:p>
        </w:tc>
        <w:tc>
          <w:tcPr>
            <w:tcW w:w="1417" w:type="dxa"/>
            <w:tcBorders>
              <w:top w:val="single" w:sz="4" w:space="0" w:color="auto"/>
              <w:bottom w:val="single" w:sz="4" w:space="0" w:color="auto"/>
            </w:tcBorders>
            <w:noWrap/>
          </w:tcPr>
          <w:p w14:paraId="35E5C0F4" w14:textId="3C1D33AE" w:rsidR="0030711D" w:rsidRPr="003D252E" w:rsidRDefault="007D3C83">
            <w:pPr>
              <w:spacing w:before="40" w:after="40" w:line="259" w:lineRule="auto"/>
              <w:ind w:right="227"/>
              <w:jc w:val="right"/>
              <w:rPr>
                <w:rFonts w:ascii="Verdana" w:hAnsi="Verdana" w:cs="Calibri"/>
                <w:b/>
                <w:bCs/>
                <w:sz w:val="16"/>
                <w:szCs w:val="16"/>
              </w:rPr>
            </w:pPr>
            <w:r>
              <w:rPr>
                <w:rFonts w:ascii="Verdana" w:hAnsi="Verdana" w:cs="Calibri"/>
                <w:b/>
                <w:bCs/>
                <w:sz w:val="16"/>
                <w:szCs w:val="16"/>
              </w:rPr>
              <w:t>13</w:t>
            </w:r>
            <w:r w:rsidR="00ED4E42">
              <w:rPr>
                <w:rFonts w:ascii="Verdana" w:hAnsi="Verdana" w:cs="Calibri"/>
                <w:b/>
                <w:bCs/>
                <w:sz w:val="16"/>
                <w:szCs w:val="16"/>
              </w:rPr>
              <w:t xml:space="preserve"> </w:t>
            </w:r>
            <w:r>
              <w:rPr>
                <w:rFonts w:ascii="Verdana" w:hAnsi="Verdana" w:cs="Calibri"/>
                <w:b/>
                <w:bCs/>
                <w:sz w:val="16"/>
                <w:szCs w:val="16"/>
              </w:rPr>
              <w:t>400</w:t>
            </w:r>
          </w:p>
        </w:tc>
        <w:tc>
          <w:tcPr>
            <w:tcW w:w="1249" w:type="dxa"/>
            <w:tcBorders>
              <w:top w:val="single" w:sz="4" w:space="0" w:color="auto"/>
              <w:bottom w:val="single" w:sz="4" w:space="0" w:color="auto"/>
            </w:tcBorders>
          </w:tcPr>
          <w:p w14:paraId="4A2831BF" w14:textId="273A79A5" w:rsidR="0030711D" w:rsidRPr="003D252E" w:rsidRDefault="008B1029">
            <w:pPr>
              <w:spacing w:before="40" w:after="40" w:line="259" w:lineRule="auto"/>
              <w:ind w:right="227"/>
              <w:jc w:val="right"/>
              <w:rPr>
                <w:rFonts w:ascii="Verdana" w:hAnsi="Verdana" w:cs="Calibri"/>
                <w:b/>
                <w:bCs/>
                <w:sz w:val="16"/>
                <w:szCs w:val="16"/>
              </w:rPr>
            </w:pPr>
            <w:r>
              <w:rPr>
                <w:rFonts w:ascii="Verdana" w:hAnsi="Verdana" w:cs="Calibri"/>
                <w:b/>
                <w:bCs/>
                <w:sz w:val="16"/>
                <w:szCs w:val="16"/>
              </w:rPr>
              <w:t>6</w:t>
            </w:r>
            <w:r w:rsidR="00ED4E42">
              <w:rPr>
                <w:rFonts w:ascii="Verdana" w:hAnsi="Verdana" w:cs="Calibri"/>
                <w:b/>
                <w:bCs/>
                <w:sz w:val="16"/>
                <w:szCs w:val="16"/>
              </w:rPr>
              <w:t>.</w:t>
            </w:r>
            <w:r>
              <w:rPr>
                <w:rFonts w:ascii="Verdana" w:hAnsi="Verdana" w:cs="Calibri"/>
                <w:b/>
                <w:bCs/>
                <w:sz w:val="16"/>
                <w:szCs w:val="16"/>
              </w:rPr>
              <w:t>2%</w:t>
            </w:r>
          </w:p>
        </w:tc>
      </w:tr>
      <w:tr w:rsidR="0030711D" w:rsidRPr="004F30B1" w14:paraId="2A521207" w14:textId="77777777" w:rsidTr="006B13BA">
        <w:trPr>
          <w:trHeight w:val="300"/>
          <w:jc w:val="center"/>
        </w:trPr>
        <w:tc>
          <w:tcPr>
            <w:tcW w:w="3958" w:type="dxa"/>
            <w:gridSpan w:val="2"/>
            <w:tcBorders>
              <w:top w:val="single" w:sz="4" w:space="0" w:color="auto"/>
              <w:bottom w:val="single" w:sz="4" w:space="0" w:color="auto"/>
            </w:tcBorders>
            <w:noWrap/>
            <w:vAlign w:val="center"/>
          </w:tcPr>
          <w:p w14:paraId="182DD5D8" w14:textId="0B1CF8D7" w:rsidR="0030711D" w:rsidRPr="003D252E" w:rsidRDefault="006D0483" w:rsidP="006A176C">
            <w:pPr>
              <w:spacing w:before="40" w:after="40" w:line="259" w:lineRule="auto"/>
              <w:ind w:hanging="20"/>
              <w:rPr>
                <w:rFonts w:ascii="Verdana" w:hAnsi="Verdana" w:cs="Calibri"/>
                <w:sz w:val="16"/>
                <w:szCs w:val="16"/>
                <w:highlight w:val="yellow"/>
              </w:rPr>
            </w:pPr>
            <w:r>
              <w:rPr>
                <w:rFonts w:ascii="Verdana" w:hAnsi="Verdana" w:cs="Calibri"/>
                <w:b/>
                <w:bCs/>
                <w:sz w:val="16"/>
                <w:szCs w:val="16"/>
              </w:rPr>
              <w:t xml:space="preserve">Non </w:t>
            </w:r>
            <w:proofErr w:type="spellStart"/>
            <w:r>
              <w:rPr>
                <w:rFonts w:ascii="Verdana" w:hAnsi="Verdana" w:cs="Calibri"/>
                <w:b/>
                <w:bCs/>
                <w:sz w:val="16"/>
                <w:szCs w:val="16"/>
              </w:rPr>
              <w:t>Hazardous</w:t>
            </w:r>
            <w:proofErr w:type="spellEnd"/>
            <w:r>
              <w:rPr>
                <w:rFonts w:ascii="Verdana" w:hAnsi="Verdana" w:cs="Calibri"/>
                <w:b/>
                <w:bCs/>
                <w:sz w:val="16"/>
                <w:szCs w:val="16"/>
              </w:rPr>
              <w:t xml:space="preserve"> </w:t>
            </w:r>
            <w:proofErr w:type="spellStart"/>
            <w:r>
              <w:rPr>
                <w:rFonts w:ascii="Verdana" w:hAnsi="Verdana" w:cs="Calibri"/>
                <w:b/>
                <w:bCs/>
                <w:sz w:val="16"/>
                <w:szCs w:val="16"/>
              </w:rPr>
              <w:t>waste</w:t>
            </w:r>
            <w:proofErr w:type="spellEnd"/>
          </w:p>
        </w:tc>
        <w:tc>
          <w:tcPr>
            <w:tcW w:w="1701" w:type="dxa"/>
            <w:tcBorders>
              <w:top w:val="single" w:sz="4" w:space="0" w:color="auto"/>
              <w:bottom w:val="single" w:sz="4" w:space="0" w:color="auto"/>
            </w:tcBorders>
            <w:noWrap/>
          </w:tcPr>
          <w:p w14:paraId="31718BAD" w14:textId="77777777" w:rsidR="0030711D" w:rsidRPr="003D252E" w:rsidRDefault="0030711D">
            <w:pPr>
              <w:spacing w:before="40" w:after="40" w:line="259" w:lineRule="auto"/>
              <w:ind w:right="227"/>
              <w:jc w:val="right"/>
              <w:rPr>
                <w:rFonts w:ascii="Verdana" w:hAnsi="Verdana" w:cs="Calibri"/>
                <w:sz w:val="16"/>
                <w:szCs w:val="16"/>
              </w:rPr>
            </w:pPr>
          </w:p>
        </w:tc>
        <w:tc>
          <w:tcPr>
            <w:tcW w:w="1418" w:type="dxa"/>
            <w:tcBorders>
              <w:top w:val="single" w:sz="4" w:space="0" w:color="auto"/>
              <w:bottom w:val="single" w:sz="4" w:space="0" w:color="auto"/>
            </w:tcBorders>
          </w:tcPr>
          <w:p w14:paraId="6C082BE9" w14:textId="77777777" w:rsidR="0030711D" w:rsidRPr="003D252E" w:rsidRDefault="0030711D">
            <w:pPr>
              <w:spacing w:before="40" w:after="40" w:line="259" w:lineRule="auto"/>
              <w:ind w:right="227"/>
              <w:jc w:val="right"/>
              <w:rPr>
                <w:rFonts w:ascii="Verdana" w:hAnsi="Verdana" w:cs="Calibri"/>
                <w:sz w:val="16"/>
                <w:szCs w:val="16"/>
              </w:rPr>
            </w:pPr>
          </w:p>
        </w:tc>
        <w:tc>
          <w:tcPr>
            <w:tcW w:w="1417" w:type="dxa"/>
            <w:tcBorders>
              <w:top w:val="single" w:sz="4" w:space="0" w:color="auto"/>
              <w:bottom w:val="single" w:sz="4" w:space="0" w:color="auto"/>
            </w:tcBorders>
            <w:noWrap/>
          </w:tcPr>
          <w:p w14:paraId="10896F1A" w14:textId="77777777" w:rsidR="0030711D" w:rsidRPr="003D252E" w:rsidRDefault="0030711D">
            <w:pPr>
              <w:spacing w:before="40" w:after="40" w:line="259" w:lineRule="auto"/>
              <w:ind w:right="227"/>
              <w:jc w:val="right"/>
              <w:rPr>
                <w:rFonts w:ascii="Verdana" w:hAnsi="Verdana" w:cs="Calibri"/>
                <w:b/>
                <w:bCs/>
                <w:sz w:val="16"/>
                <w:szCs w:val="16"/>
              </w:rPr>
            </w:pPr>
          </w:p>
        </w:tc>
        <w:tc>
          <w:tcPr>
            <w:tcW w:w="1249" w:type="dxa"/>
            <w:tcBorders>
              <w:top w:val="single" w:sz="4" w:space="0" w:color="auto"/>
              <w:bottom w:val="single" w:sz="4" w:space="0" w:color="auto"/>
            </w:tcBorders>
          </w:tcPr>
          <w:p w14:paraId="0377E9D4" w14:textId="77777777" w:rsidR="0030711D" w:rsidRPr="003D252E" w:rsidRDefault="0030711D">
            <w:pPr>
              <w:spacing w:before="40" w:after="40" w:line="259" w:lineRule="auto"/>
              <w:ind w:right="227"/>
              <w:jc w:val="right"/>
              <w:rPr>
                <w:rFonts w:ascii="Verdana" w:hAnsi="Verdana" w:cs="Calibri"/>
                <w:b/>
                <w:bCs/>
                <w:sz w:val="16"/>
                <w:szCs w:val="16"/>
              </w:rPr>
            </w:pPr>
          </w:p>
        </w:tc>
      </w:tr>
      <w:tr w:rsidR="0030711D" w:rsidRPr="004F30B1" w14:paraId="3A6B0161" w14:textId="77777777" w:rsidTr="006B13BA">
        <w:trPr>
          <w:trHeight w:val="300"/>
          <w:jc w:val="center"/>
        </w:trPr>
        <w:tc>
          <w:tcPr>
            <w:tcW w:w="1080" w:type="dxa"/>
            <w:tcBorders>
              <w:top w:val="single" w:sz="4" w:space="0" w:color="auto"/>
              <w:bottom w:val="single" w:sz="4" w:space="0" w:color="auto"/>
            </w:tcBorders>
            <w:noWrap/>
            <w:vAlign w:val="center"/>
          </w:tcPr>
          <w:p w14:paraId="298A703C" w14:textId="324447D2"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177114">
              <w:rPr>
                <w:rFonts w:ascii="Verdana" w:eastAsia="Aptos" w:hAnsi="Verdana" w:cs="Calibri"/>
                <w:kern w:val="2"/>
                <w:sz w:val="16"/>
                <w:szCs w:val="16"/>
                <w14:ligatures w14:val="standardContextual"/>
              </w:rPr>
              <w:t>080120</w:t>
            </w:r>
          </w:p>
        </w:tc>
        <w:tc>
          <w:tcPr>
            <w:tcW w:w="2878" w:type="dxa"/>
            <w:tcBorders>
              <w:top w:val="single" w:sz="4" w:space="0" w:color="auto"/>
              <w:bottom w:val="single" w:sz="4" w:space="0" w:color="auto"/>
            </w:tcBorders>
            <w:noWrap/>
            <w:vAlign w:val="center"/>
          </w:tcPr>
          <w:p w14:paraId="3F007188" w14:textId="0606C74E" w:rsidR="0030711D" w:rsidRPr="0088559D" w:rsidRDefault="0088559D" w:rsidP="006A176C">
            <w:pPr>
              <w:spacing w:before="40" w:after="40" w:line="259" w:lineRule="auto"/>
              <w:ind w:left="270" w:hanging="20"/>
              <w:rPr>
                <w:rFonts w:ascii="Verdana" w:eastAsia="Aptos" w:hAnsi="Verdana" w:cs="Calibri"/>
                <w:kern w:val="2"/>
                <w:sz w:val="16"/>
                <w:szCs w:val="16"/>
                <w:lang w:val="en-GB"/>
                <w14:ligatures w14:val="standardContextual"/>
              </w:rPr>
            </w:pPr>
            <w:r w:rsidRPr="0088559D">
              <w:rPr>
                <w:rFonts w:ascii="Verdana" w:eastAsia="Aptos" w:hAnsi="Verdana" w:cs="Calibri"/>
                <w:kern w:val="2"/>
                <w:sz w:val="16"/>
                <w:szCs w:val="16"/>
                <w:lang w:val="en-GB"/>
                <w14:ligatures w14:val="standardContextual"/>
              </w:rPr>
              <w:t>Aqueous suspensions containing paints or varnishes other than those mentioned in entry 08 01 19</w:t>
            </w:r>
          </w:p>
        </w:tc>
        <w:tc>
          <w:tcPr>
            <w:tcW w:w="1701" w:type="dxa"/>
            <w:tcBorders>
              <w:top w:val="single" w:sz="4" w:space="0" w:color="auto"/>
              <w:bottom w:val="single" w:sz="4" w:space="0" w:color="auto"/>
            </w:tcBorders>
            <w:noWrap/>
          </w:tcPr>
          <w:p w14:paraId="0F10500B" w14:textId="700ECF53" w:rsidR="0030711D" w:rsidRPr="003D252E" w:rsidRDefault="00FC564D">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7FDB5D1B" w14:textId="1181711F" w:rsidR="0030711D" w:rsidRPr="003D252E" w:rsidRDefault="00026FC9">
            <w:pPr>
              <w:spacing w:before="40" w:after="40" w:line="259" w:lineRule="auto"/>
              <w:ind w:right="227"/>
              <w:jc w:val="right"/>
              <w:rPr>
                <w:rFonts w:ascii="Verdana" w:hAnsi="Verdana" w:cs="Calibri"/>
                <w:sz w:val="16"/>
                <w:szCs w:val="16"/>
              </w:rPr>
            </w:pPr>
            <w:r>
              <w:rPr>
                <w:rFonts w:ascii="Verdana" w:hAnsi="Verdana" w:cs="Calibri"/>
                <w:sz w:val="16"/>
                <w:szCs w:val="16"/>
              </w:rPr>
              <w:t>5</w:t>
            </w:r>
            <w:r w:rsidR="00ED4E42">
              <w:rPr>
                <w:rFonts w:ascii="Verdana" w:hAnsi="Verdana" w:cs="Calibri"/>
                <w:sz w:val="16"/>
                <w:szCs w:val="16"/>
              </w:rPr>
              <w:t xml:space="preserve"> </w:t>
            </w:r>
            <w:r>
              <w:rPr>
                <w:rFonts w:ascii="Verdana" w:hAnsi="Verdana" w:cs="Calibri"/>
                <w:sz w:val="16"/>
                <w:szCs w:val="16"/>
              </w:rPr>
              <w:t>210</w:t>
            </w:r>
          </w:p>
        </w:tc>
        <w:tc>
          <w:tcPr>
            <w:tcW w:w="1417" w:type="dxa"/>
            <w:tcBorders>
              <w:top w:val="single" w:sz="4" w:space="0" w:color="auto"/>
              <w:bottom w:val="single" w:sz="4" w:space="0" w:color="auto"/>
            </w:tcBorders>
            <w:noWrap/>
          </w:tcPr>
          <w:p w14:paraId="1D8FCDF8" w14:textId="3185E8A9" w:rsidR="0030711D" w:rsidRPr="003D252E" w:rsidRDefault="00026FC9">
            <w:pPr>
              <w:spacing w:before="40" w:after="40" w:line="259" w:lineRule="auto"/>
              <w:ind w:right="227"/>
              <w:jc w:val="right"/>
              <w:rPr>
                <w:rFonts w:ascii="Verdana" w:hAnsi="Verdana" w:cs="Calibri"/>
                <w:b/>
                <w:bCs/>
                <w:sz w:val="16"/>
                <w:szCs w:val="16"/>
              </w:rPr>
            </w:pPr>
            <w:r>
              <w:rPr>
                <w:rFonts w:ascii="Verdana" w:hAnsi="Verdana" w:cs="Calibri"/>
                <w:b/>
                <w:bCs/>
                <w:sz w:val="16"/>
                <w:szCs w:val="16"/>
              </w:rPr>
              <w:t>5</w:t>
            </w:r>
            <w:r w:rsidR="00ED4E42">
              <w:rPr>
                <w:rFonts w:ascii="Verdana" w:hAnsi="Verdana" w:cs="Calibri"/>
                <w:b/>
                <w:bCs/>
                <w:sz w:val="16"/>
                <w:szCs w:val="16"/>
              </w:rPr>
              <w:t xml:space="preserve"> </w:t>
            </w:r>
            <w:r>
              <w:rPr>
                <w:rFonts w:ascii="Verdana" w:hAnsi="Verdana" w:cs="Calibri"/>
                <w:b/>
                <w:bCs/>
                <w:sz w:val="16"/>
                <w:szCs w:val="16"/>
              </w:rPr>
              <w:t>210</w:t>
            </w:r>
          </w:p>
        </w:tc>
        <w:tc>
          <w:tcPr>
            <w:tcW w:w="1249" w:type="dxa"/>
            <w:tcBorders>
              <w:top w:val="single" w:sz="4" w:space="0" w:color="auto"/>
              <w:bottom w:val="single" w:sz="4" w:space="0" w:color="auto"/>
            </w:tcBorders>
          </w:tcPr>
          <w:p w14:paraId="30DD71FF" w14:textId="4909C78A" w:rsidR="0030711D" w:rsidRPr="003D252E" w:rsidRDefault="00FC5291">
            <w:pPr>
              <w:spacing w:before="40" w:after="40" w:line="259" w:lineRule="auto"/>
              <w:ind w:right="227"/>
              <w:jc w:val="right"/>
              <w:rPr>
                <w:rFonts w:ascii="Verdana" w:hAnsi="Verdana" w:cs="Calibri"/>
                <w:b/>
                <w:bCs/>
                <w:sz w:val="16"/>
                <w:szCs w:val="16"/>
              </w:rPr>
            </w:pPr>
            <w:r>
              <w:rPr>
                <w:rFonts w:ascii="Verdana" w:hAnsi="Verdana" w:cs="Calibri"/>
                <w:b/>
                <w:bCs/>
                <w:sz w:val="16"/>
                <w:szCs w:val="16"/>
              </w:rPr>
              <w:t>2</w:t>
            </w:r>
            <w:r w:rsidR="00ED4E42">
              <w:rPr>
                <w:rFonts w:ascii="Verdana" w:hAnsi="Verdana" w:cs="Calibri"/>
                <w:b/>
                <w:bCs/>
                <w:sz w:val="16"/>
                <w:szCs w:val="16"/>
              </w:rPr>
              <w:t>.</w:t>
            </w:r>
            <w:r>
              <w:rPr>
                <w:rFonts w:ascii="Verdana" w:hAnsi="Verdana" w:cs="Calibri"/>
                <w:b/>
                <w:bCs/>
                <w:sz w:val="16"/>
                <w:szCs w:val="16"/>
              </w:rPr>
              <w:t>4%</w:t>
            </w:r>
          </w:p>
        </w:tc>
      </w:tr>
      <w:tr w:rsidR="0030711D" w:rsidRPr="004F30B1" w14:paraId="05DBF041" w14:textId="77777777" w:rsidTr="006B13BA">
        <w:trPr>
          <w:trHeight w:val="300"/>
          <w:jc w:val="center"/>
        </w:trPr>
        <w:tc>
          <w:tcPr>
            <w:tcW w:w="1080" w:type="dxa"/>
            <w:tcBorders>
              <w:top w:val="single" w:sz="4" w:space="0" w:color="auto"/>
              <w:bottom w:val="single" w:sz="4" w:space="0" w:color="auto"/>
            </w:tcBorders>
            <w:noWrap/>
            <w:vAlign w:val="center"/>
          </w:tcPr>
          <w:p w14:paraId="3620B37E" w14:textId="0A0C0E6A"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7E0AF5">
              <w:rPr>
                <w:rFonts w:ascii="Verdana" w:eastAsia="Aptos" w:hAnsi="Verdana" w:cs="Calibri"/>
                <w:kern w:val="2"/>
                <w:sz w:val="16"/>
                <w:szCs w:val="16"/>
                <w14:ligatures w14:val="standardContextual"/>
              </w:rPr>
              <w:t>080318</w:t>
            </w:r>
          </w:p>
        </w:tc>
        <w:tc>
          <w:tcPr>
            <w:tcW w:w="2878" w:type="dxa"/>
            <w:tcBorders>
              <w:top w:val="single" w:sz="4" w:space="0" w:color="auto"/>
              <w:bottom w:val="single" w:sz="4" w:space="0" w:color="auto"/>
            </w:tcBorders>
            <w:noWrap/>
            <w:vAlign w:val="center"/>
          </w:tcPr>
          <w:p w14:paraId="1F92A6AB" w14:textId="7FDB5A2D" w:rsidR="0030711D" w:rsidRPr="0088559D" w:rsidRDefault="0088559D" w:rsidP="006A176C">
            <w:pPr>
              <w:spacing w:before="40" w:after="40" w:line="259" w:lineRule="auto"/>
              <w:ind w:left="270" w:hanging="20"/>
              <w:rPr>
                <w:rFonts w:ascii="Verdana" w:eastAsia="Aptos" w:hAnsi="Verdana" w:cs="Calibri"/>
                <w:kern w:val="2"/>
                <w:sz w:val="16"/>
                <w:szCs w:val="16"/>
                <w:lang w:val="en-GB"/>
                <w14:ligatures w14:val="standardContextual"/>
              </w:rPr>
            </w:pPr>
            <w:r w:rsidRPr="0088559D">
              <w:rPr>
                <w:rFonts w:ascii="Verdana" w:eastAsia="Aptos" w:hAnsi="Verdana" w:cs="Calibri"/>
                <w:kern w:val="2"/>
                <w:sz w:val="16"/>
                <w:szCs w:val="16"/>
                <w:lang w:val="en-GB"/>
                <w14:ligatures w14:val="standardContextual"/>
              </w:rPr>
              <w:t>Spent printing toners other than those mentioned in entry 08 03 17</w:t>
            </w:r>
          </w:p>
        </w:tc>
        <w:tc>
          <w:tcPr>
            <w:tcW w:w="1701" w:type="dxa"/>
            <w:tcBorders>
              <w:top w:val="single" w:sz="4" w:space="0" w:color="auto"/>
              <w:bottom w:val="single" w:sz="4" w:space="0" w:color="auto"/>
            </w:tcBorders>
            <w:noWrap/>
          </w:tcPr>
          <w:p w14:paraId="5810A2F2" w14:textId="26CE9D8C" w:rsidR="0030711D" w:rsidRPr="003D252E" w:rsidRDefault="009B1263">
            <w:pPr>
              <w:spacing w:before="40" w:after="40" w:line="259" w:lineRule="auto"/>
              <w:ind w:right="227"/>
              <w:jc w:val="right"/>
              <w:rPr>
                <w:rFonts w:ascii="Verdana" w:hAnsi="Verdana" w:cs="Calibri"/>
                <w:sz w:val="16"/>
                <w:szCs w:val="16"/>
              </w:rPr>
            </w:pPr>
            <w:r>
              <w:rPr>
                <w:rFonts w:ascii="Verdana" w:hAnsi="Verdana" w:cs="Calibri"/>
                <w:sz w:val="16"/>
                <w:szCs w:val="16"/>
              </w:rPr>
              <w:t>10</w:t>
            </w:r>
          </w:p>
        </w:tc>
        <w:tc>
          <w:tcPr>
            <w:tcW w:w="1418" w:type="dxa"/>
            <w:tcBorders>
              <w:top w:val="single" w:sz="4" w:space="0" w:color="auto"/>
              <w:bottom w:val="single" w:sz="4" w:space="0" w:color="auto"/>
            </w:tcBorders>
          </w:tcPr>
          <w:p w14:paraId="1147F9EE" w14:textId="5F7ECB7D" w:rsidR="0030711D" w:rsidRPr="003D252E" w:rsidRDefault="009B126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114BD50A" w14:textId="34D441FD" w:rsidR="0030711D" w:rsidRPr="003D252E" w:rsidRDefault="009B1263">
            <w:pPr>
              <w:spacing w:before="40" w:after="40" w:line="259" w:lineRule="auto"/>
              <w:ind w:right="227"/>
              <w:jc w:val="right"/>
              <w:rPr>
                <w:rFonts w:ascii="Verdana" w:hAnsi="Verdana" w:cs="Calibri"/>
                <w:b/>
                <w:bCs/>
                <w:sz w:val="16"/>
                <w:szCs w:val="16"/>
              </w:rPr>
            </w:pPr>
            <w:r>
              <w:rPr>
                <w:rFonts w:ascii="Verdana" w:hAnsi="Verdana" w:cs="Calibri"/>
                <w:b/>
                <w:bCs/>
                <w:sz w:val="16"/>
                <w:szCs w:val="16"/>
              </w:rPr>
              <w:t>10</w:t>
            </w:r>
          </w:p>
        </w:tc>
        <w:tc>
          <w:tcPr>
            <w:tcW w:w="1249" w:type="dxa"/>
            <w:tcBorders>
              <w:top w:val="single" w:sz="4" w:space="0" w:color="auto"/>
              <w:bottom w:val="single" w:sz="4" w:space="0" w:color="auto"/>
            </w:tcBorders>
          </w:tcPr>
          <w:p w14:paraId="25388F3D" w14:textId="77BDC640" w:rsidR="0030711D" w:rsidRPr="003D252E" w:rsidRDefault="002E44FA">
            <w:pPr>
              <w:spacing w:before="40" w:after="40" w:line="259" w:lineRule="auto"/>
              <w:ind w:right="227"/>
              <w:jc w:val="right"/>
              <w:rPr>
                <w:rFonts w:ascii="Verdana" w:hAnsi="Verdana" w:cs="Calibri"/>
                <w:b/>
                <w:bCs/>
                <w:sz w:val="16"/>
                <w:szCs w:val="16"/>
              </w:rPr>
            </w:pPr>
            <w:r>
              <w:rPr>
                <w:rFonts w:ascii="Verdana" w:hAnsi="Verdana" w:cs="Calibri"/>
                <w:b/>
                <w:bCs/>
                <w:sz w:val="16"/>
                <w:szCs w:val="16"/>
              </w:rPr>
              <w:t>0</w:t>
            </w:r>
            <w:r w:rsidR="00ED4E42">
              <w:rPr>
                <w:rFonts w:ascii="Verdana" w:hAnsi="Verdana" w:cs="Calibri"/>
                <w:b/>
                <w:bCs/>
                <w:sz w:val="16"/>
                <w:szCs w:val="16"/>
              </w:rPr>
              <w:t>.</w:t>
            </w:r>
            <w:r>
              <w:rPr>
                <w:rFonts w:ascii="Verdana" w:hAnsi="Verdana" w:cs="Calibri"/>
                <w:b/>
                <w:bCs/>
                <w:sz w:val="16"/>
                <w:szCs w:val="16"/>
              </w:rPr>
              <w:t>0%</w:t>
            </w:r>
          </w:p>
        </w:tc>
      </w:tr>
      <w:tr w:rsidR="0030711D" w:rsidRPr="004F30B1" w14:paraId="45BD312D" w14:textId="77777777" w:rsidTr="006B13BA">
        <w:trPr>
          <w:trHeight w:val="300"/>
          <w:jc w:val="center"/>
        </w:trPr>
        <w:tc>
          <w:tcPr>
            <w:tcW w:w="1080" w:type="dxa"/>
            <w:tcBorders>
              <w:top w:val="single" w:sz="4" w:space="0" w:color="auto"/>
              <w:bottom w:val="single" w:sz="4" w:space="0" w:color="auto"/>
            </w:tcBorders>
            <w:noWrap/>
            <w:vAlign w:val="center"/>
          </w:tcPr>
          <w:p w14:paraId="619C9FF7" w14:textId="0BD4AD94"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0B0037">
              <w:rPr>
                <w:rFonts w:ascii="Verdana" w:eastAsia="Aptos" w:hAnsi="Verdana" w:cs="Calibri"/>
                <w:kern w:val="2"/>
                <w:sz w:val="16"/>
                <w:szCs w:val="16"/>
                <w14:ligatures w14:val="standardContextual"/>
              </w:rPr>
              <w:t>100903</w:t>
            </w:r>
          </w:p>
        </w:tc>
        <w:tc>
          <w:tcPr>
            <w:tcW w:w="2878" w:type="dxa"/>
            <w:tcBorders>
              <w:top w:val="single" w:sz="4" w:space="0" w:color="auto"/>
              <w:bottom w:val="single" w:sz="4" w:space="0" w:color="auto"/>
            </w:tcBorders>
            <w:noWrap/>
            <w:vAlign w:val="center"/>
          </w:tcPr>
          <w:p w14:paraId="50B1A2F7" w14:textId="73FAC264" w:rsidR="0030711D" w:rsidRPr="003D252E" w:rsidRDefault="002229CD" w:rsidP="006A176C">
            <w:pPr>
              <w:spacing w:before="40" w:after="40" w:line="259" w:lineRule="auto"/>
              <w:ind w:left="270" w:hanging="20"/>
              <w:rPr>
                <w:rFonts w:ascii="Verdana" w:eastAsia="Aptos" w:hAnsi="Verdana" w:cs="Calibri"/>
                <w:kern w:val="2"/>
                <w:sz w:val="16"/>
                <w:szCs w:val="16"/>
                <w14:ligatures w14:val="standardContextual"/>
              </w:rPr>
            </w:pPr>
            <w:proofErr w:type="spellStart"/>
            <w:r w:rsidRPr="002229CD">
              <w:rPr>
                <w:rFonts w:ascii="Verdana" w:eastAsia="Aptos" w:hAnsi="Verdana" w:cs="Calibri"/>
                <w:kern w:val="2"/>
                <w:sz w:val="16"/>
                <w:szCs w:val="16"/>
                <w14:ligatures w14:val="standardContextual"/>
              </w:rPr>
              <w:t>Primary</w:t>
            </w:r>
            <w:proofErr w:type="spellEnd"/>
            <w:r w:rsidRPr="002229CD">
              <w:rPr>
                <w:rFonts w:ascii="Verdana" w:eastAsia="Aptos" w:hAnsi="Verdana" w:cs="Calibri"/>
                <w:kern w:val="2"/>
                <w:sz w:val="16"/>
                <w:szCs w:val="16"/>
                <w14:ligatures w14:val="standardContextual"/>
              </w:rPr>
              <w:t xml:space="preserve"> </w:t>
            </w:r>
            <w:proofErr w:type="spellStart"/>
            <w:r w:rsidRPr="002229CD">
              <w:rPr>
                <w:rFonts w:ascii="Verdana" w:eastAsia="Aptos" w:hAnsi="Verdana" w:cs="Calibri"/>
                <w:kern w:val="2"/>
                <w:sz w:val="16"/>
                <w:szCs w:val="16"/>
                <w14:ligatures w14:val="standardContextual"/>
              </w:rPr>
              <w:t>aluminum</w:t>
            </w:r>
            <w:proofErr w:type="spellEnd"/>
            <w:r w:rsidRPr="002229CD">
              <w:rPr>
                <w:rFonts w:ascii="Verdana" w:eastAsia="Aptos" w:hAnsi="Verdana" w:cs="Calibri"/>
                <w:kern w:val="2"/>
                <w:sz w:val="16"/>
                <w:szCs w:val="16"/>
                <w14:ligatures w14:val="standardContextual"/>
              </w:rPr>
              <w:t xml:space="preserve"> </w:t>
            </w:r>
            <w:proofErr w:type="spellStart"/>
            <w:r w:rsidRPr="002229CD">
              <w:rPr>
                <w:rFonts w:ascii="Verdana" w:eastAsia="Aptos" w:hAnsi="Verdana" w:cs="Calibri"/>
                <w:kern w:val="2"/>
                <w:sz w:val="16"/>
                <w:szCs w:val="16"/>
                <w14:ligatures w14:val="standardContextual"/>
              </w:rPr>
              <w:t>smelting</w:t>
            </w:r>
            <w:proofErr w:type="spellEnd"/>
            <w:r w:rsidRPr="002229CD">
              <w:rPr>
                <w:rFonts w:ascii="Verdana" w:eastAsia="Aptos" w:hAnsi="Verdana" w:cs="Calibri"/>
                <w:kern w:val="2"/>
                <w:sz w:val="16"/>
                <w:szCs w:val="16"/>
                <w14:ligatures w14:val="standardContextual"/>
              </w:rPr>
              <w:t xml:space="preserve"> </w:t>
            </w:r>
            <w:proofErr w:type="spellStart"/>
            <w:r w:rsidRPr="002229CD">
              <w:rPr>
                <w:rFonts w:ascii="Verdana" w:eastAsia="Aptos" w:hAnsi="Verdana" w:cs="Calibri"/>
                <w:kern w:val="2"/>
                <w:sz w:val="16"/>
                <w:szCs w:val="16"/>
                <w14:ligatures w14:val="standardContextual"/>
              </w:rPr>
              <w:t>dross</w:t>
            </w:r>
            <w:proofErr w:type="spellEnd"/>
          </w:p>
        </w:tc>
        <w:tc>
          <w:tcPr>
            <w:tcW w:w="1701" w:type="dxa"/>
            <w:tcBorders>
              <w:top w:val="single" w:sz="4" w:space="0" w:color="auto"/>
              <w:bottom w:val="single" w:sz="4" w:space="0" w:color="auto"/>
            </w:tcBorders>
            <w:noWrap/>
          </w:tcPr>
          <w:p w14:paraId="49C5CE92" w14:textId="33BD6D3C" w:rsidR="0030711D" w:rsidRPr="003D252E" w:rsidRDefault="00C111FD">
            <w:pPr>
              <w:spacing w:before="40" w:after="40" w:line="259" w:lineRule="auto"/>
              <w:ind w:right="227"/>
              <w:jc w:val="right"/>
              <w:rPr>
                <w:rFonts w:ascii="Verdana" w:hAnsi="Verdana" w:cs="Calibri"/>
                <w:sz w:val="16"/>
                <w:szCs w:val="16"/>
              </w:rPr>
            </w:pPr>
            <w:r>
              <w:rPr>
                <w:rFonts w:ascii="Verdana" w:hAnsi="Verdana" w:cs="Calibri"/>
                <w:sz w:val="16"/>
                <w:szCs w:val="16"/>
              </w:rPr>
              <w:t>16</w:t>
            </w:r>
            <w:r w:rsidR="00ED4E42">
              <w:rPr>
                <w:rFonts w:ascii="Verdana" w:hAnsi="Verdana" w:cs="Calibri"/>
                <w:sz w:val="16"/>
                <w:szCs w:val="16"/>
              </w:rPr>
              <w:t xml:space="preserve"> </w:t>
            </w:r>
            <w:r>
              <w:rPr>
                <w:rFonts w:ascii="Verdana" w:hAnsi="Verdana" w:cs="Calibri"/>
                <w:sz w:val="16"/>
                <w:szCs w:val="16"/>
              </w:rPr>
              <w:t>640</w:t>
            </w:r>
          </w:p>
        </w:tc>
        <w:tc>
          <w:tcPr>
            <w:tcW w:w="1418" w:type="dxa"/>
            <w:tcBorders>
              <w:top w:val="single" w:sz="4" w:space="0" w:color="auto"/>
              <w:bottom w:val="single" w:sz="4" w:space="0" w:color="auto"/>
            </w:tcBorders>
          </w:tcPr>
          <w:p w14:paraId="4492A602" w14:textId="24457EC9" w:rsidR="0030711D" w:rsidRPr="003D252E" w:rsidRDefault="00C111FD">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8F774F1" w14:textId="24AF6D7D" w:rsidR="0030711D" w:rsidRPr="003D252E" w:rsidRDefault="00C111FD">
            <w:pPr>
              <w:spacing w:before="40" w:after="40" w:line="259" w:lineRule="auto"/>
              <w:ind w:right="227"/>
              <w:jc w:val="right"/>
              <w:rPr>
                <w:rFonts w:ascii="Verdana" w:hAnsi="Verdana" w:cs="Calibri"/>
                <w:b/>
                <w:bCs/>
                <w:sz w:val="16"/>
                <w:szCs w:val="16"/>
              </w:rPr>
            </w:pPr>
            <w:r>
              <w:rPr>
                <w:rFonts w:ascii="Verdana" w:hAnsi="Verdana" w:cs="Calibri"/>
                <w:b/>
                <w:bCs/>
                <w:sz w:val="16"/>
                <w:szCs w:val="16"/>
              </w:rPr>
              <w:t>16</w:t>
            </w:r>
            <w:r w:rsidR="00ED4E42">
              <w:rPr>
                <w:rFonts w:ascii="Verdana" w:hAnsi="Verdana" w:cs="Calibri"/>
                <w:b/>
                <w:bCs/>
                <w:sz w:val="16"/>
                <w:szCs w:val="16"/>
              </w:rPr>
              <w:t xml:space="preserve"> </w:t>
            </w:r>
            <w:r>
              <w:rPr>
                <w:rFonts w:ascii="Verdana" w:hAnsi="Verdana" w:cs="Calibri"/>
                <w:b/>
                <w:bCs/>
                <w:sz w:val="16"/>
                <w:szCs w:val="16"/>
              </w:rPr>
              <w:t>640</w:t>
            </w:r>
          </w:p>
        </w:tc>
        <w:tc>
          <w:tcPr>
            <w:tcW w:w="1249" w:type="dxa"/>
            <w:tcBorders>
              <w:top w:val="single" w:sz="4" w:space="0" w:color="auto"/>
              <w:bottom w:val="single" w:sz="4" w:space="0" w:color="auto"/>
            </w:tcBorders>
          </w:tcPr>
          <w:p w14:paraId="584E0FB3" w14:textId="241F9995"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7</w:t>
            </w:r>
            <w:r w:rsidR="00ED4E42">
              <w:rPr>
                <w:rFonts w:ascii="Verdana" w:hAnsi="Verdana" w:cs="Calibri"/>
                <w:b/>
                <w:bCs/>
                <w:sz w:val="16"/>
                <w:szCs w:val="16"/>
              </w:rPr>
              <w:t>.</w:t>
            </w:r>
            <w:r>
              <w:rPr>
                <w:rFonts w:ascii="Verdana" w:hAnsi="Verdana" w:cs="Calibri"/>
                <w:b/>
                <w:bCs/>
                <w:sz w:val="16"/>
                <w:szCs w:val="16"/>
              </w:rPr>
              <w:t>7%</w:t>
            </w:r>
          </w:p>
        </w:tc>
      </w:tr>
      <w:tr w:rsidR="0030711D" w:rsidRPr="004F30B1" w14:paraId="276E55DB" w14:textId="77777777" w:rsidTr="006B13BA">
        <w:trPr>
          <w:trHeight w:val="300"/>
          <w:jc w:val="center"/>
        </w:trPr>
        <w:tc>
          <w:tcPr>
            <w:tcW w:w="1080" w:type="dxa"/>
            <w:tcBorders>
              <w:top w:val="single" w:sz="4" w:space="0" w:color="auto"/>
              <w:bottom w:val="single" w:sz="4" w:space="0" w:color="auto"/>
            </w:tcBorders>
            <w:noWrap/>
            <w:vAlign w:val="center"/>
          </w:tcPr>
          <w:p w14:paraId="06145B73" w14:textId="21DA8BEA"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A41087">
              <w:rPr>
                <w:rFonts w:ascii="Verdana" w:eastAsia="Aptos" w:hAnsi="Verdana" w:cs="Calibri"/>
                <w:kern w:val="2"/>
                <w:sz w:val="16"/>
                <w:szCs w:val="16"/>
                <w14:ligatures w14:val="standardContextual"/>
              </w:rPr>
              <w:t>100908</w:t>
            </w:r>
          </w:p>
        </w:tc>
        <w:tc>
          <w:tcPr>
            <w:tcW w:w="2878" w:type="dxa"/>
            <w:tcBorders>
              <w:top w:val="single" w:sz="4" w:space="0" w:color="auto"/>
              <w:bottom w:val="single" w:sz="4" w:space="0" w:color="auto"/>
            </w:tcBorders>
            <w:noWrap/>
            <w:vAlign w:val="center"/>
          </w:tcPr>
          <w:p w14:paraId="560504EC" w14:textId="5618615B" w:rsidR="0030711D" w:rsidRPr="002229CD" w:rsidRDefault="002229CD" w:rsidP="006A176C">
            <w:pPr>
              <w:spacing w:before="40" w:after="40" w:line="259" w:lineRule="auto"/>
              <w:ind w:left="270" w:hanging="20"/>
              <w:rPr>
                <w:rFonts w:ascii="Verdana" w:eastAsia="Aptos" w:hAnsi="Verdana" w:cs="Calibri"/>
                <w:kern w:val="2"/>
                <w:sz w:val="16"/>
                <w:szCs w:val="16"/>
                <w:lang w:val="en-GB"/>
                <w14:ligatures w14:val="standardContextual"/>
              </w:rPr>
            </w:pPr>
            <w:r w:rsidRPr="002229CD">
              <w:rPr>
                <w:rFonts w:ascii="Verdana" w:eastAsia="Aptos" w:hAnsi="Verdana" w:cs="Calibri"/>
                <w:kern w:val="2"/>
                <w:sz w:val="16"/>
                <w:szCs w:val="16"/>
                <w:lang w:val="en-GB"/>
                <w14:ligatures w14:val="standardContextual"/>
              </w:rPr>
              <w:t>Casting moulds and cores other than those mentioned in entry 10 09 07</w:t>
            </w:r>
          </w:p>
        </w:tc>
        <w:tc>
          <w:tcPr>
            <w:tcW w:w="1701" w:type="dxa"/>
            <w:tcBorders>
              <w:top w:val="single" w:sz="4" w:space="0" w:color="auto"/>
              <w:bottom w:val="single" w:sz="4" w:space="0" w:color="auto"/>
            </w:tcBorders>
            <w:noWrap/>
          </w:tcPr>
          <w:p w14:paraId="199AA9C7" w14:textId="77F35FC5" w:rsidR="0030711D" w:rsidRPr="003D252E" w:rsidRDefault="00403D23">
            <w:pPr>
              <w:spacing w:before="40" w:after="40" w:line="259" w:lineRule="auto"/>
              <w:ind w:right="227"/>
              <w:jc w:val="right"/>
              <w:rPr>
                <w:rFonts w:ascii="Verdana" w:hAnsi="Verdana" w:cs="Calibri"/>
                <w:sz w:val="16"/>
                <w:szCs w:val="16"/>
              </w:rPr>
            </w:pPr>
            <w:r>
              <w:rPr>
                <w:rFonts w:ascii="Verdana" w:hAnsi="Verdana" w:cs="Calibri"/>
                <w:sz w:val="16"/>
                <w:szCs w:val="16"/>
              </w:rPr>
              <w:t>126</w:t>
            </w:r>
            <w:r w:rsidR="00ED4E42">
              <w:rPr>
                <w:rFonts w:ascii="Verdana" w:hAnsi="Verdana" w:cs="Calibri"/>
                <w:sz w:val="16"/>
                <w:szCs w:val="16"/>
              </w:rPr>
              <w:t xml:space="preserve"> </w:t>
            </w:r>
            <w:r>
              <w:rPr>
                <w:rFonts w:ascii="Verdana" w:hAnsi="Verdana" w:cs="Calibri"/>
                <w:sz w:val="16"/>
                <w:szCs w:val="16"/>
              </w:rPr>
              <w:t>000</w:t>
            </w:r>
          </w:p>
        </w:tc>
        <w:tc>
          <w:tcPr>
            <w:tcW w:w="1418" w:type="dxa"/>
            <w:tcBorders>
              <w:top w:val="single" w:sz="4" w:space="0" w:color="auto"/>
              <w:bottom w:val="single" w:sz="4" w:space="0" w:color="auto"/>
            </w:tcBorders>
          </w:tcPr>
          <w:p w14:paraId="5D6FFB2D" w14:textId="7E489C1A" w:rsidR="0030711D" w:rsidRPr="003D252E" w:rsidRDefault="00403D23">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C03DCEB" w14:textId="4725BE7A" w:rsidR="0030711D" w:rsidRPr="003D252E" w:rsidRDefault="00403D23">
            <w:pPr>
              <w:spacing w:before="40" w:after="40" w:line="259" w:lineRule="auto"/>
              <w:ind w:right="227"/>
              <w:jc w:val="right"/>
              <w:rPr>
                <w:rFonts w:ascii="Verdana" w:hAnsi="Verdana" w:cs="Calibri"/>
                <w:b/>
                <w:bCs/>
                <w:sz w:val="16"/>
                <w:szCs w:val="16"/>
              </w:rPr>
            </w:pPr>
            <w:r>
              <w:rPr>
                <w:rFonts w:ascii="Verdana" w:hAnsi="Verdana" w:cs="Calibri"/>
                <w:b/>
                <w:bCs/>
                <w:sz w:val="16"/>
                <w:szCs w:val="16"/>
              </w:rPr>
              <w:t>126</w:t>
            </w:r>
            <w:r w:rsidR="00ED4E42">
              <w:rPr>
                <w:rFonts w:ascii="Verdana" w:hAnsi="Verdana" w:cs="Calibri"/>
                <w:b/>
                <w:bCs/>
                <w:sz w:val="16"/>
                <w:szCs w:val="16"/>
              </w:rPr>
              <w:t xml:space="preserve"> </w:t>
            </w:r>
            <w:r>
              <w:rPr>
                <w:rFonts w:ascii="Verdana" w:hAnsi="Verdana" w:cs="Calibri"/>
                <w:b/>
                <w:bCs/>
                <w:sz w:val="16"/>
                <w:szCs w:val="16"/>
              </w:rPr>
              <w:t>000</w:t>
            </w:r>
          </w:p>
        </w:tc>
        <w:tc>
          <w:tcPr>
            <w:tcW w:w="1249" w:type="dxa"/>
            <w:tcBorders>
              <w:top w:val="single" w:sz="4" w:space="0" w:color="auto"/>
              <w:bottom w:val="single" w:sz="4" w:space="0" w:color="auto"/>
            </w:tcBorders>
          </w:tcPr>
          <w:p w14:paraId="2B3EE89B" w14:textId="7479979A"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58</w:t>
            </w:r>
            <w:r w:rsidR="00ED4E42">
              <w:rPr>
                <w:rFonts w:ascii="Verdana" w:hAnsi="Verdana" w:cs="Calibri"/>
                <w:b/>
                <w:bCs/>
                <w:sz w:val="16"/>
                <w:szCs w:val="16"/>
              </w:rPr>
              <w:t>.</w:t>
            </w:r>
            <w:r>
              <w:rPr>
                <w:rFonts w:ascii="Verdana" w:hAnsi="Verdana" w:cs="Calibri"/>
                <w:b/>
                <w:bCs/>
                <w:sz w:val="16"/>
                <w:szCs w:val="16"/>
              </w:rPr>
              <w:t>1%</w:t>
            </w:r>
          </w:p>
        </w:tc>
      </w:tr>
      <w:tr w:rsidR="00AD76FB" w:rsidRPr="004F30B1" w14:paraId="6427C8EE" w14:textId="77777777" w:rsidTr="006B13BA">
        <w:trPr>
          <w:trHeight w:val="300"/>
          <w:jc w:val="center"/>
        </w:trPr>
        <w:tc>
          <w:tcPr>
            <w:tcW w:w="1080" w:type="dxa"/>
            <w:tcBorders>
              <w:top w:val="single" w:sz="4" w:space="0" w:color="auto"/>
              <w:bottom w:val="single" w:sz="4" w:space="0" w:color="auto"/>
            </w:tcBorders>
            <w:noWrap/>
            <w:vAlign w:val="center"/>
          </w:tcPr>
          <w:p w14:paraId="76EA00B2" w14:textId="5775ED46" w:rsidR="00AD76FB" w:rsidRPr="003D252E" w:rsidRDefault="00AD76FB" w:rsidP="00AD76FB">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Pr>
                <w:rFonts w:ascii="Verdana" w:eastAsia="Aptos" w:hAnsi="Verdana" w:cs="Calibri"/>
                <w:kern w:val="2"/>
                <w:sz w:val="16"/>
                <w:szCs w:val="16"/>
                <w14:ligatures w14:val="standardContextual"/>
              </w:rPr>
              <w:t>100916</w:t>
            </w:r>
          </w:p>
        </w:tc>
        <w:tc>
          <w:tcPr>
            <w:tcW w:w="2878" w:type="dxa"/>
            <w:tcBorders>
              <w:top w:val="single" w:sz="4" w:space="0" w:color="auto"/>
              <w:bottom w:val="single" w:sz="4" w:space="0" w:color="auto"/>
            </w:tcBorders>
            <w:noWrap/>
            <w:vAlign w:val="center"/>
          </w:tcPr>
          <w:p w14:paraId="0A29AD78" w14:textId="17ABD2BE" w:rsidR="00AD76FB" w:rsidRPr="002229CD" w:rsidRDefault="002229CD" w:rsidP="006A176C">
            <w:pPr>
              <w:spacing w:before="40" w:after="40" w:line="259" w:lineRule="auto"/>
              <w:ind w:left="270" w:hanging="20"/>
              <w:rPr>
                <w:rFonts w:ascii="Verdana" w:eastAsia="Aptos" w:hAnsi="Verdana" w:cs="Calibri"/>
                <w:kern w:val="2"/>
                <w:sz w:val="16"/>
                <w:szCs w:val="16"/>
                <w:lang w:val="en-GB"/>
                <w14:ligatures w14:val="standardContextual"/>
              </w:rPr>
            </w:pPr>
            <w:r w:rsidRPr="002229CD">
              <w:rPr>
                <w:rFonts w:ascii="Verdana" w:eastAsia="Aptos" w:hAnsi="Verdana" w:cs="Calibri"/>
                <w:kern w:val="2"/>
                <w:sz w:val="16"/>
                <w:szCs w:val="16"/>
                <w:lang w:val="en-GB"/>
                <w14:ligatures w14:val="standardContextual"/>
              </w:rPr>
              <w:t>Crack-detecting waste other than those mentioned in entry 10 09 15</w:t>
            </w:r>
          </w:p>
        </w:tc>
        <w:tc>
          <w:tcPr>
            <w:tcW w:w="1701" w:type="dxa"/>
            <w:tcBorders>
              <w:top w:val="single" w:sz="4" w:space="0" w:color="auto"/>
              <w:bottom w:val="single" w:sz="4" w:space="0" w:color="auto"/>
            </w:tcBorders>
            <w:noWrap/>
          </w:tcPr>
          <w:p w14:paraId="7BF0915B" w14:textId="4E9BB089" w:rsidR="00AD76FB" w:rsidRPr="003D252E" w:rsidRDefault="0051429E" w:rsidP="00AD76F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8" w:type="dxa"/>
            <w:tcBorders>
              <w:top w:val="single" w:sz="4" w:space="0" w:color="auto"/>
              <w:bottom w:val="single" w:sz="4" w:space="0" w:color="auto"/>
            </w:tcBorders>
          </w:tcPr>
          <w:p w14:paraId="57055C2C" w14:textId="3F40D724" w:rsidR="00AD76FB" w:rsidRPr="003D252E" w:rsidRDefault="0051429E" w:rsidP="00AD76FB">
            <w:pPr>
              <w:spacing w:before="40" w:after="40" w:line="259" w:lineRule="auto"/>
              <w:ind w:right="227"/>
              <w:jc w:val="right"/>
              <w:rPr>
                <w:rFonts w:ascii="Verdana" w:hAnsi="Verdana" w:cs="Calibri"/>
                <w:sz w:val="16"/>
                <w:szCs w:val="16"/>
              </w:rPr>
            </w:pPr>
            <w:r>
              <w:rPr>
                <w:rFonts w:ascii="Verdana" w:hAnsi="Verdana" w:cs="Calibri"/>
                <w:sz w:val="16"/>
                <w:szCs w:val="16"/>
              </w:rPr>
              <w:t>3.110</w:t>
            </w:r>
          </w:p>
        </w:tc>
        <w:tc>
          <w:tcPr>
            <w:tcW w:w="1417" w:type="dxa"/>
            <w:tcBorders>
              <w:top w:val="single" w:sz="4" w:space="0" w:color="auto"/>
              <w:bottom w:val="single" w:sz="4" w:space="0" w:color="auto"/>
            </w:tcBorders>
            <w:noWrap/>
          </w:tcPr>
          <w:p w14:paraId="03ADF79A" w14:textId="78AD4075" w:rsidR="00AD76FB" w:rsidRPr="003D252E" w:rsidRDefault="0051429E" w:rsidP="00AD76FB">
            <w:pPr>
              <w:spacing w:before="40" w:after="40" w:line="259" w:lineRule="auto"/>
              <w:ind w:right="227"/>
              <w:jc w:val="right"/>
              <w:rPr>
                <w:rFonts w:ascii="Verdana" w:hAnsi="Verdana" w:cs="Calibri"/>
                <w:b/>
                <w:bCs/>
                <w:sz w:val="16"/>
                <w:szCs w:val="16"/>
              </w:rPr>
            </w:pPr>
            <w:r>
              <w:rPr>
                <w:rFonts w:ascii="Verdana" w:hAnsi="Verdana" w:cs="Calibri"/>
                <w:b/>
                <w:bCs/>
                <w:sz w:val="16"/>
                <w:szCs w:val="16"/>
              </w:rPr>
              <w:t>3</w:t>
            </w:r>
            <w:r w:rsidR="00023E90">
              <w:rPr>
                <w:rFonts w:ascii="Verdana" w:hAnsi="Verdana" w:cs="Calibri"/>
                <w:b/>
                <w:bCs/>
                <w:sz w:val="16"/>
                <w:szCs w:val="16"/>
              </w:rPr>
              <w:t xml:space="preserve"> </w:t>
            </w:r>
            <w:r>
              <w:rPr>
                <w:rFonts w:ascii="Verdana" w:hAnsi="Verdana" w:cs="Calibri"/>
                <w:b/>
                <w:bCs/>
                <w:sz w:val="16"/>
                <w:szCs w:val="16"/>
              </w:rPr>
              <w:t>110</w:t>
            </w:r>
          </w:p>
        </w:tc>
        <w:tc>
          <w:tcPr>
            <w:tcW w:w="1249" w:type="dxa"/>
            <w:tcBorders>
              <w:top w:val="single" w:sz="4" w:space="0" w:color="auto"/>
              <w:bottom w:val="single" w:sz="4" w:space="0" w:color="auto"/>
            </w:tcBorders>
          </w:tcPr>
          <w:p w14:paraId="44008CD6" w14:textId="63BE72ED" w:rsidR="00AD76FB" w:rsidRPr="003D252E" w:rsidRDefault="00192F40" w:rsidP="00AD76FB">
            <w:pPr>
              <w:spacing w:before="40" w:after="40" w:line="259" w:lineRule="auto"/>
              <w:ind w:right="227"/>
              <w:jc w:val="right"/>
              <w:rPr>
                <w:rFonts w:ascii="Verdana" w:hAnsi="Verdana" w:cs="Calibri"/>
                <w:b/>
                <w:bCs/>
                <w:sz w:val="16"/>
                <w:szCs w:val="16"/>
              </w:rPr>
            </w:pPr>
            <w:r>
              <w:rPr>
                <w:rFonts w:ascii="Verdana" w:hAnsi="Verdana" w:cs="Calibri"/>
                <w:b/>
                <w:bCs/>
                <w:sz w:val="16"/>
                <w:szCs w:val="16"/>
              </w:rPr>
              <w:t>1</w:t>
            </w:r>
            <w:r w:rsidR="00023E90">
              <w:rPr>
                <w:rFonts w:ascii="Verdana" w:hAnsi="Verdana" w:cs="Calibri"/>
                <w:b/>
                <w:bCs/>
                <w:sz w:val="16"/>
                <w:szCs w:val="16"/>
              </w:rPr>
              <w:t>.</w:t>
            </w:r>
            <w:r>
              <w:rPr>
                <w:rFonts w:ascii="Verdana" w:hAnsi="Verdana" w:cs="Calibri"/>
                <w:b/>
                <w:bCs/>
                <w:sz w:val="16"/>
                <w:szCs w:val="16"/>
              </w:rPr>
              <w:t>4%</w:t>
            </w:r>
          </w:p>
        </w:tc>
      </w:tr>
      <w:tr w:rsidR="0030711D" w:rsidRPr="004F30B1" w14:paraId="1A8F2307" w14:textId="77777777" w:rsidTr="006B13BA">
        <w:trPr>
          <w:trHeight w:val="300"/>
          <w:jc w:val="center"/>
        </w:trPr>
        <w:tc>
          <w:tcPr>
            <w:tcW w:w="1080" w:type="dxa"/>
            <w:tcBorders>
              <w:top w:val="single" w:sz="4" w:space="0" w:color="auto"/>
              <w:bottom w:val="single" w:sz="4" w:space="0" w:color="auto"/>
            </w:tcBorders>
            <w:noWrap/>
            <w:vAlign w:val="center"/>
          </w:tcPr>
          <w:p w14:paraId="4EE07A57" w14:textId="33CBD64C"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sidR="006B13BA">
              <w:rPr>
                <w:rFonts w:ascii="Verdana" w:eastAsia="Aptos" w:hAnsi="Verdana" w:cs="Calibri"/>
                <w:kern w:val="2"/>
                <w:sz w:val="16"/>
                <w:szCs w:val="16"/>
                <w14:ligatures w14:val="standardContextual"/>
              </w:rPr>
              <w:t xml:space="preserve"> </w:t>
            </w:r>
            <w:r w:rsidR="007A26FC">
              <w:rPr>
                <w:rFonts w:ascii="Verdana" w:eastAsia="Aptos" w:hAnsi="Verdana" w:cs="Calibri"/>
                <w:kern w:val="2"/>
                <w:sz w:val="16"/>
                <w:szCs w:val="16"/>
                <w14:ligatures w14:val="standardContextual"/>
              </w:rPr>
              <w:t>120117</w:t>
            </w:r>
          </w:p>
        </w:tc>
        <w:tc>
          <w:tcPr>
            <w:tcW w:w="2878" w:type="dxa"/>
            <w:tcBorders>
              <w:top w:val="single" w:sz="4" w:space="0" w:color="auto"/>
              <w:bottom w:val="single" w:sz="4" w:space="0" w:color="auto"/>
            </w:tcBorders>
            <w:noWrap/>
            <w:vAlign w:val="center"/>
          </w:tcPr>
          <w:p w14:paraId="14C235E6" w14:textId="31AD2A31" w:rsidR="0030711D" w:rsidRPr="002229CD" w:rsidRDefault="002229CD" w:rsidP="006A176C">
            <w:pPr>
              <w:spacing w:before="40" w:after="40" w:line="259" w:lineRule="auto"/>
              <w:ind w:left="270"/>
              <w:rPr>
                <w:rFonts w:ascii="Verdana" w:eastAsia="Aptos" w:hAnsi="Verdana" w:cs="Calibri"/>
                <w:kern w:val="2"/>
                <w:sz w:val="16"/>
                <w:szCs w:val="16"/>
                <w:lang w:val="en-GB"/>
                <w14:ligatures w14:val="standardContextual"/>
              </w:rPr>
            </w:pPr>
            <w:r w:rsidRPr="002229CD">
              <w:rPr>
                <w:rFonts w:ascii="Verdana" w:eastAsia="Aptos" w:hAnsi="Verdana" w:cs="Calibri"/>
                <w:kern w:val="2"/>
                <w:sz w:val="16"/>
                <w:szCs w:val="16"/>
                <w:lang w:val="en-GB"/>
                <w14:ligatures w14:val="standardContextual"/>
              </w:rPr>
              <w:t>Blasting material residues other than those mentioned in entry 12 01 16</w:t>
            </w:r>
          </w:p>
        </w:tc>
        <w:tc>
          <w:tcPr>
            <w:tcW w:w="1701" w:type="dxa"/>
            <w:tcBorders>
              <w:top w:val="single" w:sz="4" w:space="0" w:color="auto"/>
              <w:bottom w:val="single" w:sz="4" w:space="0" w:color="auto"/>
            </w:tcBorders>
            <w:noWrap/>
          </w:tcPr>
          <w:p w14:paraId="799A674F" w14:textId="72E98DEB" w:rsidR="0030711D" w:rsidRPr="003D252E" w:rsidRDefault="00990877">
            <w:pPr>
              <w:spacing w:before="40" w:after="40" w:line="259" w:lineRule="auto"/>
              <w:ind w:right="227"/>
              <w:jc w:val="right"/>
              <w:rPr>
                <w:rFonts w:ascii="Verdana" w:hAnsi="Verdana" w:cs="Calibri"/>
                <w:sz w:val="16"/>
                <w:szCs w:val="16"/>
              </w:rPr>
            </w:pPr>
            <w:r>
              <w:rPr>
                <w:rFonts w:ascii="Verdana" w:hAnsi="Verdana" w:cs="Calibri"/>
                <w:sz w:val="16"/>
                <w:szCs w:val="16"/>
              </w:rPr>
              <w:t>33</w:t>
            </w:r>
            <w:r w:rsidR="00023E90">
              <w:rPr>
                <w:rFonts w:ascii="Verdana" w:hAnsi="Verdana" w:cs="Calibri"/>
                <w:sz w:val="16"/>
                <w:szCs w:val="16"/>
              </w:rPr>
              <w:t xml:space="preserve"> </w:t>
            </w:r>
            <w:r>
              <w:rPr>
                <w:rFonts w:ascii="Verdana" w:hAnsi="Verdana" w:cs="Calibri"/>
                <w:sz w:val="16"/>
                <w:szCs w:val="16"/>
              </w:rPr>
              <w:t>900</w:t>
            </w:r>
          </w:p>
        </w:tc>
        <w:tc>
          <w:tcPr>
            <w:tcW w:w="1418" w:type="dxa"/>
            <w:tcBorders>
              <w:top w:val="single" w:sz="4" w:space="0" w:color="auto"/>
              <w:bottom w:val="single" w:sz="4" w:space="0" w:color="auto"/>
            </w:tcBorders>
          </w:tcPr>
          <w:p w14:paraId="337A28BA" w14:textId="1F2B2A55" w:rsidR="0030711D" w:rsidRPr="003D252E" w:rsidRDefault="00990877">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7079381E" w14:textId="61B467BE" w:rsidR="0030711D" w:rsidRPr="003D252E" w:rsidRDefault="00990877">
            <w:pPr>
              <w:spacing w:before="40" w:after="40" w:line="259" w:lineRule="auto"/>
              <w:ind w:right="227"/>
              <w:jc w:val="right"/>
              <w:rPr>
                <w:rFonts w:ascii="Verdana" w:hAnsi="Verdana" w:cs="Calibri"/>
                <w:b/>
                <w:bCs/>
                <w:sz w:val="16"/>
                <w:szCs w:val="16"/>
              </w:rPr>
            </w:pPr>
            <w:r>
              <w:rPr>
                <w:rFonts w:ascii="Verdana" w:hAnsi="Verdana" w:cs="Calibri"/>
                <w:b/>
                <w:bCs/>
                <w:sz w:val="16"/>
                <w:szCs w:val="16"/>
              </w:rPr>
              <w:t>33</w:t>
            </w:r>
            <w:r w:rsidR="00023E90">
              <w:rPr>
                <w:rFonts w:ascii="Verdana" w:hAnsi="Verdana" w:cs="Calibri"/>
                <w:b/>
                <w:bCs/>
                <w:sz w:val="16"/>
                <w:szCs w:val="16"/>
              </w:rPr>
              <w:t xml:space="preserve"> </w:t>
            </w:r>
            <w:r>
              <w:rPr>
                <w:rFonts w:ascii="Verdana" w:hAnsi="Verdana" w:cs="Calibri"/>
                <w:b/>
                <w:bCs/>
                <w:sz w:val="16"/>
                <w:szCs w:val="16"/>
              </w:rPr>
              <w:t>900</w:t>
            </w:r>
          </w:p>
        </w:tc>
        <w:tc>
          <w:tcPr>
            <w:tcW w:w="1249" w:type="dxa"/>
            <w:tcBorders>
              <w:top w:val="single" w:sz="4" w:space="0" w:color="auto"/>
              <w:bottom w:val="single" w:sz="4" w:space="0" w:color="auto"/>
            </w:tcBorders>
          </w:tcPr>
          <w:p w14:paraId="756ABADA" w14:textId="26BD0043"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15</w:t>
            </w:r>
            <w:r w:rsidR="00023E90">
              <w:rPr>
                <w:rFonts w:ascii="Verdana" w:hAnsi="Verdana" w:cs="Calibri"/>
                <w:b/>
                <w:bCs/>
                <w:sz w:val="16"/>
                <w:szCs w:val="16"/>
              </w:rPr>
              <w:t>.</w:t>
            </w:r>
            <w:r>
              <w:rPr>
                <w:rFonts w:ascii="Verdana" w:hAnsi="Verdana" w:cs="Calibri"/>
                <w:b/>
                <w:bCs/>
                <w:sz w:val="16"/>
                <w:szCs w:val="16"/>
              </w:rPr>
              <w:t>6%</w:t>
            </w:r>
          </w:p>
        </w:tc>
      </w:tr>
      <w:tr w:rsidR="0030711D" w:rsidRPr="004F30B1" w14:paraId="0365D2EE" w14:textId="77777777" w:rsidTr="006B13BA">
        <w:trPr>
          <w:trHeight w:val="300"/>
          <w:jc w:val="center"/>
        </w:trPr>
        <w:tc>
          <w:tcPr>
            <w:tcW w:w="1080" w:type="dxa"/>
            <w:tcBorders>
              <w:top w:val="single" w:sz="4" w:space="0" w:color="auto"/>
              <w:bottom w:val="single" w:sz="4" w:space="0" w:color="auto"/>
            </w:tcBorders>
            <w:noWrap/>
            <w:vAlign w:val="center"/>
          </w:tcPr>
          <w:p w14:paraId="003F7154" w14:textId="2CB9073D"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3A51CA" w:rsidRPr="003D252E">
              <w:rPr>
                <w:rFonts w:ascii="Verdana" w:eastAsia="Aptos" w:hAnsi="Verdana" w:cs="Calibri"/>
                <w:kern w:val="2"/>
                <w:sz w:val="16"/>
                <w:szCs w:val="16"/>
                <w14:ligatures w14:val="standardContextual"/>
              </w:rPr>
              <w:t>15</w:t>
            </w:r>
            <w:r w:rsidR="000A50D5">
              <w:rPr>
                <w:rFonts w:ascii="Verdana" w:eastAsia="Aptos" w:hAnsi="Verdana" w:cs="Calibri"/>
                <w:kern w:val="2"/>
                <w:sz w:val="16"/>
                <w:szCs w:val="16"/>
                <w14:ligatures w14:val="standardContextual"/>
              </w:rPr>
              <w:t>0101</w:t>
            </w:r>
          </w:p>
        </w:tc>
        <w:tc>
          <w:tcPr>
            <w:tcW w:w="2878" w:type="dxa"/>
            <w:tcBorders>
              <w:top w:val="single" w:sz="4" w:space="0" w:color="auto"/>
              <w:bottom w:val="single" w:sz="4" w:space="0" w:color="auto"/>
            </w:tcBorders>
            <w:noWrap/>
            <w:vAlign w:val="center"/>
          </w:tcPr>
          <w:p w14:paraId="1CEB5652" w14:textId="7BD9DDB3" w:rsidR="0030711D" w:rsidRPr="003D252E" w:rsidRDefault="000B16BA" w:rsidP="006A176C">
            <w:pPr>
              <w:spacing w:before="40" w:after="40" w:line="259" w:lineRule="auto"/>
              <w:ind w:left="270"/>
              <w:rPr>
                <w:rFonts w:ascii="Verdana" w:eastAsia="Aptos" w:hAnsi="Verdana" w:cs="Calibri"/>
                <w:kern w:val="2"/>
                <w:sz w:val="16"/>
                <w:szCs w:val="16"/>
                <w14:ligatures w14:val="standardContextual"/>
              </w:rPr>
            </w:pPr>
            <w:r w:rsidRPr="000B16BA">
              <w:rPr>
                <w:rFonts w:ascii="Verdana" w:eastAsia="Aptos" w:hAnsi="Verdana" w:cs="Calibri"/>
                <w:kern w:val="2"/>
                <w:sz w:val="16"/>
                <w:szCs w:val="16"/>
                <w14:ligatures w14:val="standardContextual"/>
              </w:rPr>
              <w:t xml:space="preserve">Paper and </w:t>
            </w:r>
            <w:proofErr w:type="spellStart"/>
            <w:r w:rsidRPr="000B16BA">
              <w:rPr>
                <w:rFonts w:ascii="Verdana" w:eastAsia="Aptos" w:hAnsi="Verdana" w:cs="Calibri"/>
                <w:kern w:val="2"/>
                <w:sz w:val="16"/>
                <w:szCs w:val="16"/>
                <w14:ligatures w14:val="standardContextual"/>
              </w:rPr>
              <w:t>cardboard</w:t>
            </w:r>
            <w:proofErr w:type="spellEnd"/>
            <w:r w:rsidRPr="000B16BA">
              <w:rPr>
                <w:rFonts w:ascii="Verdana" w:eastAsia="Aptos" w:hAnsi="Verdana" w:cs="Calibri"/>
                <w:kern w:val="2"/>
                <w:sz w:val="16"/>
                <w:szCs w:val="16"/>
                <w14:ligatures w14:val="standardContextual"/>
              </w:rPr>
              <w:t xml:space="preserve"> packaging</w:t>
            </w:r>
          </w:p>
        </w:tc>
        <w:tc>
          <w:tcPr>
            <w:tcW w:w="1701" w:type="dxa"/>
            <w:tcBorders>
              <w:top w:val="single" w:sz="4" w:space="0" w:color="auto"/>
              <w:bottom w:val="single" w:sz="4" w:space="0" w:color="auto"/>
            </w:tcBorders>
            <w:noWrap/>
          </w:tcPr>
          <w:p w14:paraId="0B5B411D" w14:textId="6F708B50"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740</w:t>
            </w:r>
          </w:p>
        </w:tc>
        <w:tc>
          <w:tcPr>
            <w:tcW w:w="1418" w:type="dxa"/>
            <w:tcBorders>
              <w:top w:val="single" w:sz="4" w:space="0" w:color="auto"/>
              <w:bottom w:val="single" w:sz="4" w:space="0" w:color="auto"/>
            </w:tcBorders>
          </w:tcPr>
          <w:p w14:paraId="46DDB5AC" w14:textId="12EE92DB"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428F73E8" w14:textId="7F7E90E9"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740</w:t>
            </w:r>
          </w:p>
        </w:tc>
        <w:tc>
          <w:tcPr>
            <w:tcW w:w="1249" w:type="dxa"/>
            <w:tcBorders>
              <w:top w:val="single" w:sz="4" w:space="0" w:color="auto"/>
              <w:bottom w:val="single" w:sz="4" w:space="0" w:color="auto"/>
            </w:tcBorders>
          </w:tcPr>
          <w:p w14:paraId="145E5EC1" w14:textId="469CA431"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w:t>
            </w:r>
            <w:r w:rsidR="00023E90">
              <w:rPr>
                <w:rFonts w:ascii="Verdana" w:hAnsi="Verdana" w:cs="Calibri"/>
                <w:b/>
                <w:bCs/>
                <w:sz w:val="16"/>
                <w:szCs w:val="16"/>
              </w:rPr>
              <w:t>.</w:t>
            </w:r>
            <w:r>
              <w:rPr>
                <w:rFonts w:ascii="Verdana" w:hAnsi="Verdana" w:cs="Calibri"/>
                <w:b/>
                <w:bCs/>
                <w:sz w:val="16"/>
                <w:szCs w:val="16"/>
              </w:rPr>
              <w:t>3%</w:t>
            </w:r>
          </w:p>
        </w:tc>
      </w:tr>
      <w:tr w:rsidR="0030711D" w:rsidRPr="004F30B1" w14:paraId="3B4A0F79" w14:textId="77777777" w:rsidTr="006B13BA">
        <w:trPr>
          <w:trHeight w:val="300"/>
          <w:jc w:val="center"/>
        </w:trPr>
        <w:tc>
          <w:tcPr>
            <w:tcW w:w="1080" w:type="dxa"/>
            <w:tcBorders>
              <w:top w:val="single" w:sz="4" w:space="0" w:color="auto"/>
              <w:bottom w:val="single" w:sz="4" w:space="0" w:color="auto"/>
            </w:tcBorders>
            <w:noWrap/>
            <w:vAlign w:val="center"/>
          </w:tcPr>
          <w:p w14:paraId="7459AC81" w14:textId="4D561FF1" w:rsidR="0030711D" w:rsidRPr="003D252E" w:rsidRDefault="0030711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 xml:space="preserve">CER </w:t>
            </w:r>
            <w:r w:rsidR="00710FCA">
              <w:rPr>
                <w:rFonts w:ascii="Verdana" w:eastAsia="Aptos" w:hAnsi="Verdana" w:cs="Calibri"/>
                <w:kern w:val="2"/>
                <w:sz w:val="16"/>
                <w:szCs w:val="16"/>
                <w14:ligatures w14:val="standardContextual"/>
              </w:rPr>
              <w:t>150102</w:t>
            </w:r>
          </w:p>
        </w:tc>
        <w:tc>
          <w:tcPr>
            <w:tcW w:w="2878" w:type="dxa"/>
            <w:tcBorders>
              <w:top w:val="single" w:sz="4" w:space="0" w:color="auto"/>
              <w:bottom w:val="single" w:sz="4" w:space="0" w:color="auto"/>
            </w:tcBorders>
            <w:noWrap/>
            <w:vAlign w:val="center"/>
          </w:tcPr>
          <w:p w14:paraId="2F3BCBF9" w14:textId="1A02D4FB" w:rsidR="0030711D" w:rsidRPr="003D252E" w:rsidRDefault="000B16BA" w:rsidP="006A176C">
            <w:pPr>
              <w:spacing w:before="40" w:after="40" w:line="259" w:lineRule="auto"/>
              <w:ind w:left="270"/>
              <w:rPr>
                <w:rFonts w:ascii="Verdana" w:eastAsia="Aptos" w:hAnsi="Verdana" w:cs="Calibri"/>
                <w:kern w:val="2"/>
                <w:sz w:val="16"/>
                <w:szCs w:val="16"/>
                <w14:ligatures w14:val="standardContextual"/>
              </w:rPr>
            </w:pPr>
            <w:r w:rsidRPr="000B16BA">
              <w:rPr>
                <w:rFonts w:ascii="Verdana" w:eastAsia="Aptos" w:hAnsi="Verdana" w:cs="Calibri"/>
                <w:kern w:val="2"/>
                <w:sz w:val="16"/>
                <w:szCs w:val="16"/>
                <w14:ligatures w14:val="standardContextual"/>
              </w:rPr>
              <w:t>Plastic packaging</w:t>
            </w:r>
          </w:p>
        </w:tc>
        <w:tc>
          <w:tcPr>
            <w:tcW w:w="1701" w:type="dxa"/>
            <w:tcBorders>
              <w:top w:val="single" w:sz="4" w:space="0" w:color="auto"/>
              <w:bottom w:val="single" w:sz="4" w:space="0" w:color="auto"/>
            </w:tcBorders>
            <w:noWrap/>
          </w:tcPr>
          <w:p w14:paraId="240CD3B8" w14:textId="06E8AB4A"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480</w:t>
            </w:r>
          </w:p>
        </w:tc>
        <w:tc>
          <w:tcPr>
            <w:tcW w:w="1418" w:type="dxa"/>
            <w:tcBorders>
              <w:top w:val="single" w:sz="4" w:space="0" w:color="auto"/>
              <w:bottom w:val="single" w:sz="4" w:space="0" w:color="auto"/>
            </w:tcBorders>
          </w:tcPr>
          <w:p w14:paraId="1B22FF88" w14:textId="1AE96428"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28B1B509" w14:textId="4BCE7432"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480</w:t>
            </w:r>
          </w:p>
        </w:tc>
        <w:tc>
          <w:tcPr>
            <w:tcW w:w="1249" w:type="dxa"/>
            <w:tcBorders>
              <w:top w:val="single" w:sz="4" w:space="0" w:color="auto"/>
              <w:bottom w:val="single" w:sz="4" w:space="0" w:color="auto"/>
            </w:tcBorders>
          </w:tcPr>
          <w:p w14:paraId="447AEFB0" w14:textId="62DA95DC"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w:t>
            </w:r>
            <w:r w:rsidR="00023E90">
              <w:rPr>
                <w:rFonts w:ascii="Verdana" w:hAnsi="Verdana" w:cs="Calibri"/>
                <w:b/>
                <w:bCs/>
                <w:sz w:val="16"/>
                <w:szCs w:val="16"/>
              </w:rPr>
              <w:t>.</w:t>
            </w:r>
            <w:r>
              <w:rPr>
                <w:rFonts w:ascii="Verdana" w:hAnsi="Verdana" w:cs="Calibri"/>
                <w:b/>
                <w:bCs/>
                <w:sz w:val="16"/>
                <w:szCs w:val="16"/>
              </w:rPr>
              <w:t>2%</w:t>
            </w:r>
          </w:p>
        </w:tc>
      </w:tr>
      <w:tr w:rsidR="0030711D" w:rsidRPr="004F30B1" w14:paraId="61A8F3F6" w14:textId="77777777" w:rsidTr="006B13BA">
        <w:trPr>
          <w:trHeight w:val="300"/>
          <w:jc w:val="center"/>
        </w:trPr>
        <w:tc>
          <w:tcPr>
            <w:tcW w:w="1080" w:type="dxa"/>
            <w:tcBorders>
              <w:top w:val="single" w:sz="4" w:space="0" w:color="auto"/>
              <w:bottom w:val="single" w:sz="4" w:space="0" w:color="auto"/>
            </w:tcBorders>
            <w:noWrap/>
            <w:vAlign w:val="center"/>
          </w:tcPr>
          <w:p w14:paraId="23407B50" w14:textId="449465C7" w:rsidR="0030711D" w:rsidRPr="003D252E" w:rsidRDefault="00705A4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150103</w:t>
            </w:r>
          </w:p>
        </w:tc>
        <w:tc>
          <w:tcPr>
            <w:tcW w:w="2878" w:type="dxa"/>
            <w:tcBorders>
              <w:top w:val="single" w:sz="4" w:space="0" w:color="auto"/>
              <w:bottom w:val="single" w:sz="4" w:space="0" w:color="auto"/>
            </w:tcBorders>
            <w:noWrap/>
            <w:vAlign w:val="center"/>
          </w:tcPr>
          <w:p w14:paraId="7BC7642E" w14:textId="685EBFF7" w:rsidR="0030711D" w:rsidRPr="003D252E" w:rsidRDefault="000B16BA" w:rsidP="006A176C">
            <w:pPr>
              <w:spacing w:before="40" w:after="40" w:line="259" w:lineRule="auto"/>
              <w:ind w:left="270"/>
              <w:rPr>
                <w:rFonts w:ascii="Verdana" w:eastAsia="Aptos" w:hAnsi="Verdana" w:cs="Calibri"/>
                <w:kern w:val="2"/>
                <w:sz w:val="16"/>
                <w:szCs w:val="16"/>
                <w14:ligatures w14:val="standardContextual"/>
              </w:rPr>
            </w:pPr>
            <w:r w:rsidRPr="000B16BA">
              <w:rPr>
                <w:rFonts w:ascii="Verdana" w:eastAsia="Aptos" w:hAnsi="Verdana" w:cs="Calibri"/>
                <w:kern w:val="2"/>
                <w:sz w:val="16"/>
                <w:szCs w:val="16"/>
                <w14:ligatures w14:val="standardContextual"/>
              </w:rPr>
              <w:t>Wooden packaging</w:t>
            </w:r>
          </w:p>
        </w:tc>
        <w:tc>
          <w:tcPr>
            <w:tcW w:w="1701" w:type="dxa"/>
            <w:tcBorders>
              <w:top w:val="single" w:sz="4" w:space="0" w:color="auto"/>
              <w:bottom w:val="single" w:sz="4" w:space="0" w:color="auto"/>
            </w:tcBorders>
            <w:noWrap/>
          </w:tcPr>
          <w:p w14:paraId="2B5B3ACA" w14:textId="7A63EA83"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8</w:t>
            </w:r>
            <w:r w:rsidR="00023E90">
              <w:rPr>
                <w:rFonts w:ascii="Verdana" w:hAnsi="Verdana" w:cs="Calibri"/>
                <w:sz w:val="16"/>
                <w:szCs w:val="16"/>
              </w:rPr>
              <w:t xml:space="preserve"> </w:t>
            </w:r>
            <w:r>
              <w:rPr>
                <w:rFonts w:ascii="Verdana" w:hAnsi="Verdana" w:cs="Calibri"/>
                <w:sz w:val="16"/>
                <w:szCs w:val="16"/>
              </w:rPr>
              <w:t>780</w:t>
            </w:r>
          </w:p>
        </w:tc>
        <w:tc>
          <w:tcPr>
            <w:tcW w:w="1418" w:type="dxa"/>
            <w:tcBorders>
              <w:top w:val="single" w:sz="4" w:space="0" w:color="auto"/>
              <w:bottom w:val="single" w:sz="4" w:space="0" w:color="auto"/>
            </w:tcBorders>
          </w:tcPr>
          <w:p w14:paraId="65EB1772" w14:textId="0A4FD027"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06EF55DF" w14:textId="5F148A87"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8</w:t>
            </w:r>
            <w:r w:rsidR="00023E90">
              <w:rPr>
                <w:rFonts w:ascii="Verdana" w:hAnsi="Verdana" w:cs="Calibri"/>
                <w:b/>
                <w:bCs/>
                <w:sz w:val="16"/>
                <w:szCs w:val="16"/>
              </w:rPr>
              <w:t xml:space="preserve"> </w:t>
            </w:r>
            <w:r>
              <w:rPr>
                <w:rFonts w:ascii="Verdana" w:hAnsi="Verdana" w:cs="Calibri"/>
                <w:b/>
                <w:bCs/>
                <w:sz w:val="16"/>
                <w:szCs w:val="16"/>
              </w:rPr>
              <w:t>780</w:t>
            </w:r>
          </w:p>
        </w:tc>
        <w:tc>
          <w:tcPr>
            <w:tcW w:w="1249" w:type="dxa"/>
            <w:tcBorders>
              <w:top w:val="single" w:sz="4" w:space="0" w:color="auto"/>
              <w:bottom w:val="single" w:sz="4" w:space="0" w:color="auto"/>
            </w:tcBorders>
          </w:tcPr>
          <w:p w14:paraId="26BDFD3E" w14:textId="1B2FE2CE"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4</w:t>
            </w:r>
            <w:r w:rsidR="00023E90">
              <w:rPr>
                <w:rFonts w:ascii="Verdana" w:hAnsi="Verdana" w:cs="Calibri"/>
                <w:b/>
                <w:bCs/>
                <w:sz w:val="16"/>
                <w:szCs w:val="16"/>
              </w:rPr>
              <w:t>.</w:t>
            </w:r>
            <w:r>
              <w:rPr>
                <w:rFonts w:ascii="Verdana" w:hAnsi="Verdana" w:cs="Calibri"/>
                <w:b/>
                <w:bCs/>
                <w:sz w:val="16"/>
                <w:szCs w:val="16"/>
              </w:rPr>
              <w:t>0%</w:t>
            </w:r>
          </w:p>
        </w:tc>
      </w:tr>
      <w:tr w:rsidR="0030711D" w:rsidRPr="004F30B1" w14:paraId="35ABFC1B" w14:textId="77777777" w:rsidTr="006B13BA">
        <w:trPr>
          <w:trHeight w:val="300"/>
          <w:jc w:val="center"/>
        </w:trPr>
        <w:tc>
          <w:tcPr>
            <w:tcW w:w="1080" w:type="dxa"/>
            <w:tcBorders>
              <w:top w:val="single" w:sz="4" w:space="0" w:color="auto"/>
              <w:bottom w:val="single" w:sz="4" w:space="0" w:color="auto"/>
            </w:tcBorders>
            <w:noWrap/>
            <w:vAlign w:val="center"/>
          </w:tcPr>
          <w:p w14:paraId="29A4064D" w14:textId="18876292" w:rsidR="0030711D" w:rsidRPr="003D252E" w:rsidRDefault="00705A41">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w:t>
            </w:r>
            <w:r w:rsidR="00E20CD4">
              <w:rPr>
                <w:rFonts w:ascii="Verdana" w:eastAsia="Aptos" w:hAnsi="Verdana" w:cs="Calibri"/>
                <w:kern w:val="2"/>
                <w:sz w:val="16"/>
                <w:szCs w:val="16"/>
                <w14:ligatures w14:val="standardContextual"/>
              </w:rPr>
              <w:t>4</w:t>
            </w:r>
          </w:p>
        </w:tc>
        <w:tc>
          <w:tcPr>
            <w:tcW w:w="2878" w:type="dxa"/>
            <w:tcBorders>
              <w:top w:val="single" w:sz="4" w:space="0" w:color="auto"/>
              <w:bottom w:val="single" w:sz="4" w:space="0" w:color="auto"/>
            </w:tcBorders>
            <w:noWrap/>
            <w:vAlign w:val="center"/>
          </w:tcPr>
          <w:p w14:paraId="14927AF6" w14:textId="50E1FCC9" w:rsidR="0030711D" w:rsidRPr="003D252E" w:rsidRDefault="00023E90" w:rsidP="006A176C">
            <w:pPr>
              <w:spacing w:before="40" w:after="40" w:line="259" w:lineRule="auto"/>
              <w:ind w:left="270"/>
              <w:rPr>
                <w:rFonts w:ascii="Verdana" w:eastAsia="Aptos" w:hAnsi="Verdana" w:cs="Calibri"/>
                <w:kern w:val="2"/>
                <w:sz w:val="16"/>
                <w:szCs w:val="16"/>
                <w14:ligatures w14:val="standardContextual"/>
              </w:rPr>
            </w:pPr>
            <w:r w:rsidRPr="00023E90">
              <w:rPr>
                <w:rFonts w:ascii="Verdana" w:eastAsia="Aptos" w:hAnsi="Verdana" w:cs="Calibri"/>
                <w:kern w:val="2"/>
                <w:sz w:val="16"/>
                <w:szCs w:val="16"/>
                <w14:ligatures w14:val="standardContextual"/>
              </w:rPr>
              <w:t>Metal packaging</w:t>
            </w:r>
          </w:p>
        </w:tc>
        <w:tc>
          <w:tcPr>
            <w:tcW w:w="1701" w:type="dxa"/>
            <w:tcBorders>
              <w:top w:val="single" w:sz="4" w:space="0" w:color="auto"/>
              <w:bottom w:val="single" w:sz="4" w:space="0" w:color="auto"/>
            </w:tcBorders>
            <w:noWrap/>
          </w:tcPr>
          <w:p w14:paraId="5283F1AE" w14:textId="3F76DC0C"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2</w:t>
            </w:r>
            <w:r w:rsidR="00023E90">
              <w:rPr>
                <w:rFonts w:ascii="Verdana" w:hAnsi="Verdana" w:cs="Calibri"/>
                <w:sz w:val="16"/>
                <w:szCs w:val="16"/>
              </w:rPr>
              <w:t xml:space="preserve"> </w:t>
            </w:r>
            <w:r>
              <w:rPr>
                <w:rFonts w:ascii="Verdana" w:hAnsi="Verdana" w:cs="Calibri"/>
                <w:sz w:val="16"/>
                <w:szCs w:val="16"/>
              </w:rPr>
              <w:t>580</w:t>
            </w:r>
          </w:p>
        </w:tc>
        <w:tc>
          <w:tcPr>
            <w:tcW w:w="1418" w:type="dxa"/>
            <w:tcBorders>
              <w:top w:val="single" w:sz="4" w:space="0" w:color="auto"/>
              <w:bottom w:val="single" w:sz="4" w:space="0" w:color="auto"/>
            </w:tcBorders>
          </w:tcPr>
          <w:p w14:paraId="2ADB7089" w14:textId="5545AF4E"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3F7906D2" w14:textId="289D11B6"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2</w:t>
            </w:r>
            <w:r w:rsidR="00023E90">
              <w:rPr>
                <w:rFonts w:ascii="Verdana" w:hAnsi="Verdana" w:cs="Calibri"/>
                <w:b/>
                <w:bCs/>
                <w:sz w:val="16"/>
                <w:szCs w:val="16"/>
              </w:rPr>
              <w:t xml:space="preserve"> </w:t>
            </w:r>
            <w:r>
              <w:rPr>
                <w:rFonts w:ascii="Verdana" w:hAnsi="Verdana" w:cs="Calibri"/>
                <w:b/>
                <w:bCs/>
                <w:sz w:val="16"/>
                <w:szCs w:val="16"/>
              </w:rPr>
              <w:t>580</w:t>
            </w:r>
          </w:p>
        </w:tc>
        <w:tc>
          <w:tcPr>
            <w:tcW w:w="1249" w:type="dxa"/>
            <w:tcBorders>
              <w:top w:val="single" w:sz="4" w:space="0" w:color="auto"/>
              <w:bottom w:val="single" w:sz="4" w:space="0" w:color="auto"/>
            </w:tcBorders>
          </w:tcPr>
          <w:p w14:paraId="210771F8" w14:textId="43BD5735"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1</w:t>
            </w:r>
            <w:r w:rsidR="00023E90">
              <w:rPr>
                <w:rFonts w:ascii="Verdana" w:hAnsi="Verdana" w:cs="Calibri"/>
                <w:b/>
                <w:bCs/>
                <w:sz w:val="16"/>
                <w:szCs w:val="16"/>
              </w:rPr>
              <w:t>.</w:t>
            </w:r>
            <w:r>
              <w:rPr>
                <w:rFonts w:ascii="Verdana" w:hAnsi="Verdana" w:cs="Calibri"/>
                <w:b/>
                <w:bCs/>
                <w:sz w:val="16"/>
                <w:szCs w:val="16"/>
              </w:rPr>
              <w:t>2%</w:t>
            </w:r>
          </w:p>
        </w:tc>
      </w:tr>
      <w:tr w:rsidR="0030711D" w:rsidRPr="004F30B1" w14:paraId="15C18977" w14:textId="77777777" w:rsidTr="006B13BA">
        <w:trPr>
          <w:trHeight w:val="300"/>
          <w:jc w:val="center"/>
        </w:trPr>
        <w:tc>
          <w:tcPr>
            <w:tcW w:w="1080" w:type="dxa"/>
            <w:tcBorders>
              <w:top w:val="single" w:sz="4" w:space="0" w:color="auto"/>
              <w:bottom w:val="single" w:sz="4" w:space="0" w:color="auto"/>
            </w:tcBorders>
            <w:noWrap/>
            <w:vAlign w:val="center"/>
          </w:tcPr>
          <w:p w14:paraId="21F35673" w14:textId="530EC2EA" w:rsidR="0030711D" w:rsidRPr="003D252E" w:rsidRDefault="00D860F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t>CER</w:t>
            </w:r>
            <w:r>
              <w:rPr>
                <w:rFonts w:ascii="Verdana" w:eastAsia="Aptos" w:hAnsi="Verdana" w:cs="Calibri"/>
                <w:kern w:val="2"/>
                <w:sz w:val="16"/>
                <w:szCs w:val="16"/>
                <w14:ligatures w14:val="standardContextual"/>
              </w:rPr>
              <w:t xml:space="preserve"> 150106</w:t>
            </w:r>
          </w:p>
        </w:tc>
        <w:tc>
          <w:tcPr>
            <w:tcW w:w="2878" w:type="dxa"/>
            <w:tcBorders>
              <w:top w:val="single" w:sz="4" w:space="0" w:color="auto"/>
              <w:bottom w:val="single" w:sz="4" w:space="0" w:color="auto"/>
            </w:tcBorders>
            <w:noWrap/>
            <w:vAlign w:val="center"/>
          </w:tcPr>
          <w:p w14:paraId="0F484DED" w14:textId="3B0EA41A" w:rsidR="0030711D" w:rsidRPr="003D252E" w:rsidRDefault="00023E90" w:rsidP="006A176C">
            <w:pPr>
              <w:spacing w:before="40" w:after="40" w:line="259" w:lineRule="auto"/>
              <w:ind w:left="270"/>
              <w:rPr>
                <w:rFonts w:ascii="Verdana" w:eastAsia="Aptos" w:hAnsi="Verdana" w:cs="Calibri"/>
                <w:kern w:val="2"/>
                <w:sz w:val="16"/>
                <w:szCs w:val="16"/>
                <w14:ligatures w14:val="standardContextual"/>
              </w:rPr>
            </w:pPr>
            <w:r w:rsidRPr="00023E90">
              <w:rPr>
                <w:rFonts w:ascii="Verdana" w:eastAsia="Aptos" w:hAnsi="Verdana" w:cs="Calibri"/>
                <w:kern w:val="2"/>
                <w:sz w:val="16"/>
                <w:szCs w:val="16"/>
                <w14:ligatures w14:val="standardContextual"/>
              </w:rPr>
              <w:t>Mixed-</w:t>
            </w:r>
            <w:proofErr w:type="spellStart"/>
            <w:r w:rsidRPr="00023E90">
              <w:rPr>
                <w:rFonts w:ascii="Verdana" w:eastAsia="Aptos" w:hAnsi="Verdana" w:cs="Calibri"/>
                <w:kern w:val="2"/>
                <w:sz w:val="16"/>
                <w:szCs w:val="16"/>
                <w14:ligatures w14:val="standardContextual"/>
              </w:rPr>
              <w:t>material</w:t>
            </w:r>
            <w:proofErr w:type="spellEnd"/>
            <w:r w:rsidRPr="00023E90">
              <w:rPr>
                <w:rFonts w:ascii="Verdana" w:eastAsia="Aptos" w:hAnsi="Verdana" w:cs="Calibri"/>
                <w:kern w:val="2"/>
                <w:sz w:val="16"/>
                <w:szCs w:val="16"/>
                <w14:ligatures w14:val="standardContextual"/>
              </w:rPr>
              <w:t xml:space="preserve"> packaging</w:t>
            </w:r>
          </w:p>
        </w:tc>
        <w:tc>
          <w:tcPr>
            <w:tcW w:w="1701" w:type="dxa"/>
            <w:tcBorders>
              <w:top w:val="single" w:sz="4" w:space="0" w:color="auto"/>
              <w:bottom w:val="single" w:sz="4" w:space="0" w:color="auto"/>
            </w:tcBorders>
            <w:noWrap/>
          </w:tcPr>
          <w:p w14:paraId="63E22FE6" w14:textId="56A98A9A"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5</w:t>
            </w:r>
            <w:r w:rsidR="00023E90">
              <w:rPr>
                <w:rFonts w:ascii="Verdana" w:hAnsi="Verdana" w:cs="Calibri"/>
                <w:sz w:val="16"/>
                <w:szCs w:val="16"/>
              </w:rPr>
              <w:t xml:space="preserve"> </w:t>
            </w:r>
            <w:r>
              <w:rPr>
                <w:rFonts w:ascii="Verdana" w:hAnsi="Verdana" w:cs="Calibri"/>
                <w:sz w:val="16"/>
                <w:szCs w:val="16"/>
              </w:rPr>
              <w:t>920</w:t>
            </w:r>
          </w:p>
        </w:tc>
        <w:tc>
          <w:tcPr>
            <w:tcW w:w="1418" w:type="dxa"/>
            <w:tcBorders>
              <w:top w:val="single" w:sz="4" w:space="0" w:color="auto"/>
              <w:bottom w:val="single" w:sz="4" w:space="0" w:color="auto"/>
            </w:tcBorders>
          </w:tcPr>
          <w:p w14:paraId="77546A3C" w14:textId="331A861D" w:rsidR="0030711D" w:rsidRPr="003D252E" w:rsidRDefault="00786ADB">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7C7C7E46" w14:textId="7363DA03" w:rsidR="0030711D" w:rsidRPr="003D252E" w:rsidRDefault="00786ADB">
            <w:pPr>
              <w:spacing w:before="40" w:after="40" w:line="259" w:lineRule="auto"/>
              <w:ind w:right="227"/>
              <w:jc w:val="right"/>
              <w:rPr>
                <w:rFonts w:ascii="Verdana" w:hAnsi="Verdana" w:cs="Calibri"/>
                <w:b/>
                <w:bCs/>
                <w:sz w:val="16"/>
                <w:szCs w:val="16"/>
              </w:rPr>
            </w:pPr>
            <w:r>
              <w:rPr>
                <w:rFonts w:ascii="Verdana" w:hAnsi="Verdana" w:cs="Calibri"/>
                <w:b/>
                <w:bCs/>
                <w:sz w:val="16"/>
                <w:szCs w:val="16"/>
              </w:rPr>
              <w:t>5</w:t>
            </w:r>
            <w:r w:rsidR="00023E90">
              <w:rPr>
                <w:rFonts w:ascii="Verdana" w:hAnsi="Verdana" w:cs="Calibri"/>
                <w:b/>
                <w:bCs/>
                <w:sz w:val="16"/>
                <w:szCs w:val="16"/>
              </w:rPr>
              <w:t xml:space="preserve"> </w:t>
            </w:r>
            <w:r>
              <w:rPr>
                <w:rFonts w:ascii="Verdana" w:hAnsi="Verdana" w:cs="Calibri"/>
                <w:b/>
                <w:bCs/>
                <w:sz w:val="16"/>
                <w:szCs w:val="16"/>
              </w:rPr>
              <w:t>920</w:t>
            </w:r>
          </w:p>
        </w:tc>
        <w:tc>
          <w:tcPr>
            <w:tcW w:w="1249" w:type="dxa"/>
            <w:tcBorders>
              <w:top w:val="single" w:sz="4" w:space="0" w:color="auto"/>
              <w:bottom w:val="single" w:sz="4" w:space="0" w:color="auto"/>
            </w:tcBorders>
          </w:tcPr>
          <w:p w14:paraId="4F0534A5" w14:textId="684E67C7"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2</w:t>
            </w:r>
            <w:r w:rsidR="00023E90">
              <w:rPr>
                <w:rFonts w:ascii="Verdana" w:hAnsi="Verdana" w:cs="Calibri"/>
                <w:b/>
                <w:bCs/>
                <w:sz w:val="16"/>
                <w:szCs w:val="16"/>
              </w:rPr>
              <w:t>.</w:t>
            </w:r>
            <w:r>
              <w:rPr>
                <w:rFonts w:ascii="Verdana" w:hAnsi="Verdana" w:cs="Calibri"/>
                <w:b/>
                <w:bCs/>
                <w:sz w:val="16"/>
                <w:szCs w:val="16"/>
              </w:rPr>
              <w:t>7%</w:t>
            </w:r>
          </w:p>
        </w:tc>
      </w:tr>
      <w:tr w:rsidR="0030711D" w:rsidRPr="004F30B1" w14:paraId="753EE267" w14:textId="77777777" w:rsidTr="006B13BA">
        <w:trPr>
          <w:trHeight w:val="300"/>
          <w:jc w:val="center"/>
        </w:trPr>
        <w:tc>
          <w:tcPr>
            <w:tcW w:w="1080" w:type="dxa"/>
            <w:tcBorders>
              <w:top w:val="single" w:sz="4" w:space="0" w:color="auto"/>
              <w:bottom w:val="single" w:sz="4" w:space="0" w:color="auto"/>
            </w:tcBorders>
            <w:noWrap/>
            <w:vAlign w:val="center"/>
          </w:tcPr>
          <w:p w14:paraId="3CC366CF" w14:textId="5C429CCB" w:rsidR="0030711D" w:rsidRPr="003D252E" w:rsidRDefault="00D860FD">
            <w:pPr>
              <w:spacing w:before="40" w:after="40" w:line="259" w:lineRule="auto"/>
              <w:rPr>
                <w:rFonts w:ascii="Verdana" w:eastAsia="Aptos" w:hAnsi="Verdana" w:cs="Calibri"/>
                <w:kern w:val="2"/>
                <w:sz w:val="16"/>
                <w:szCs w:val="16"/>
                <w14:ligatures w14:val="standardContextual"/>
              </w:rPr>
            </w:pPr>
            <w:r w:rsidRPr="003D252E">
              <w:rPr>
                <w:rFonts w:ascii="Verdana" w:eastAsia="Aptos" w:hAnsi="Verdana" w:cs="Calibri"/>
                <w:kern w:val="2"/>
                <w:sz w:val="16"/>
                <w:szCs w:val="16"/>
                <w14:ligatures w14:val="standardContextual"/>
              </w:rPr>
              <w:lastRenderedPageBreak/>
              <w:t>CER</w:t>
            </w:r>
            <w:r>
              <w:rPr>
                <w:rFonts w:ascii="Verdana" w:eastAsia="Aptos" w:hAnsi="Verdana" w:cs="Calibri"/>
                <w:kern w:val="2"/>
                <w:sz w:val="16"/>
                <w:szCs w:val="16"/>
                <w14:ligatures w14:val="standardContextual"/>
              </w:rPr>
              <w:t xml:space="preserve"> 150</w:t>
            </w:r>
            <w:r w:rsidR="002F2578">
              <w:rPr>
                <w:rFonts w:ascii="Verdana" w:eastAsia="Aptos" w:hAnsi="Verdana" w:cs="Calibri"/>
                <w:kern w:val="2"/>
                <w:sz w:val="16"/>
                <w:szCs w:val="16"/>
                <w14:ligatures w14:val="standardContextual"/>
              </w:rPr>
              <w:t>203</w:t>
            </w:r>
          </w:p>
        </w:tc>
        <w:tc>
          <w:tcPr>
            <w:tcW w:w="2878" w:type="dxa"/>
            <w:tcBorders>
              <w:top w:val="single" w:sz="4" w:space="0" w:color="auto"/>
              <w:bottom w:val="single" w:sz="4" w:space="0" w:color="auto"/>
            </w:tcBorders>
            <w:noWrap/>
            <w:vAlign w:val="center"/>
          </w:tcPr>
          <w:p w14:paraId="2F4BDF1A" w14:textId="4467B408" w:rsidR="0030711D" w:rsidRPr="005B2217" w:rsidRDefault="005B2217" w:rsidP="006A176C">
            <w:pPr>
              <w:spacing w:before="40" w:after="40" w:line="259" w:lineRule="auto"/>
              <w:ind w:left="270"/>
              <w:rPr>
                <w:rFonts w:ascii="Verdana" w:eastAsia="Aptos" w:hAnsi="Verdana" w:cs="Calibri"/>
                <w:kern w:val="2"/>
                <w:sz w:val="16"/>
                <w:szCs w:val="16"/>
                <w:lang w:val="en-GB"/>
                <w14:ligatures w14:val="standardContextual"/>
              </w:rPr>
            </w:pPr>
            <w:r w:rsidRPr="005B2217">
              <w:rPr>
                <w:rFonts w:ascii="Verdana" w:eastAsia="Aptos" w:hAnsi="Verdana" w:cs="Calibri"/>
                <w:kern w:val="2"/>
                <w:sz w:val="16"/>
                <w:szCs w:val="16"/>
                <w:lang w:val="en-GB"/>
                <w14:ligatures w14:val="standardContextual"/>
              </w:rPr>
              <w:t>Absorbents, filter materials, wiping cloths and protective clothing other than those mentioned in 15 02 02</w:t>
            </w:r>
          </w:p>
        </w:tc>
        <w:tc>
          <w:tcPr>
            <w:tcW w:w="1701" w:type="dxa"/>
            <w:tcBorders>
              <w:top w:val="single" w:sz="4" w:space="0" w:color="auto"/>
              <w:bottom w:val="single" w:sz="4" w:space="0" w:color="auto"/>
            </w:tcBorders>
            <w:noWrap/>
          </w:tcPr>
          <w:p w14:paraId="0CBAC25D" w14:textId="55AFA38A" w:rsidR="0030711D" w:rsidRPr="003D252E" w:rsidRDefault="00C679C6">
            <w:pPr>
              <w:spacing w:before="40" w:after="40" w:line="259" w:lineRule="auto"/>
              <w:ind w:right="227"/>
              <w:jc w:val="right"/>
              <w:rPr>
                <w:rFonts w:ascii="Verdana" w:hAnsi="Verdana" w:cs="Calibri"/>
                <w:sz w:val="16"/>
                <w:szCs w:val="16"/>
              </w:rPr>
            </w:pPr>
            <w:r>
              <w:rPr>
                <w:rFonts w:ascii="Verdana" w:hAnsi="Verdana" w:cs="Calibri"/>
                <w:sz w:val="16"/>
                <w:szCs w:val="16"/>
              </w:rPr>
              <w:t>140</w:t>
            </w:r>
          </w:p>
        </w:tc>
        <w:tc>
          <w:tcPr>
            <w:tcW w:w="1418" w:type="dxa"/>
            <w:tcBorders>
              <w:top w:val="single" w:sz="4" w:space="0" w:color="auto"/>
              <w:bottom w:val="single" w:sz="4" w:space="0" w:color="auto"/>
            </w:tcBorders>
          </w:tcPr>
          <w:p w14:paraId="73BF1C0F" w14:textId="22768B20" w:rsidR="0030711D" w:rsidRPr="003D252E" w:rsidRDefault="00C679C6">
            <w:pPr>
              <w:spacing w:before="40" w:after="40" w:line="259" w:lineRule="auto"/>
              <w:ind w:right="227"/>
              <w:jc w:val="right"/>
              <w:rPr>
                <w:rFonts w:ascii="Verdana" w:hAnsi="Verdana" w:cs="Calibri"/>
                <w:sz w:val="16"/>
                <w:szCs w:val="16"/>
              </w:rPr>
            </w:pPr>
            <w:r>
              <w:rPr>
                <w:rFonts w:ascii="Verdana" w:hAnsi="Verdana" w:cs="Calibri"/>
                <w:sz w:val="16"/>
                <w:szCs w:val="16"/>
              </w:rPr>
              <w:t>/</w:t>
            </w:r>
          </w:p>
        </w:tc>
        <w:tc>
          <w:tcPr>
            <w:tcW w:w="1417" w:type="dxa"/>
            <w:tcBorders>
              <w:top w:val="single" w:sz="4" w:space="0" w:color="auto"/>
              <w:bottom w:val="single" w:sz="4" w:space="0" w:color="auto"/>
            </w:tcBorders>
            <w:noWrap/>
          </w:tcPr>
          <w:p w14:paraId="05A46716" w14:textId="00574718" w:rsidR="0030711D" w:rsidRPr="003D252E" w:rsidRDefault="00C679C6">
            <w:pPr>
              <w:spacing w:before="40" w:after="40" w:line="259" w:lineRule="auto"/>
              <w:ind w:right="227"/>
              <w:jc w:val="right"/>
              <w:rPr>
                <w:rFonts w:ascii="Verdana" w:hAnsi="Verdana" w:cs="Calibri"/>
                <w:b/>
                <w:bCs/>
                <w:sz w:val="16"/>
                <w:szCs w:val="16"/>
              </w:rPr>
            </w:pPr>
            <w:r>
              <w:rPr>
                <w:rFonts w:ascii="Verdana" w:hAnsi="Verdana" w:cs="Calibri"/>
                <w:b/>
                <w:bCs/>
                <w:sz w:val="16"/>
                <w:szCs w:val="16"/>
              </w:rPr>
              <w:t>140</w:t>
            </w:r>
          </w:p>
        </w:tc>
        <w:tc>
          <w:tcPr>
            <w:tcW w:w="1249" w:type="dxa"/>
            <w:tcBorders>
              <w:top w:val="single" w:sz="4" w:space="0" w:color="auto"/>
              <w:bottom w:val="single" w:sz="4" w:space="0" w:color="auto"/>
            </w:tcBorders>
          </w:tcPr>
          <w:p w14:paraId="0F135F62" w14:textId="18FFA2AB" w:rsidR="0030711D" w:rsidRPr="003D252E" w:rsidRDefault="00192F40">
            <w:pPr>
              <w:spacing w:before="40" w:after="40" w:line="259" w:lineRule="auto"/>
              <w:ind w:right="227"/>
              <w:jc w:val="right"/>
              <w:rPr>
                <w:rFonts w:ascii="Verdana" w:hAnsi="Verdana" w:cs="Calibri"/>
                <w:b/>
                <w:bCs/>
                <w:sz w:val="16"/>
                <w:szCs w:val="16"/>
              </w:rPr>
            </w:pPr>
            <w:r>
              <w:rPr>
                <w:rFonts w:ascii="Verdana" w:hAnsi="Verdana" w:cs="Calibri"/>
                <w:b/>
                <w:bCs/>
                <w:sz w:val="16"/>
                <w:szCs w:val="16"/>
              </w:rPr>
              <w:t>0</w:t>
            </w:r>
            <w:r w:rsidR="005B2217">
              <w:rPr>
                <w:rFonts w:ascii="Verdana" w:hAnsi="Verdana" w:cs="Calibri"/>
                <w:b/>
                <w:bCs/>
                <w:sz w:val="16"/>
                <w:szCs w:val="16"/>
              </w:rPr>
              <w:t>.</w:t>
            </w:r>
            <w:r>
              <w:rPr>
                <w:rFonts w:ascii="Verdana" w:hAnsi="Verdana" w:cs="Calibri"/>
                <w:b/>
                <w:bCs/>
                <w:sz w:val="16"/>
                <w:szCs w:val="16"/>
              </w:rPr>
              <w:t>1%</w:t>
            </w:r>
          </w:p>
        </w:tc>
      </w:tr>
      <w:tr w:rsidR="0030711D" w:rsidRPr="004F30B1" w14:paraId="29F3D027" w14:textId="77777777" w:rsidTr="006B13BA">
        <w:trPr>
          <w:trHeight w:val="300"/>
          <w:jc w:val="center"/>
        </w:trPr>
        <w:tc>
          <w:tcPr>
            <w:tcW w:w="3958" w:type="dxa"/>
            <w:gridSpan w:val="2"/>
            <w:tcBorders>
              <w:top w:val="single" w:sz="4" w:space="0" w:color="auto"/>
              <w:bottom w:val="single" w:sz="4" w:space="0" w:color="auto"/>
            </w:tcBorders>
            <w:noWrap/>
            <w:hideMark/>
          </w:tcPr>
          <w:p w14:paraId="08808547" w14:textId="4AA95DEE" w:rsidR="0030711D" w:rsidRPr="005B2217" w:rsidRDefault="005B2217">
            <w:pPr>
              <w:spacing w:before="40" w:after="40" w:line="259" w:lineRule="auto"/>
              <w:rPr>
                <w:rFonts w:ascii="Verdana" w:hAnsi="Verdana"/>
                <w:b/>
                <w:bCs/>
                <w:sz w:val="16"/>
                <w:szCs w:val="16"/>
                <w:highlight w:val="yellow"/>
                <w:lang w:val="en-GB"/>
              </w:rPr>
            </w:pPr>
            <w:r w:rsidRPr="005B2217">
              <w:rPr>
                <w:rFonts w:ascii="Verdana" w:hAnsi="Verdana"/>
                <w:b/>
                <w:bCs/>
                <w:sz w:val="16"/>
                <w:szCs w:val="16"/>
                <w:lang w:val="en-GB"/>
              </w:rPr>
              <w:t>Total non-hazardous waste by destination</w:t>
            </w:r>
          </w:p>
        </w:tc>
        <w:tc>
          <w:tcPr>
            <w:tcW w:w="1701" w:type="dxa"/>
            <w:tcBorders>
              <w:top w:val="single" w:sz="4" w:space="0" w:color="auto"/>
              <w:bottom w:val="single" w:sz="4" w:space="0" w:color="auto"/>
            </w:tcBorders>
            <w:noWrap/>
          </w:tcPr>
          <w:p w14:paraId="4585B202" w14:textId="4E6CD3B8" w:rsidR="0030711D" w:rsidRPr="003D252E" w:rsidRDefault="00B72A72">
            <w:pPr>
              <w:spacing w:before="40" w:after="40" w:line="259" w:lineRule="auto"/>
              <w:ind w:right="227"/>
              <w:jc w:val="right"/>
              <w:rPr>
                <w:rFonts w:ascii="Verdana" w:hAnsi="Verdana" w:cs="Calibri"/>
                <w:b/>
                <w:bCs/>
                <w:sz w:val="16"/>
                <w:szCs w:val="16"/>
              </w:rPr>
            </w:pPr>
            <w:r>
              <w:rPr>
                <w:rFonts w:ascii="Verdana" w:hAnsi="Verdana" w:cs="Calibri"/>
                <w:b/>
                <w:bCs/>
                <w:sz w:val="16"/>
                <w:szCs w:val="16"/>
              </w:rPr>
              <w:t>195</w:t>
            </w:r>
            <w:r w:rsidR="005B2217">
              <w:rPr>
                <w:rFonts w:ascii="Verdana" w:hAnsi="Verdana" w:cs="Calibri"/>
                <w:b/>
                <w:bCs/>
                <w:sz w:val="16"/>
                <w:szCs w:val="16"/>
              </w:rPr>
              <w:t xml:space="preserve"> </w:t>
            </w:r>
            <w:r>
              <w:rPr>
                <w:rFonts w:ascii="Verdana" w:hAnsi="Verdana" w:cs="Calibri"/>
                <w:b/>
                <w:bCs/>
                <w:sz w:val="16"/>
                <w:szCs w:val="16"/>
              </w:rPr>
              <w:t>190</w:t>
            </w:r>
          </w:p>
        </w:tc>
        <w:tc>
          <w:tcPr>
            <w:tcW w:w="1418" w:type="dxa"/>
            <w:tcBorders>
              <w:top w:val="single" w:sz="4" w:space="0" w:color="auto"/>
              <w:bottom w:val="single" w:sz="4" w:space="0" w:color="auto"/>
            </w:tcBorders>
            <w:noWrap/>
          </w:tcPr>
          <w:p w14:paraId="350ADFED" w14:textId="75D47DC7" w:rsidR="0030711D" w:rsidRPr="003D252E" w:rsidRDefault="00C55960">
            <w:pPr>
              <w:spacing w:before="40" w:after="40" w:line="259" w:lineRule="auto"/>
              <w:ind w:right="227"/>
              <w:jc w:val="right"/>
              <w:rPr>
                <w:rFonts w:ascii="Verdana" w:hAnsi="Verdana" w:cs="Calibri"/>
                <w:b/>
                <w:bCs/>
                <w:sz w:val="16"/>
                <w:szCs w:val="16"/>
              </w:rPr>
            </w:pPr>
            <w:r>
              <w:rPr>
                <w:rFonts w:ascii="Verdana" w:hAnsi="Verdana" w:cs="Calibri"/>
                <w:b/>
                <w:bCs/>
                <w:sz w:val="16"/>
                <w:szCs w:val="16"/>
              </w:rPr>
              <w:t>8</w:t>
            </w:r>
            <w:r w:rsidR="005B2217">
              <w:rPr>
                <w:rFonts w:ascii="Verdana" w:hAnsi="Verdana" w:cs="Calibri"/>
                <w:b/>
                <w:bCs/>
                <w:sz w:val="16"/>
                <w:szCs w:val="16"/>
              </w:rPr>
              <w:t xml:space="preserve"> </w:t>
            </w:r>
            <w:r>
              <w:rPr>
                <w:rFonts w:ascii="Verdana" w:hAnsi="Verdana" w:cs="Calibri"/>
                <w:b/>
                <w:bCs/>
                <w:sz w:val="16"/>
                <w:szCs w:val="16"/>
              </w:rPr>
              <w:t>320</w:t>
            </w:r>
          </w:p>
        </w:tc>
        <w:tc>
          <w:tcPr>
            <w:tcW w:w="1417" w:type="dxa"/>
            <w:tcBorders>
              <w:top w:val="single" w:sz="4" w:space="0" w:color="auto"/>
              <w:bottom w:val="single" w:sz="4" w:space="0" w:color="auto"/>
            </w:tcBorders>
            <w:noWrap/>
          </w:tcPr>
          <w:p w14:paraId="7D3D61D5" w14:textId="7F3027A6" w:rsidR="0030711D" w:rsidRPr="003D252E" w:rsidRDefault="00054FEC">
            <w:pPr>
              <w:spacing w:before="40" w:after="40" w:line="259" w:lineRule="auto"/>
              <w:ind w:right="227"/>
              <w:jc w:val="right"/>
              <w:rPr>
                <w:rFonts w:ascii="Verdana" w:hAnsi="Verdana" w:cs="Calibri"/>
                <w:b/>
                <w:bCs/>
                <w:sz w:val="16"/>
                <w:szCs w:val="16"/>
              </w:rPr>
            </w:pPr>
            <w:r>
              <w:rPr>
                <w:rFonts w:ascii="Verdana" w:hAnsi="Verdana" w:cs="Calibri"/>
                <w:b/>
                <w:bCs/>
                <w:sz w:val="16"/>
                <w:szCs w:val="16"/>
              </w:rPr>
              <w:t>203</w:t>
            </w:r>
            <w:r w:rsidR="005B2217">
              <w:rPr>
                <w:rFonts w:ascii="Verdana" w:hAnsi="Verdana" w:cs="Calibri"/>
                <w:b/>
                <w:bCs/>
                <w:sz w:val="16"/>
                <w:szCs w:val="16"/>
              </w:rPr>
              <w:t xml:space="preserve"> </w:t>
            </w:r>
            <w:r>
              <w:rPr>
                <w:rFonts w:ascii="Verdana" w:hAnsi="Verdana" w:cs="Calibri"/>
                <w:b/>
                <w:bCs/>
                <w:sz w:val="16"/>
                <w:szCs w:val="16"/>
              </w:rPr>
              <w:t>510</w:t>
            </w:r>
          </w:p>
        </w:tc>
        <w:tc>
          <w:tcPr>
            <w:tcW w:w="1249" w:type="dxa"/>
            <w:tcBorders>
              <w:top w:val="single" w:sz="4" w:space="0" w:color="auto"/>
              <w:bottom w:val="single" w:sz="4" w:space="0" w:color="auto"/>
            </w:tcBorders>
          </w:tcPr>
          <w:p w14:paraId="36DF274F" w14:textId="6BB9246D" w:rsidR="0030711D" w:rsidRPr="003D252E" w:rsidRDefault="00C30D1B">
            <w:pPr>
              <w:spacing w:before="40" w:after="40" w:line="259" w:lineRule="auto"/>
              <w:ind w:right="227"/>
              <w:jc w:val="right"/>
              <w:rPr>
                <w:rFonts w:ascii="Verdana" w:hAnsi="Verdana" w:cs="Calibri"/>
                <w:b/>
                <w:bCs/>
                <w:sz w:val="16"/>
                <w:szCs w:val="16"/>
              </w:rPr>
            </w:pPr>
            <w:r>
              <w:rPr>
                <w:rFonts w:ascii="Verdana" w:hAnsi="Verdana" w:cs="Calibri"/>
                <w:b/>
                <w:bCs/>
                <w:sz w:val="16"/>
                <w:szCs w:val="16"/>
              </w:rPr>
              <w:t>93</w:t>
            </w:r>
            <w:r w:rsidR="005B2217">
              <w:rPr>
                <w:rFonts w:ascii="Verdana" w:hAnsi="Verdana" w:cs="Calibri"/>
                <w:b/>
                <w:bCs/>
                <w:sz w:val="16"/>
                <w:szCs w:val="16"/>
              </w:rPr>
              <w:t>.</w:t>
            </w:r>
            <w:r>
              <w:rPr>
                <w:rFonts w:ascii="Verdana" w:hAnsi="Verdana" w:cs="Calibri"/>
                <w:b/>
                <w:bCs/>
                <w:sz w:val="16"/>
                <w:szCs w:val="16"/>
              </w:rPr>
              <w:t>8%</w:t>
            </w:r>
          </w:p>
        </w:tc>
      </w:tr>
      <w:tr w:rsidR="0030711D" w:rsidRPr="004F30B1" w14:paraId="5963813E" w14:textId="77777777" w:rsidTr="006B13BA">
        <w:trPr>
          <w:trHeight w:val="300"/>
          <w:jc w:val="center"/>
        </w:trPr>
        <w:tc>
          <w:tcPr>
            <w:tcW w:w="3958" w:type="dxa"/>
            <w:gridSpan w:val="2"/>
            <w:tcBorders>
              <w:top w:val="single" w:sz="4" w:space="0" w:color="auto"/>
              <w:bottom w:val="single" w:sz="4" w:space="0" w:color="auto"/>
            </w:tcBorders>
            <w:noWrap/>
            <w:hideMark/>
          </w:tcPr>
          <w:p w14:paraId="09852277" w14:textId="727038B1" w:rsidR="0030711D" w:rsidRPr="003D252E" w:rsidRDefault="005B2217">
            <w:pPr>
              <w:spacing w:before="40" w:after="40" w:line="259" w:lineRule="auto"/>
              <w:rPr>
                <w:rFonts w:ascii="Verdana" w:hAnsi="Verdana"/>
                <w:b/>
                <w:bCs/>
                <w:sz w:val="16"/>
                <w:szCs w:val="16"/>
                <w:highlight w:val="yellow"/>
              </w:rPr>
            </w:pPr>
            <w:r w:rsidRPr="005B2217">
              <w:rPr>
                <w:rFonts w:ascii="Verdana" w:hAnsi="Verdana"/>
                <w:b/>
                <w:bCs/>
                <w:sz w:val="16"/>
                <w:szCs w:val="16"/>
              </w:rPr>
              <w:t>Total Waste</w:t>
            </w:r>
          </w:p>
        </w:tc>
        <w:tc>
          <w:tcPr>
            <w:tcW w:w="1701" w:type="dxa"/>
            <w:tcBorders>
              <w:top w:val="single" w:sz="4" w:space="0" w:color="auto"/>
              <w:bottom w:val="single" w:sz="4" w:space="0" w:color="auto"/>
            </w:tcBorders>
            <w:noWrap/>
          </w:tcPr>
          <w:p w14:paraId="5387EED8" w14:textId="542D6EAE" w:rsidR="0030711D" w:rsidRPr="003D252E" w:rsidRDefault="007225E2">
            <w:pPr>
              <w:spacing w:before="40" w:after="40" w:line="259" w:lineRule="auto"/>
              <w:ind w:right="227"/>
              <w:jc w:val="right"/>
              <w:rPr>
                <w:rFonts w:ascii="Verdana" w:hAnsi="Verdana" w:cs="Calibri"/>
                <w:b/>
                <w:bCs/>
                <w:sz w:val="16"/>
                <w:szCs w:val="16"/>
              </w:rPr>
            </w:pPr>
            <w:r>
              <w:rPr>
                <w:rFonts w:ascii="Verdana" w:hAnsi="Verdana" w:cs="Calibri"/>
                <w:b/>
                <w:bCs/>
                <w:sz w:val="16"/>
                <w:szCs w:val="16"/>
              </w:rPr>
              <w:t>201</w:t>
            </w:r>
            <w:r w:rsidR="005B2217">
              <w:rPr>
                <w:rFonts w:ascii="Verdana" w:hAnsi="Verdana" w:cs="Calibri"/>
                <w:b/>
                <w:bCs/>
                <w:sz w:val="16"/>
                <w:szCs w:val="16"/>
              </w:rPr>
              <w:t xml:space="preserve"> </w:t>
            </w:r>
            <w:r>
              <w:rPr>
                <w:rFonts w:ascii="Verdana" w:hAnsi="Verdana" w:cs="Calibri"/>
                <w:b/>
                <w:bCs/>
                <w:sz w:val="16"/>
                <w:szCs w:val="16"/>
              </w:rPr>
              <w:t>290</w:t>
            </w:r>
          </w:p>
        </w:tc>
        <w:tc>
          <w:tcPr>
            <w:tcW w:w="1418" w:type="dxa"/>
            <w:tcBorders>
              <w:top w:val="single" w:sz="4" w:space="0" w:color="auto"/>
              <w:bottom w:val="single" w:sz="4" w:space="0" w:color="auto"/>
            </w:tcBorders>
            <w:noWrap/>
          </w:tcPr>
          <w:p w14:paraId="20E2B67A" w14:textId="7878713B" w:rsidR="0030711D" w:rsidRPr="003D252E" w:rsidRDefault="00E431AF">
            <w:pPr>
              <w:spacing w:before="40" w:after="40" w:line="259" w:lineRule="auto"/>
              <w:ind w:right="227"/>
              <w:jc w:val="right"/>
              <w:rPr>
                <w:rFonts w:ascii="Verdana" w:hAnsi="Verdana" w:cs="Calibri"/>
                <w:b/>
                <w:bCs/>
                <w:sz w:val="16"/>
                <w:szCs w:val="16"/>
              </w:rPr>
            </w:pPr>
            <w:r>
              <w:rPr>
                <w:rFonts w:ascii="Verdana" w:hAnsi="Verdana" w:cs="Calibri"/>
                <w:b/>
                <w:bCs/>
                <w:sz w:val="16"/>
                <w:szCs w:val="16"/>
              </w:rPr>
              <w:t>15</w:t>
            </w:r>
            <w:r w:rsidR="005B2217">
              <w:rPr>
                <w:rFonts w:ascii="Verdana" w:hAnsi="Verdana" w:cs="Calibri"/>
                <w:b/>
                <w:bCs/>
                <w:sz w:val="16"/>
                <w:szCs w:val="16"/>
              </w:rPr>
              <w:t xml:space="preserve"> </w:t>
            </w:r>
            <w:r>
              <w:rPr>
                <w:rFonts w:ascii="Verdana" w:hAnsi="Verdana" w:cs="Calibri"/>
                <w:b/>
                <w:bCs/>
                <w:sz w:val="16"/>
                <w:szCs w:val="16"/>
              </w:rPr>
              <w:t>620</w:t>
            </w:r>
          </w:p>
        </w:tc>
        <w:tc>
          <w:tcPr>
            <w:tcW w:w="1417" w:type="dxa"/>
            <w:tcBorders>
              <w:top w:val="single" w:sz="4" w:space="0" w:color="auto"/>
              <w:bottom w:val="single" w:sz="4" w:space="0" w:color="auto"/>
            </w:tcBorders>
            <w:noWrap/>
          </w:tcPr>
          <w:p w14:paraId="347F3047" w14:textId="24AE67E7" w:rsidR="0030711D" w:rsidRPr="003D252E" w:rsidRDefault="001708AE">
            <w:pPr>
              <w:spacing w:before="40" w:after="40" w:line="259" w:lineRule="auto"/>
              <w:ind w:right="227"/>
              <w:jc w:val="right"/>
              <w:rPr>
                <w:rFonts w:ascii="Verdana" w:hAnsi="Verdana" w:cs="Calibri"/>
                <w:b/>
                <w:bCs/>
                <w:sz w:val="16"/>
                <w:szCs w:val="16"/>
              </w:rPr>
            </w:pPr>
            <w:r>
              <w:rPr>
                <w:rFonts w:ascii="Verdana" w:hAnsi="Verdana" w:cs="Calibri"/>
                <w:b/>
                <w:bCs/>
                <w:sz w:val="16"/>
                <w:szCs w:val="16"/>
              </w:rPr>
              <w:t>216</w:t>
            </w:r>
            <w:r w:rsidR="005B2217">
              <w:rPr>
                <w:rFonts w:ascii="Verdana" w:hAnsi="Verdana" w:cs="Calibri"/>
                <w:b/>
                <w:bCs/>
                <w:sz w:val="16"/>
                <w:szCs w:val="16"/>
              </w:rPr>
              <w:t xml:space="preserve"> </w:t>
            </w:r>
            <w:r>
              <w:rPr>
                <w:rFonts w:ascii="Verdana" w:hAnsi="Verdana" w:cs="Calibri"/>
                <w:b/>
                <w:bCs/>
                <w:sz w:val="16"/>
                <w:szCs w:val="16"/>
              </w:rPr>
              <w:t>910</w:t>
            </w:r>
          </w:p>
        </w:tc>
        <w:tc>
          <w:tcPr>
            <w:tcW w:w="1249" w:type="dxa"/>
            <w:tcBorders>
              <w:top w:val="single" w:sz="4" w:space="0" w:color="auto"/>
              <w:bottom w:val="single" w:sz="4" w:space="0" w:color="auto"/>
            </w:tcBorders>
          </w:tcPr>
          <w:p w14:paraId="0E6BD1FD" w14:textId="6E267D71" w:rsidR="0030711D" w:rsidRPr="003D252E" w:rsidRDefault="0030711D" w:rsidP="0032661E">
            <w:pPr>
              <w:spacing w:before="40" w:after="40" w:line="259" w:lineRule="auto"/>
              <w:ind w:right="227"/>
              <w:rPr>
                <w:rFonts w:ascii="Verdana" w:hAnsi="Verdana" w:cs="Calibri"/>
                <w:b/>
                <w:bCs/>
                <w:sz w:val="16"/>
                <w:szCs w:val="16"/>
              </w:rPr>
            </w:pPr>
            <w:r w:rsidRPr="003D252E">
              <w:rPr>
                <w:rFonts w:ascii="Verdana" w:hAnsi="Verdana" w:cs="Calibri"/>
                <w:b/>
                <w:bCs/>
                <w:sz w:val="16"/>
                <w:szCs w:val="16"/>
              </w:rPr>
              <w:t>100</w:t>
            </w:r>
            <w:r w:rsidR="005B2217">
              <w:rPr>
                <w:rFonts w:ascii="Verdana" w:hAnsi="Verdana" w:cs="Calibri"/>
                <w:b/>
                <w:bCs/>
                <w:sz w:val="16"/>
                <w:szCs w:val="16"/>
              </w:rPr>
              <w:t>.</w:t>
            </w:r>
            <w:r w:rsidRPr="003D252E">
              <w:rPr>
                <w:rFonts w:ascii="Verdana" w:hAnsi="Verdana" w:cs="Calibri"/>
                <w:b/>
                <w:bCs/>
                <w:sz w:val="16"/>
                <w:szCs w:val="16"/>
              </w:rPr>
              <w:t>0%</w:t>
            </w:r>
          </w:p>
        </w:tc>
      </w:tr>
    </w:tbl>
    <w:p w14:paraId="687FDCB7" w14:textId="77777777" w:rsidR="006E1B1F" w:rsidRDefault="006E1B1F" w:rsidP="002D5EA9">
      <w:pPr>
        <w:keepNext/>
        <w:keepLines/>
        <w:spacing w:after="240" w:line="240" w:lineRule="auto"/>
        <w:jc w:val="both"/>
        <w:outlineLvl w:val="1"/>
        <w:rPr>
          <w:rFonts w:ascii="Verdana" w:eastAsia="Yu Gothic Light" w:hAnsi="Verdana" w:cstheme="majorBidi"/>
          <w:b/>
          <w:bCs/>
          <w:caps/>
          <w:sz w:val="28"/>
          <w:szCs w:val="26"/>
        </w:rPr>
      </w:pPr>
    </w:p>
    <w:p w14:paraId="39E0F35A" w14:textId="5A79B042" w:rsidR="002D5EA9" w:rsidRPr="001E31FD" w:rsidRDefault="004D5BF4" w:rsidP="002D5EA9">
      <w:pPr>
        <w:keepNext/>
        <w:keepLines/>
        <w:spacing w:after="240" w:line="240" w:lineRule="auto"/>
        <w:jc w:val="both"/>
        <w:outlineLvl w:val="1"/>
        <w:rPr>
          <w:rFonts w:ascii="Verdana" w:eastAsia="Yu Gothic Light" w:hAnsi="Verdana" w:cstheme="majorBidi"/>
          <w:b/>
          <w:bCs/>
          <w:caps/>
          <w:sz w:val="28"/>
          <w:szCs w:val="26"/>
        </w:rPr>
      </w:pPr>
      <w:bookmarkStart w:id="35" w:name="_Toc237963606"/>
      <w:r>
        <w:rPr>
          <w:noProof/>
        </w:rPr>
        <mc:AlternateContent>
          <mc:Choice Requires="wps">
            <w:drawing>
              <wp:anchor distT="0" distB="0" distL="114300" distR="114300" simplePos="0" relativeHeight="251658263" behindDoc="1" locked="0" layoutInCell="1" allowOverlap="1" wp14:anchorId="712D71E3" wp14:editId="370EFC98">
                <wp:simplePos x="0" y="0"/>
                <wp:positionH relativeFrom="margin">
                  <wp:posOffset>5257800</wp:posOffset>
                </wp:positionH>
                <wp:positionV relativeFrom="paragraph">
                  <wp:posOffset>10160</wp:posOffset>
                </wp:positionV>
                <wp:extent cx="855980" cy="251460"/>
                <wp:effectExtent l="0" t="0" r="20320" b="15240"/>
                <wp:wrapSquare wrapText="bothSides"/>
                <wp:docPr id="1241882830"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59C93F41" w14:textId="6A338A9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6</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12D71E3" id="_x0000_s1080" type="#_x0000_t202" style="position:absolute;left:0;text-align:left;margin-left:414pt;margin-top:.8pt;width:67.4pt;height:19.8pt;z-index:-25165821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HMRFAIAACgEAAAOAAAAZHJzL2Uyb0RvYy54bWysU9uO0zAQfUfiHyy/07SlWdqo6WrpUoS0&#10;XKSFD3Acp7FwPGbsNlm+nrHT7VYLvCD8YHk84+OZc2bW10Nn2FGh12BLPptMOVNWQq3tvuTfvu5e&#10;LTnzQdhaGLCq5A/K8+vNyxfr3hVqDi2YWiEjEOuL3pW8DcEVWeZlqzrhJ+CUJWcD2IlAJu6zGkVP&#10;6J3J5tPpVdYD1g5BKu/p9nZ08k3Cbxolw+em8SowU3LKLaQd017FPdusRbFH4VotT2mIf8iiE9rS&#10;p2eoWxEEO6D+DarTEsFDEyYSugyaRkuVaqBqZtNn1dy3wqlUC5Hj3Zkm//9g5afjvfuCLAxvYSAB&#10;UxHe3YH87pmFbSvsXt0gQt8qUdPHs0hZ1jtfnJ5Gqn3hI0jVf4SaRBaHAAloaLCLrFCdjNBJgIcz&#10;6WoITNLlMs9XS/JIcs3z2eIqiZKJ4vGxQx/eK+hYPJQcSdMELo53PsRkRPEYEv/yYHS908YkA/fV&#10;1iA7CtJ/l1bK/1mYsawv+Sqf52P9f4WYpvUniE4HamSjO6roHCSKyNo7W6c2C0Kb8UwpG3uiMTI3&#10;chiGamC6LvnrREGktYL6gYhFGBuXBo0OLeBPznpq2pL7HweBijPzwZI4q9liEbs8GYv8zZwMvPRU&#10;lx5hJUGVXAbkbDS2Ic1GpM7CDcnY6ETxUy6nrKkdE/On0Yn9fmmnqKcB3/wCAAD//wMAUEsDBBQA&#10;BgAIAAAAIQDsH7ln2wAAAAgBAAAPAAAAZHJzL2Rvd25yZXYueG1sTI/LTsMwEEX3SPyDNUjsqNMI&#10;RSHEqaIilkWiINZT203S+iXbTcPfM6xgOTqje89tN4s1bNYxTd4JWK8KYNpJryY3CPj8eH2ogaWM&#10;TqHxTgv41gk23e1Ni43yV/eu530eGIW41KCAMefQcJ7kqC2mlQ/aETv6aDHTGQeuIl4p3BpeFkXF&#10;LU6OGkYMejtqed5frIBdv9sWb3G2ffg6ngwGKV9CEuL+bumfgWW95L9n+NUndejI6eAvTiVmBNRl&#10;TVsygQoY8aeqpCkHAY/rEnjX8v8Duh8AAAD//wMAUEsBAi0AFAAGAAgAAAAhALaDOJL+AAAA4QEA&#10;ABMAAAAAAAAAAAAAAAAAAAAAAFtDb250ZW50X1R5cGVzXS54bWxQSwECLQAUAAYACAAAACEAOP0h&#10;/9YAAACUAQAACwAAAAAAAAAAAAAAAAAvAQAAX3JlbHMvLnJlbHNQSwECLQAUAAYACAAAACEAJPxz&#10;ERQCAAAoBAAADgAAAAAAAAAAAAAAAAAuAgAAZHJzL2Uyb0RvYy54bWxQSwECLQAUAAYACAAAACEA&#10;7B+5Z9sAAAAIAQAADwAAAAAAAAAAAAAAAABuBAAAZHJzL2Rvd25yZXYueG1sUEsFBgAAAAAEAAQA&#10;8wAAAHYFAAAAAA==&#10;">
                <v:textbox>
                  <w:txbxContent>
                    <w:p w14:paraId="59C93F41" w14:textId="6A338A9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6</w:t>
                      </w:r>
                    </w:p>
                  </w:txbxContent>
                </v:textbox>
                <w10:wrap type="square" anchorx="margin"/>
              </v:shape>
            </w:pict>
          </mc:Fallback>
        </mc:AlternateContent>
      </w:r>
      <w:r w:rsidR="002D5EA9" w:rsidRPr="00176838">
        <w:rPr>
          <w:rFonts w:ascii="Verdana" w:eastAsia="Yu Gothic Light" w:hAnsi="Verdana" w:cstheme="majorBidi"/>
          <w:b/>
          <w:bCs/>
          <w:caps/>
          <w:sz w:val="28"/>
          <w:szCs w:val="26"/>
        </w:rPr>
        <w:t>2.</w:t>
      </w:r>
      <w:r w:rsidR="006E18A2">
        <w:rPr>
          <w:rFonts w:ascii="Verdana" w:eastAsia="Yu Gothic Light" w:hAnsi="Verdana" w:cstheme="majorBidi"/>
          <w:b/>
          <w:bCs/>
          <w:caps/>
          <w:sz w:val="28"/>
          <w:szCs w:val="26"/>
        </w:rPr>
        <w:t>5</w:t>
      </w:r>
      <w:r w:rsidR="0075411D">
        <w:rPr>
          <w:rFonts w:ascii="Verdana" w:eastAsia="Yu Gothic Light" w:hAnsi="Verdana" w:cstheme="majorBidi"/>
          <w:b/>
          <w:bCs/>
          <w:caps/>
          <w:sz w:val="28"/>
          <w:szCs w:val="26"/>
        </w:rPr>
        <w:t xml:space="preserve"> W</w:t>
      </w:r>
      <w:r w:rsidR="0075411D">
        <w:rPr>
          <w:rFonts w:ascii="Verdana" w:eastAsia="Yu Gothic Light" w:hAnsi="Verdana" w:cstheme="majorBidi"/>
          <w:b/>
          <w:bCs/>
          <w:sz w:val="28"/>
          <w:szCs w:val="26"/>
        </w:rPr>
        <w:t>ater</w:t>
      </w:r>
      <w:bookmarkEnd w:id="35"/>
    </w:p>
    <w:p w14:paraId="51A359F8" w14:textId="77777777" w:rsidR="00645931" w:rsidRPr="00645931" w:rsidRDefault="00645931" w:rsidP="00645931">
      <w:pPr>
        <w:spacing w:line="240" w:lineRule="auto"/>
        <w:jc w:val="both"/>
        <w:rPr>
          <w:rFonts w:ascii="Verdana" w:eastAsia="Times New Roman" w:hAnsi="Verdana" w:cs="Aptos"/>
          <w:kern w:val="2"/>
          <w:sz w:val="20"/>
          <w:szCs w:val="20"/>
          <w:lang w:val="en-GB"/>
          <w14:ligatures w14:val="standardContextual"/>
        </w:rPr>
      </w:pPr>
      <w:r w:rsidRPr="00645931">
        <w:rPr>
          <w:rFonts w:ascii="Verdana" w:eastAsia="Times New Roman" w:hAnsi="Verdana" w:cs="Aptos"/>
          <w:kern w:val="2"/>
          <w:sz w:val="20"/>
          <w:szCs w:val="20"/>
          <w:lang w:val="en-GB"/>
          <w14:ligatures w14:val="standardContextual"/>
        </w:rPr>
        <w:t>Water resource management is a matter of primary importance for Thermocast. Monitoring water withdrawals makes it possible to assess water usage and promote efficient consumption. Furthermore, ensuring proper usage aligns with the Company’s objective of preventing any form of water resource pollution, as outlined in paragraph 1.6, "Objectives and Targets."</w:t>
      </w:r>
    </w:p>
    <w:p w14:paraId="02BF642D" w14:textId="77777777" w:rsidR="00645931" w:rsidRPr="00645931" w:rsidRDefault="00645931" w:rsidP="00645931">
      <w:pPr>
        <w:spacing w:line="240" w:lineRule="auto"/>
        <w:jc w:val="both"/>
        <w:rPr>
          <w:rFonts w:ascii="Verdana" w:eastAsia="Times New Roman" w:hAnsi="Verdana" w:cs="Aptos"/>
          <w:kern w:val="2"/>
          <w:sz w:val="20"/>
          <w:szCs w:val="20"/>
          <w:lang w:val="en-GB"/>
          <w14:ligatures w14:val="standardContextual"/>
        </w:rPr>
      </w:pPr>
      <w:r w:rsidRPr="00645931">
        <w:rPr>
          <w:rFonts w:ascii="Verdana" w:eastAsia="Times New Roman" w:hAnsi="Verdana" w:cs="Aptos"/>
          <w:kern w:val="2"/>
          <w:sz w:val="20"/>
          <w:szCs w:val="20"/>
          <w:lang w:val="en-GB"/>
          <w14:ligatures w14:val="standardContextual"/>
        </w:rPr>
        <w:t xml:space="preserve">During 2025, Thermocast </w:t>
      </w:r>
      <w:proofErr w:type="spellStart"/>
      <w:r w:rsidRPr="00645931">
        <w:rPr>
          <w:rFonts w:ascii="Verdana" w:eastAsia="Times New Roman" w:hAnsi="Verdana" w:cs="Aptos"/>
          <w:kern w:val="2"/>
          <w:sz w:val="20"/>
          <w:szCs w:val="20"/>
          <w:lang w:val="en-GB"/>
          <w14:ligatures w14:val="standardContextual"/>
        </w:rPr>
        <w:t>S.p.A.’s</w:t>
      </w:r>
      <w:proofErr w:type="spellEnd"/>
      <w:r w:rsidRPr="00645931">
        <w:rPr>
          <w:rFonts w:ascii="Verdana" w:eastAsia="Times New Roman" w:hAnsi="Verdana" w:cs="Aptos"/>
          <w:kern w:val="2"/>
          <w:sz w:val="20"/>
          <w:szCs w:val="20"/>
          <w:lang w:val="en-GB"/>
          <w14:ligatures w14:val="standardContextual"/>
        </w:rPr>
        <w:t xml:space="preserve"> Caravaggio site withdrew a total of 54,024 m³ of water, sourced almost exclusively (99.0%, or 53,488 m³) from wells.</w:t>
      </w:r>
    </w:p>
    <w:p w14:paraId="0372C71A" w14:textId="77777777" w:rsidR="00645931" w:rsidRPr="00645931" w:rsidRDefault="00645931" w:rsidP="00645931">
      <w:pPr>
        <w:spacing w:line="240" w:lineRule="auto"/>
        <w:jc w:val="both"/>
        <w:rPr>
          <w:rFonts w:ascii="Verdana" w:eastAsia="Times New Roman" w:hAnsi="Verdana" w:cs="Aptos"/>
          <w:kern w:val="2"/>
          <w:sz w:val="20"/>
          <w:szCs w:val="20"/>
          <w:lang w:val="en-GB"/>
          <w14:ligatures w14:val="standardContextual"/>
        </w:rPr>
      </w:pPr>
      <w:r w:rsidRPr="00645931">
        <w:rPr>
          <w:rFonts w:ascii="Verdana" w:eastAsia="Times New Roman" w:hAnsi="Verdana" w:cs="Aptos"/>
          <w:kern w:val="2"/>
          <w:sz w:val="20"/>
          <w:szCs w:val="20"/>
          <w:lang w:val="en-GB"/>
          <w14:ligatures w14:val="standardContextual"/>
        </w:rPr>
        <w:t>All withdrawn water is fresh water (≤1,000 mg/l total dissolved solids), used for sanitary purposes and as cooling water within the production cycle.</w:t>
      </w:r>
    </w:p>
    <w:p w14:paraId="593F0449" w14:textId="654CDF20" w:rsidR="00D33B77" w:rsidRPr="00645931" w:rsidRDefault="00645931" w:rsidP="00645931">
      <w:pPr>
        <w:spacing w:line="240" w:lineRule="auto"/>
        <w:jc w:val="both"/>
        <w:rPr>
          <w:rFonts w:ascii="Verdana" w:eastAsia="Times New Roman" w:hAnsi="Verdana" w:cs="Aptos"/>
          <w:kern w:val="2"/>
          <w:sz w:val="20"/>
          <w:szCs w:val="20"/>
          <w:lang w:val="en-GB"/>
          <w14:ligatures w14:val="standardContextual"/>
        </w:rPr>
      </w:pPr>
      <w:r w:rsidRPr="00645931">
        <w:rPr>
          <w:rFonts w:ascii="Verdana" w:eastAsia="Times New Roman" w:hAnsi="Verdana" w:cs="Aptos"/>
          <w:kern w:val="2"/>
          <w:sz w:val="20"/>
          <w:szCs w:val="20"/>
          <w:lang w:val="en-GB"/>
          <w14:ligatures w14:val="standardContextual"/>
        </w:rPr>
        <w:t>The withdrawn water is discharged entirely into the sewer system</w:t>
      </w:r>
      <w:r w:rsidR="00F50B4E" w:rsidRPr="00645931">
        <w:rPr>
          <w:rFonts w:ascii="Verdana" w:eastAsia="Times New Roman" w:hAnsi="Verdana" w:cs="Aptos"/>
          <w:kern w:val="2"/>
          <w:sz w:val="20"/>
          <w:szCs w:val="20"/>
          <w:lang w:val="en-GB"/>
          <w14:ligatures w14:val="standardContextual"/>
        </w:rPr>
        <w:t>.</w:t>
      </w:r>
    </w:p>
    <w:p w14:paraId="70ED7DA8" w14:textId="77777777" w:rsidR="005F52C3" w:rsidRPr="00645931" w:rsidRDefault="005F52C3" w:rsidP="008A3FFC">
      <w:pPr>
        <w:spacing w:line="240" w:lineRule="auto"/>
        <w:jc w:val="both"/>
        <w:rPr>
          <w:rFonts w:ascii="Verdana" w:eastAsia="Times New Roman" w:hAnsi="Verdana" w:cs="Aptos"/>
          <w:kern w:val="2"/>
          <w:sz w:val="20"/>
          <w:szCs w:val="20"/>
          <w:lang w:val="en-GB"/>
          <w14:ligatures w14:val="standardContextual"/>
        </w:rPr>
      </w:pPr>
    </w:p>
    <w:p w14:paraId="4242746B" w14:textId="77777777" w:rsidR="00D8718A" w:rsidRPr="00645931" w:rsidRDefault="00D8718A" w:rsidP="008A3FFC">
      <w:pPr>
        <w:spacing w:line="240" w:lineRule="auto"/>
        <w:jc w:val="both"/>
        <w:rPr>
          <w:rFonts w:ascii="Verdana" w:eastAsia="Times New Roman" w:hAnsi="Verdana" w:cs="Aptos"/>
          <w:kern w:val="2"/>
          <w:sz w:val="20"/>
          <w:szCs w:val="20"/>
          <w:lang w:val="en-GB"/>
          <w14:ligatures w14:val="standardContextual"/>
        </w:rPr>
      </w:pPr>
    </w:p>
    <w:tbl>
      <w:tblPr>
        <w:tblW w:w="9664" w:type="dxa"/>
        <w:jc w:val="center"/>
        <w:tblCellMar>
          <w:left w:w="70" w:type="dxa"/>
          <w:right w:w="70" w:type="dxa"/>
        </w:tblCellMar>
        <w:tblLook w:val="04A0" w:firstRow="1" w:lastRow="0" w:firstColumn="1" w:lastColumn="0" w:noHBand="0" w:noVBand="1"/>
      </w:tblPr>
      <w:tblGrid>
        <w:gridCol w:w="5534"/>
        <w:gridCol w:w="1992"/>
        <w:gridCol w:w="1992"/>
        <w:gridCol w:w="146"/>
      </w:tblGrid>
      <w:tr w:rsidR="00AD677C" w:rsidRPr="008A3FFC" w14:paraId="078D76F2" w14:textId="77777777" w:rsidTr="008B3DF4">
        <w:trPr>
          <w:trHeight w:val="270"/>
          <w:jc w:val="center"/>
        </w:trPr>
        <w:tc>
          <w:tcPr>
            <w:tcW w:w="9518" w:type="dxa"/>
            <w:gridSpan w:val="3"/>
            <w:tcBorders>
              <w:top w:val="single" w:sz="4" w:space="0" w:color="auto"/>
              <w:bottom w:val="nil"/>
            </w:tcBorders>
          </w:tcPr>
          <w:p w14:paraId="44A10335" w14:textId="72ABE47B" w:rsidR="00AD677C" w:rsidRPr="008A3FFC" w:rsidRDefault="00DA5245">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 xml:space="preserve">WATER WITHDRAWAL </w:t>
            </w:r>
            <w:r w:rsidR="00AD677C" w:rsidRPr="008A3FFC">
              <w:rPr>
                <w:rFonts w:ascii="Verdana" w:eastAsia="Times New Roman" w:hAnsi="Verdana" w:cs="Times New Roman"/>
                <w:i/>
                <w:sz w:val="20"/>
                <w:szCs w:val="20"/>
              </w:rPr>
              <w:t>2025 (</w:t>
            </w:r>
            <w:r w:rsidR="00C5457B" w:rsidRPr="00C5457B">
              <w:rPr>
                <w:rFonts w:ascii="Verdana" w:eastAsia="Times New Roman" w:hAnsi="Verdana" w:cs="Times New Roman"/>
                <w:i/>
                <w:sz w:val="20"/>
                <w:szCs w:val="20"/>
              </w:rPr>
              <w:t>m</w:t>
            </w:r>
            <w:r w:rsidR="008B3DF4" w:rsidRPr="0032661E">
              <w:rPr>
                <w:rFonts w:ascii="Verdana" w:eastAsia="Times New Roman" w:hAnsi="Verdana" w:cs="Times New Roman"/>
                <w:i/>
                <w:sz w:val="20"/>
                <w:szCs w:val="20"/>
                <w:vertAlign w:val="superscript"/>
              </w:rPr>
              <w:t>3</w:t>
            </w:r>
            <w:r w:rsidR="00AD677C" w:rsidRPr="008A3FFC">
              <w:rPr>
                <w:rFonts w:ascii="Verdana" w:eastAsia="Times New Roman" w:hAnsi="Verdana" w:cs="Times New Roman"/>
                <w:i/>
                <w:sz w:val="20"/>
                <w:szCs w:val="20"/>
              </w:rPr>
              <w:t>)</w:t>
            </w:r>
          </w:p>
        </w:tc>
        <w:tc>
          <w:tcPr>
            <w:tcW w:w="146" w:type="dxa"/>
            <w:tcBorders>
              <w:top w:val="single" w:sz="4" w:space="0" w:color="auto"/>
              <w:bottom w:val="nil"/>
            </w:tcBorders>
          </w:tcPr>
          <w:p w14:paraId="7004E9E2" w14:textId="77777777" w:rsidR="00AD677C" w:rsidRPr="008A3FFC" w:rsidRDefault="00AD677C" w:rsidP="00DA5245">
            <w:pPr>
              <w:spacing w:line="240" w:lineRule="auto"/>
              <w:rPr>
                <w:rFonts w:ascii="Verdana" w:eastAsia="Times New Roman" w:hAnsi="Verdana" w:cs="Times New Roman"/>
                <w:i/>
                <w:sz w:val="20"/>
                <w:szCs w:val="20"/>
              </w:rPr>
            </w:pPr>
          </w:p>
        </w:tc>
      </w:tr>
      <w:tr w:rsidR="00812014" w:rsidRPr="008A3FFC" w14:paraId="38285B64" w14:textId="77777777" w:rsidTr="008B3DF4">
        <w:trPr>
          <w:trHeight w:val="332"/>
          <w:jc w:val="center"/>
        </w:trPr>
        <w:tc>
          <w:tcPr>
            <w:tcW w:w="5534" w:type="dxa"/>
            <w:tcBorders>
              <w:top w:val="single" w:sz="4" w:space="0" w:color="auto"/>
              <w:bottom w:val="nil"/>
            </w:tcBorders>
            <w:noWrap/>
            <w:vAlign w:val="center"/>
          </w:tcPr>
          <w:p w14:paraId="5918CE7F" w14:textId="4CF90269" w:rsidR="00812014" w:rsidRPr="008A3FFC" w:rsidRDefault="00812014" w:rsidP="008B3DF4">
            <w:pPr>
              <w:spacing w:line="240" w:lineRule="auto"/>
              <w:rPr>
                <w:rFonts w:ascii="Verdana" w:eastAsia="Times New Roman" w:hAnsi="Verdana" w:cs="Times New Roman"/>
                <w:i/>
                <w:sz w:val="20"/>
                <w:szCs w:val="20"/>
              </w:rPr>
            </w:pPr>
            <w:proofErr w:type="spellStart"/>
            <w:r w:rsidRPr="008A3FFC">
              <w:rPr>
                <w:rFonts w:ascii="Verdana" w:eastAsia="Times New Roman" w:hAnsi="Verdana" w:cs="Times New Roman"/>
                <w:i/>
                <w:sz w:val="20"/>
                <w:szCs w:val="20"/>
              </w:rPr>
              <w:t>T</w:t>
            </w:r>
            <w:r w:rsidR="00DA5245">
              <w:rPr>
                <w:rFonts w:ascii="Verdana" w:eastAsia="Times New Roman" w:hAnsi="Verdana" w:cs="Times New Roman"/>
                <w:i/>
                <w:sz w:val="20"/>
                <w:szCs w:val="20"/>
              </w:rPr>
              <w:t>ype</w:t>
            </w:r>
            <w:proofErr w:type="spellEnd"/>
            <w:r w:rsidR="00DA5245">
              <w:rPr>
                <w:rFonts w:ascii="Verdana" w:eastAsia="Times New Roman" w:hAnsi="Verdana" w:cs="Times New Roman"/>
                <w:i/>
                <w:sz w:val="20"/>
                <w:szCs w:val="20"/>
              </w:rPr>
              <w:t xml:space="preserve"> </w:t>
            </w:r>
          </w:p>
        </w:tc>
        <w:tc>
          <w:tcPr>
            <w:tcW w:w="1992" w:type="dxa"/>
            <w:tcBorders>
              <w:top w:val="single" w:sz="4" w:space="0" w:color="auto"/>
              <w:bottom w:val="nil"/>
            </w:tcBorders>
            <w:vAlign w:val="center"/>
          </w:tcPr>
          <w:p w14:paraId="27B6BAE6" w14:textId="61029810" w:rsidR="00812014" w:rsidRPr="008A3FFC" w:rsidRDefault="002F639B">
            <w:pPr>
              <w:spacing w:line="240" w:lineRule="auto"/>
              <w:jc w:val="center"/>
              <w:rPr>
                <w:rFonts w:ascii="Verdana" w:eastAsia="Times New Roman" w:hAnsi="Verdana" w:cs="Times New Roman"/>
                <w:i/>
                <w:sz w:val="20"/>
                <w:szCs w:val="20"/>
              </w:rPr>
            </w:pPr>
            <w:r w:rsidRPr="00C5457B">
              <w:rPr>
                <w:rFonts w:ascii="Verdana" w:eastAsia="Times New Roman" w:hAnsi="Verdana" w:cs="Times New Roman"/>
                <w:i/>
                <w:sz w:val="20"/>
                <w:szCs w:val="20"/>
              </w:rPr>
              <w:t>m</w:t>
            </w:r>
            <w:r w:rsidR="00F1396F" w:rsidRPr="0032661E">
              <w:rPr>
                <w:rFonts w:ascii="Verdana" w:eastAsia="Times New Roman" w:hAnsi="Verdana" w:cs="Times New Roman"/>
                <w:i/>
                <w:sz w:val="20"/>
                <w:szCs w:val="20"/>
                <w:vertAlign w:val="superscript"/>
              </w:rPr>
              <w:t>3</w:t>
            </w:r>
          </w:p>
        </w:tc>
        <w:tc>
          <w:tcPr>
            <w:tcW w:w="1992" w:type="dxa"/>
            <w:tcBorders>
              <w:top w:val="single" w:sz="4" w:space="0" w:color="auto"/>
              <w:bottom w:val="single" w:sz="4" w:space="0" w:color="auto"/>
            </w:tcBorders>
            <w:noWrap/>
            <w:vAlign w:val="center"/>
          </w:tcPr>
          <w:p w14:paraId="282CDE73" w14:textId="267A18BE" w:rsidR="00812014" w:rsidRPr="008A3FFC" w:rsidRDefault="007A203B">
            <w:pPr>
              <w:spacing w:line="240" w:lineRule="auto"/>
              <w:jc w:val="center"/>
              <w:rPr>
                <w:rFonts w:ascii="Verdana" w:eastAsia="Times New Roman" w:hAnsi="Verdana" w:cs="Times New Roman"/>
                <w:i/>
                <w:sz w:val="20"/>
                <w:szCs w:val="20"/>
              </w:rPr>
            </w:pPr>
            <w:r w:rsidRPr="008A3FFC">
              <w:rPr>
                <w:rFonts w:ascii="Verdana" w:eastAsia="Times New Roman" w:hAnsi="Verdana" w:cs="Times New Roman"/>
                <w:i/>
                <w:sz w:val="20"/>
                <w:szCs w:val="20"/>
              </w:rPr>
              <w:t>%</w:t>
            </w:r>
          </w:p>
        </w:tc>
        <w:tc>
          <w:tcPr>
            <w:tcW w:w="146" w:type="dxa"/>
            <w:tcBorders>
              <w:top w:val="single" w:sz="4" w:space="0" w:color="auto"/>
              <w:bottom w:val="single" w:sz="4" w:space="0" w:color="auto"/>
            </w:tcBorders>
          </w:tcPr>
          <w:p w14:paraId="5C5EB3E6" w14:textId="77777777" w:rsidR="00812014" w:rsidRPr="008A3FFC" w:rsidRDefault="00812014">
            <w:pPr>
              <w:spacing w:line="240" w:lineRule="auto"/>
              <w:jc w:val="center"/>
              <w:rPr>
                <w:rFonts w:ascii="Verdana" w:eastAsia="Times New Roman" w:hAnsi="Verdana" w:cs="Times New Roman"/>
                <w:i/>
                <w:sz w:val="20"/>
                <w:szCs w:val="20"/>
              </w:rPr>
            </w:pPr>
          </w:p>
        </w:tc>
      </w:tr>
      <w:tr w:rsidR="008E3A6E" w:rsidRPr="008A3FFC" w14:paraId="7386D4A7" w14:textId="77777777" w:rsidTr="0032661E">
        <w:trPr>
          <w:trHeight w:val="332"/>
          <w:jc w:val="center"/>
        </w:trPr>
        <w:tc>
          <w:tcPr>
            <w:tcW w:w="5534" w:type="dxa"/>
            <w:tcBorders>
              <w:top w:val="single" w:sz="4" w:space="0" w:color="auto"/>
            </w:tcBorders>
            <w:noWrap/>
          </w:tcPr>
          <w:p w14:paraId="7F46E730" w14:textId="3C852DC0" w:rsidR="008E3A6E" w:rsidRPr="008E3A6E" w:rsidRDefault="008E3A6E" w:rsidP="008E3A6E">
            <w:pPr>
              <w:spacing w:line="240" w:lineRule="auto"/>
              <w:rPr>
                <w:rFonts w:ascii="Verdana" w:eastAsia="Times New Roman" w:hAnsi="Verdana" w:cs="Times New Roman"/>
                <w:sz w:val="20"/>
                <w:szCs w:val="20"/>
                <w:lang w:val="en-GB"/>
              </w:rPr>
            </w:pPr>
            <w:r w:rsidRPr="008E3A6E">
              <w:rPr>
                <w:lang w:val="en-GB"/>
              </w:rPr>
              <w:t>Water withdrawal from municipal supply</w:t>
            </w:r>
          </w:p>
        </w:tc>
        <w:tc>
          <w:tcPr>
            <w:tcW w:w="1992" w:type="dxa"/>
            <w:tcBorders>
              <w:top w:val="single" w:sz="4" w:space="0" w:color="auto"/>
            </w:tcBorders>
          </w:tcPr>
          <w:p w14:paraId="5E2010CD" w14:textId="72C18F2D" w:rsidR="008E3A6E" w:rsidRPr="008A3FFC" w:rsidRDefault="008E3A6E" w:rsidP="008E3A6E">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536</w:t>
            </w:r>
          </w:p>
        </w:tc>
        <w:tc>
          <w:tcPr>
            <w:tcW w:w="1992" w:type="dxa"/>
            <w:tcBorders>
              <w:top w:val="single" w:sz="4" w:space="0" w:color="auto"/>
            </w:tcBorders>
            <w:noWrap/>
          </w:tcPr>
          <w:p w14:paraId="0F3165C3" w14:textId="768E823E" w:rsidR="008E3A6E" w:rsidRPr="008A3FFC" w:rsidRDefault="008E3A6E" w:rsidP="008E3A6E">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1</w:t>
            </w:r>
            <w:r>
              <w:rPr>
                <w:rFonts w:ascii="Verdana" w:eastAsia="Times New Roman" w:hAnsi="Verdana" w:cs="Times New Roman"/>
                <w:sz w:val="20"/>
                <w:szCs w:val="20"/>
              </w:rPr>
              <w:t>.</w:t>
            </w:r>
            <w:r w:rsidRPr="008A3FFC">
              <w:rPr>
                <w:rFonts w:ascii="Verdana" w:eastAsia="Times New Roman" w:hAnsi="Verdana" w:cs="Times New Roman"/>
                <w:sz w:val="20"/>
                <w:szCs w:val="20"/>
              </w:rPr>
              <w:t>0%</w:t>
            </w:r>
          </w:p>
        </w:tc>
        <w:tc>
          <w:tcPr>
            <w:tcW w:w="146" w:type="dxa"/>
            <w:tcBorders>
              <w:top w:val="single" w:sz="4" w:space="0" w:color="auto"/>
            </w:tcBorders>
          </w:tcPr>
          <w:p w14:paraId="7519A2C8" w14:textId="77777777" w:rsidR="008E3A6E" w:rsidRPr="008A3FFC" w:rsidRDefault="008E3A6E" w:rsidP="008E3A6E">
            <w:pPr>
              <w:spacing w:line="240" w:lineRule="auto"/>
              <w:ind w:right="403"/>
              <w:jc w:val="right"/>
              <w:rPr>
                <w:rFonts w:ascii="Verdana" w:eastAsia="Times New Roman" w:hAnsi="Verdana" w:cs="Times New Roman"/>
                <w:sz w:val="20"/>
                <w:szCs w:val="20"/>
              </w:rPr>
            </w:pPr>
          </w:p>
        </w:tc>
      </w:tr>
      <w:tr w:rsidR="008E3A6E" w:rsidRPr="008A3FFC" w14:paraId="6BC5D83C" w14:textId="77777777" w:rsidTr="0032661E">
        <w:trPr>
          <w:trHeight w:val="332"/>
          <w:jc w:val="center"/>
        </w:trPr>
        <w:tc>
          <w:tcPr>
            <w:tcW w:w="5534" w:type="dxa"/>
            <w:tcBorders>
              <w:bottom w:val="nil"/>
            </w:tcBorders>
            <w:noWrap/>
          </w:tcPr>
          <w:p w14:paraId="1729F634" w14:textId="0E106847" w:rsidR="008E3A6E" w:rsidRPr="008A3FFC" w:rsidRDefault="008E3A6E" w:rsidP="008E3A6E">
            <w:pPr>
              <w:spacing w:line="240" w:lineRule="auto"/>
              <w:rPr>
                <w:rFonts w:ascii="Verdana" w:eastAsia="Times New Roman" w:hAnsi="Verdana" w:cs="Times New Roman"/>
                <w:sz w:val="20"/>
                <w:szCs w:val="20"/>
              </w:rPr>
            </w:pPr>
            <w:r w:rsidRPr="00AF5BA0">
              <w:t xml:space="preserve">Water </w:t>
            </w:r>
            <w:proofErr w:type="spellStart"/>
            <w:r w:rsidRPr="00AF5BA0">
              <w:t>withdrawal</w:t>
            </w:r>
            <w:proofErr w:type="spellEnd"/>
            <w:r w:rsidRPr="00AF5BA0">
              <w:t xml:space="preserve"> from </w:t>
            </w:r>
            <w:proofErr w:type="spellStart"/>
            <w:r w:rsidRPr="00AF5BA0">
              <w:t>wells</w:t>
            </w:r>
            <w:proofErr w:type="spellEnd"/>
          </w:p>
        </w:tc>
        <w:tc>
          <w:tcPr>
            <w:tcW w:w="1992" w:type="dxa"/>
            <w:tcBorders>
              <w:bottom w:val="nil"/>
            </w:tcBorders>
          </w:tcPr>
          <w:p w14:paraId="3FD6E1D6" w14:textId="365F2DF6" w:rsidR="008E3A6E" w:rsidRPr="008A3FFC" w:rsidRDefault="008E3A6E" w:rsidP="008E3A6E">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53</w:t>
            </w:r>
            <w:r>
              <w:rPr>
                <w:rFonts w:ascii="Verdana" w:eastAsia="Times New Roman" w:hAnsi="Verdana" w:cs="Times New Roman"/>
                <w:sz w:val="20"/>
                <w:szCs w:val="20"/>
              </w:rPr>
              <w:t xml:space="preserve"> </w:t>
            </w:r>
            <w:r w:rsidRPr="008A3FFC">
              <w:rPr>
                <w:rFonts w:ascii="Verdana" w:eastAsia="Times New Roman" w:hAnsi="Verdana" w:cs="Times New Roman"/>
                <w:sz w:val="20"/>
                <w:szCs w:val="20"/>
              </w:rPr>
              <w:t>488</w:t>
            </w:r>
          </w:p>
        </w:tc>
        <w:tc>
          <w:tcPr>
            <w:tcW w:w="1992" w:type="dxa"/>
            <w:tcBorders>
              <w:bottom w:val="nil"/>
            </w:tcBorders>
            <w:noWrap/>
          </w:tcPr>
          <w:p w14:paraId="31A2AA61" w14:textId="0710D3E1" w:rsidR="008E3A6E" w:rsidRPr="008A3FFC" w:rsidRDefault="008E3A6E" w:rsidP="008E3A6E">
            <w:pPr>
              <w:spacing w:line="240" w:lineRule="auto"/>
              <w:ind w:right="403"/>
              <w:jc w:val="right"/>
              <w:rPr>
                <w:rFonts w:ascii="Verdana" w:eastAsia="Times New Roman" w:hAnsi="Verdana" w:cs="Times New Roman"/>
                <w:sz w:val="20"/>
                <w:szCs w:val="20"/>
              </w:rPr>
            </w:pPr>
            <w:r w:rsidRPr="008A3FFC">
              <w:rPr>
                <w:rFonts w:ascii="Verdana" w:eastAsia="Times New Roman" w:hAnsi="Verdana" w:cs="Times New Roman"/>
                <w:sz w:val="20"/>
                <w:szCs w:val="20"/>
              </w:rPr>
              <w:t>99</w:t>
            </w:r>
            <w:r>
              <w:rPr>
                <w:rFonts w:ascii="Verdana" w:eastAsia="Times New Roman" w:hAnsi="Verdana" w:cs="Times New Roman"/>
                <w:sz w:val="20"/>
                <w:szCs w:val="20"/>
              </w:rPr>
              <w:t>.</w:t>
            </w:r>
            <w:r w:rsidRPr="008A3FFC">
              <w:rPr>
                <w:rFonts w:ascii="Verdana" w:eastAsia="Times New Roman" w:hAnsi="Verdana" w:cs="Times New Roman"/>
                <w:sz w:val="20"/>
                <w:szCs w:val="20"/>
              </w:rPr>
              <w:t>0%</w:t>
            </w:r>
          </w:p>
        </w:tc>
        <w:tc>
          <w:tcPr>
            <w:tcW w:w="146" w:type="dxa"/>
            <w:tcBorders>
              <w:bottom w:val="nil"/>
            </w:tcBorders>
          </w:tcPr>
          <w:p w14:paraId="486F2AB2" w14:textId="77777777" w:rsidR="008E3A6E" w:rsidRPr="008A3FFC" w:rsidRDefault="008E3A6E" w:rsidP="008E3A6E">
            <w:pPr>
              <w:spacing w:line="240" w:lineRule="auto"/>
              <w:ind w:right="403"/>
              <w:jc w:val="right"/>
              <w:rPr>
                <w:rFonts w:ascii="Verdana" w:eastAsia="Times New Roman" w:hAnsi="Verdana" w:cs="Times New Roman"/>
                <w:sz w:val="20"/>
                <w:szCs w:val="20"/>
              </w:rPr>
            </w:pPr>
          </w:p>
        </w:tc>
      </w:tr>
      <w:tr w:rsidR="008E3A6E" w:rsidRPr="008A3FFC" w14:paraId="238DBBD3" w14:textId="77777777" w:rsidTr="0032661E">
        <w:trPr>
          <w:trHeight w:val="332"/>
          <w:jc w:val="center"/>
        </w:trPr>
        <w:tc>
          <w:tcPr>
            <w:tcW w:w="5534" w:type="dxa"/>
            <w:tcBorders>
              <w:bottom w:val="nil"/>
            </w:tcBorders>
            <w:noWrap/>
          </w:tcPr>
          <w:p w14:paraId="7C4080D0" w14:textId="2764FFEA" w:rsidR="008E3A6E" w:rsidRPr="008A3FFC" w:rsidRDefault="008E3A6E" w:rsidP="008E3A6E">
            <w:pPr>
              <w:spacing w:line="240" w:lineRule="auto"/>
              <w:rPr>
                <w:rFonts w:ascii="Verdana" w:eastAsia="Times New Roman" w:hAnsi="Verdana" w:cs="Times New Roman"/>
                <w:b/>
                <w:bCs/>
                <w:sz w:val="20"/>
                <w:szCs w:val="20"/>
              </w:rPr>
            </w:pPr>
            <w:r w:rsidRPr="00AF5BA0">
              <w:t xml:space="preserve">Water </w:t>
            </w:r>
            <w:proofErr w:type="spellStart"/>
            <w:r w:rsidRPr="00AF5BA0">
              <w:t>withdrawal</w:t>
            </w:r>
            <w:proofErr w:type="spellEnd"/>
          </w:p>
        </w:tc>
        <w:tc>
          <w:tcPr>
            <w:tcW w:w="1992" w:type="dxa"/>
            <w:tcBorders>
              <w:bottom w:val="nil"/>
            </w:tcBorders>
          </w:tcPr>
          <w:p w14:paraId="519A9E47" w14:textId="663E878B"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54</w:t>
            </w:r>
            <w:r>
              <w:rPr>
                <w:rFonts w:ascii="Verdana" w:eastAsia="Times New Roman" w:hAnsi="Verdana" w:cs="Times New Roman"/>
                <w:b/>
                <w:bCs/>
                <w:sz w:val="20"/>
                <w:szCs w:val="20"/>
              </w:rPr>
              <w:t xml:space="preserve"> </w:t>
            </w:r>
            <w:r w:rsidRPr="008A3FFC">
              <w:rPr>
                <w:rFonts w:ascii="Verdana" w:eastAsia="Times New Roman" w:hAnsi="Verdana" w:cs="Times New Roman"/>
                <w:b/>
                <w:bCs/>
                <w:sz w:val="20"/>
                <w:szCs w:val="20"/>
              </w:rPr>
              <w:t>024</w:t>
            </w:r>
          </w:p>
        </w:tc>
        <w:tc>
          <w:tcPr>
            <w:tcW w:w="1992" w:type="dxa"/>
            <w:tcBorders>
              <w:bottom w:val="nil"/>
            </w:tcBorders>
            <w:noWrap/>
          </w:tcPr>
          <w:p w14:paraId="33B6E73B" w14:textId="42E7C421"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100</w:t>
            </w:r>
            <w:r>
              <w:rPr>
                <w:rFonts w:ascii="Verdana" w:eastAsia="Times New Roman" w:hAnsi="Verdana" w:cs="Times New Roman"/>
                <w:b/>
                <w:bCs/>
                <w:sz w:val="20"/>
                <w:szCs w:val="20"/>
              </w:rPr>
              <w:t>.</w:t>
            </w:r>
            <w:r w:rsidRPr="008A3FFC">
              <w:rPr>
                <w:rFonts w:ascii="Verdana" w:eastAsia="Times New Roman" w:hAnsi="Verdana" w:cs="Times New Roman"/>
                <w:b/>
                <w:bCs/>
                <w:sz w:val="20"/>
                <w:szCs w:val="20"/>
              </w:rPr>
              <w:t>0%</w:t>
            </w:r>
          </w:p>
        </w:tc>
        <w:tc>
          <w:tcPr>
            <w:tcW w:w="146" w:type="dxa"/>
            <w:tcBorders>
              <w:bottom w:val="nil"/>
            </w:tcBorders>
          </w:tcPr>
          <w:p w14:paraId="0AD18952" w14:textId="77777777" w:rsidR="008E3A6E" w:rsidRPr="008A3FFC" w:rsidRDefault="008E3A6E" w:rsidP="008E3A6E">
            <w:pPr>
              <w:spacing w:line="240" w:lineRule="auto"/>
              <w:ind w:right="403"/>
              <w:jc w:val="right"/>
              <w:rPr>
                <w:rFonts w:ascii="Verdana" w:eastAsia="Times New Roman" w:hAnsi="Verdana" w:cs="Times New Roman"/>
                <w:sz w:val="20"/>
                <w:szCs w:val="20"/>
              </w:rPr>
            </w:pPr>
          </w:p>
        </w:tc>
      </w:tr>
      <w:tr w:rsidR="008E3A6E" w:rsidRPr="008A3FFC" w14:paraId="55122800" w14:textId="77777777" w:rsidTr="0032661E">
        <w:trPr>
          <w:trHeight w:val="332"/>
          <w:jc w:val="center"/>
        </w:trPr>
        <w:tc>
          <w:tcPr>
            <w:tcW w:w="5534" w:type="dxa"/>
            <w:tcBorders>
              <w:top w:val="nil"/>
              <w:bottom w:val="nil"/>
            </w:tcBorders>
            <w:noWrap/>
          </w:tcPr>
          <w:p w14:paraId="16991091" w14:textId="566AE051" w:rsidR="008E3A6E" w:rsidRPr="008E3A6E" w:rsidRDefault="008E3A6E" w:rsidP="008E3A6E">
            <w:pPr>
              <w:spacing w:line="240" w:lineRule="auto"/>
              <w:rPr>
                <w:rFonts w:ascii="Verdana" w:eastAsia="Times New Roman" w:hAnsi="Verdana" w:cs="Times New Roman"/>
                <w:i/>
                <w:iCs/>
                <w:sz w:val="20"/>
                <w:szCs w:val="20"/>
                <w:lang w:val="en-GB"/>
              </w:rPr>
            </w:pPr>
            <w:r w:rsidRPr="008E3A6E">
              <w:rPr>
                <w:i/>
                <w:iCs/>
                <w:lang w:val="en-GB"/>
              </w:rPr>
              <w:t>Of which from water-stressed areas</w:t>
            </w:r>
          </w:p>
        </w:tc>
        <w:tc>
          <w:tcPr>
            <w:tcW w:w="1992" w:type="dxa"/>
            <w:tcBorders>
              <w:top w:val="nil"/>
              <w:bottom w:val="nil"/>
            </w:tcBorders>
          </w:tcPr>
          <w:p w14:paraId="091D54EF" w14:textId="49414E6A" w:rsidR="008E3A6E" w:rsidRPr="008A3FFC" w:rsidRDefault="008E3A6E" w:rsidP="008E3A6E">
            <w:pPr>
              <w:spacing w:line="240" w:lineRule="auto"/>
              <w:ind w:right="403"/>
              <w:jc w:val="right"/>
              <w:rPr>
                <w:rFonts w:ascii="Verdana" w:eastAsia="Times New Roman" w:hAnsi="Verdana" w:cs="Times New Roman"/>
                <w:i/>
                <w:iCs/>
                <w:sz w:val="20"/>
                <w:szCs w:val="20"/>
              </w:rPr>
            </w:pPr>
            <w:r w:rsidRPr="008A3FFC">
              <w:rPr>
                <w:rFonts w:ascii="Verdana" w:eastAsia="Times New Roman" w:hAnsi="Verdana" w:cs="Times New Roman"/>
                <w:i/>
                <w:iCs/>
                <w:sz w:val="20"/>
                <w:szCs w:val="20"/>
              </w:rPr>
              <w:t>-</w:t>
            </w:r>
          </w:p>
        </w:tc>
        <w:tc>
          <w:tcPr>
            <w:tcW w:w="1992" w:type="dxa"/>
            <w:tcBorders>
              <w:top w:val="nil"/>
              <w:bottom w:val="nil"/>
            </w:tcBorders>
            <w:noWrap/>
          </w:tcPr>
          <w:p w14:paraId="45500886" w14:textId="398CBD54" w:rsidR="008E3A6E" w:rsidRPr="008A3FFC" w:rsidRDefault="008E3A6E" w:rsidP="008E3A6E">
            <w:pPr>
              <w:spacing w:line="240" w:lineRule="auto"/>
              <w:ind w:right="403"/>
              <w:jc w:val="right"/>
              <w:rPr>
                <w:rFonts w:ascii="Verdana" w:eastAsia="Times New Roman" w:hAnsi="Verdana" w:cs="Times New Roman"/>
                <w:i/>
                <w:iCs/>
                <w:sz w:val="20"/>
                <w:szCs w:val="20"/>
              </w:rPr>
            </w:pPr>
            <w:r w:rsidRPr="008A3FFC">
              <w:rPr>
                <w:rFonts w:ascii="Verdana" w:eastAsia="Times New Roman" w:hAnsi="Verdana" w:cs="Times New Roman"/>
                <w:i/>
                <w:iCs/>
                <w:sz w:val="20"/>
                <w:szCs w:val="20"/>
              </w:rPr>
              <w:t>-</w:t>
            </w:r>
          </w:p>
        </w:tc>
        <w:tc>
          <w:tcPr>
            <w:tcW w:w="146" w:type="dxa"/>
            <w:tcBorders>
              <w:top w:val="nil"/>
              <w:bottom w:val="nil"/>
            </w:tcBorders>
          </w:tcPr>
          <w:p w14:paraId="2A63E342" w14:textId="77777777" w:rsidR="008E3A6E" w:rsidRPr="008A3FFC" w:rsidRDefault="008E3A6E" w:rsidP="008E3A6E">
            <w:pPr>
              <w:spacing w:line="240" w:lineRule="auto"/>
              <w:ind w:right="403"/>
              <w:jc w:val="right"/>
              <w:rPr>
                <w:rFonts w:ascii="Verdana" w:eastAsia="Times New Roman" w:hAnsi="Verdana" w:cs="Times New Roman"/>
                <w:i/>
                <w:iCs/>
                <w:sz w:val="20"/>
                <w:szCs w:val="20"/>
              </w:rPr>
            </w:pPr>
          </w:p>
        </w:tc>
      </w:tr>
      <w:tr w:rsidR="008E3A6E" w:rsidRPr="008A3FFC" w14:paraId="18BFA57F" w14:textId="77777777" w:rsidTr="0032661E">
        <w:trPr>
          <w:trHeight w:val="332"/>
          <w:jc w:val="center"/>
        </w:trPr>
        <w:tc>
          <w:tcPr>
            <w:tcW w:w="5534" w:type="dxa"/>
            <w:tcBorders>
              <w:top w:val="nil"/>
            </w:tcBorders>
            <w:noWrap/>
          </w:tcPr>
          <w:p w14:paraId="34957DB7" w14:textId="09BDCE7C" w:rsidR="008E3A6E" w:rsidRPr="008A3FFC" w:rsidRDefault="008E3A6E" w:rsidP="008E3A6E">
            <w:pPr>
              <w:spacing w:line="240" w:lineRule="auto"/>
              <w:rPr>
                <w:rFonts w:ascii="Verdana" w:eastAsia="Times New Roman" w:hAnsi="Verdana" w:cs="Times New Roman"/>
                <w:b/>
                <w:bCs/>
                <w:sz w:val="20"/>
                <w:szCs w:val="20"/>
              </w:rPr>
            </w:pPr>
            <w:r w:rsidRPr="00AF5BA0">
              <w:t xml:space="preserve">Water </w:t>
            </w:r>
            <w:proofErr w:type="spellStart"/>
            <w:r w:rsidRPr="00AF5BA0">
              <w:t>discharge</w:t>
            </w:r>
            <w:proofErr w:type="spellEnd"/>
          </w:p>
        </w:tc>
        <w:tc>
          <w:tcPr>
            <w:tcW w:w="1992" w:type="dxa"/>
            <w:tcBorders>
              <w:top w:val="nil"/>
            </w:tcBorders>
          </w:tcPr>
          <w:p w14:paraId="660496AB" w14:textId="23064639"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54</w:t>
            </w:r>
            <w:r>
              <w:rPr>
                <w:rFonts w:ascii="Verdana" w:eastAsia="Times New Roman" w:hAnsi="Verdana" w:cs="Times New Roman"/>
                <w:b/>
                <w:bCs/>
                <w:sz w:val="20"/>
                <w:szCs w:val="20"/>
              </w:rPr>
              <w:t xml:space="preserve"> </w:t>
            </w:r>
            <w:r w:rsidRPr="008A3FFC">
              <w:rPr>
                <w:rFonts w:ascii="Verdana" w:eastAsia="Times New Roman" w:hAnsi="Verdana" w:cs="Times New Roman"/>
                <w:b/>
                <w:bCs/>
                <w:sz w:val="20"/>
                <w:szCs w:val="20"/>
              </w:rPr>
              <w:t>024</w:t>
            </w:r>
          </w:p>
        </w:tc>
        <w:tc>
          <w:tcPr>
            <w:tcW w:w="1992" w:type="dxa"/>
            <w:tcBorders>
              <w:top w:val="nil"/>
            </w:tcBorders>
            <w:noWrap/>
          </w:tcPr>
          <w:p w14:paraId="5914F902" w14:textId="72A92E3F"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100</w:t>
            </w:r>
            <w:r>
              <w:rPr>
                <w:rFonts w:ascii="Verdana" w:eastAsia="Times New Roman" w:hAnsi="Verdana" w:cs="Times New Roman"/>
                <w:b/>
                <w:bCs/>
                <w:sz w:val="20"/>
                <w:szCs w:val="20"/>
              </w:rPr>
              <w:t>.</w:t>
            </w:r>
            <w:r w:rsidRPr="008A3FFC">
              <w:rPr>
                <w:rFonts w:ascii="Verdana" w:eastAsia="Times New Roman" w:hAnsi="Verdana" w:cs="Times New Roman"/>
                <w:b/>
                <w:bCs/>
                <w:sz w:val="20"/>
                <w:szCs w:val="20"/>
              </w:rPr>
              <w:t>0%</w:t>
            </w:r>
          </w:p>
        </w:tc>
        <w:tc>
          <w:tcPr>
            <w:tcW w:w="146" w:type="dxa"/>
            <w:tcBorders>
              <w:top w:val="nil"/>
              <w:bottom w:val="nil"/>
            </w:tcBorders>
          </w:tcPr>
          <w:p w14:paraId="14A1A83B" w14:textId="77777777" w:rsidR="008E3A6E" w:rsidRPr="008A3FFC" w:rsidRDefault="008E3A6E" w:rsidP="008E3A6E">
            <w:pPr>
              <w:spacing w:line="240" w:lineRule="auto"/>
              <w:ind w:right="403"/>
              <w:jc w:val="right"/>
              <w:rPr>
                <w:rFonts w:ascii="Verdana" w:eastAsia="Times New Roman" w:hAnsi="Verdana" w:cs="Times New Roman"/>
                <w:sz w:val="20"/>
                <w:szCs w:val="20"/>
              </w:rPr>
            </w:pPr>
          </w:p>
        </w:tc>
      </w:tr>
      <w:tr w:rsidR="008E3A6E" w:rsidRPr="008A3FFC" w14:paraId="08915352" w14:textId="77777777" w:rsidTr="0032661E">
        <w:trPr>
          <w:trHeight w:val="332"/>
          <w:jc w:val="center"/>
        </w:trPr>
        <w:tc>
          <w:tcPr>
            <w:tcW w:w="5534" w:type="dxa"/>
            <w:tcBorders>
              <w:top w:val="nil"/>
              <w:bottom w:val="single" w:sz="4" w:space="0" w:color="auto"/>
            </w:tcBorders>
            <w:noWrap/>
          </w:tcPr>
          <w:p w14:paraId="790CD774" w14:textId="10CCA911" w:rsidR="008E3A6E" w:rsidRPr="008A3FFC" w:rsidRDefault="008E3A6E" w:rsidP="008E3A6E">
            <w:pPr>
              <w:spacing w:line="240" w:lineRule="auto"/>
              <w:rPr>
                <w:rFonts w:ascii="Verdana" w:hAnsi="Verdana"/>
                <w:b/>
                <w:bCs/>
                <w:sz w:val="20"/>
                <w:szCs w:val="20"/>
              </w:rPr>
            </w:pPr>
            <w:r w:rsidRPr="00AF5BA0">
              <w:t xml:space="preserve">Water </w:t>
            </w:r>
            <w:proofErr w:type="spellStart"/>
            <w:r w:rsidRPr="00AF5BA0">
              <w:t>consumption</w:t>
            </w:r>
            <w:proofErr w:type="spellEnd"/>
          </w:p>
        </w:tc>
        <w:tc>
          <w:tcPr>
            <w:tcW w:w="1992" w:type="dxa"/>
            <w:tcBorders>
              <w:top w:val="nil"/>
              <w:bottom w:val="single" w:sz="4" w:space="0" w:color="auto"/>
            </w:tcBorders>
          </w:tcPr>
          <w:p w14:paraId="7CB26630" w14:textId="61F73C33"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w:t>
            </w:r>
          </w:p>
        </w:tc>
        <w:tc>
          <w:tcPr>
            <w:tcW w:w="1992" w:type="dxa"/>
            <w:tcBorders>
              <w:top w:val="nil"/>
              <w:bottom w:val="single" w:sz="4" w:space="0" w:color="auto"/>
            </w:tcBorders>
            <w:noWrap/>
          </w:tcPr>
          <w:p w14:paraId="630732C0" w14:textId="67480E43" w:rsidR="008E3A6E" w:rsidRPr="008A3FFC" w:rsidRDefault="008E3A6E" w:rsidP="008E3A6E">
            <w:pPr>
              <w:spacing w:line="240" w:lineRule="auto"/>
              <w:ind w:right="403"/>
              <w:jc w:val="right"/>
              <w:rPr>
                <w:rFonts w:ascii="Verdana" w:eastAsia="Times New Roman" w:hAnsi="Verdana" w:cs="Times New Roman"/>
                <w:b/>
                <w:bCs/>
                <w:sz w:val="20"/>
                <w:szCs w:val="20"/>
              </w:rPr>
            </w:pPr>
            <w:r w:rsidRPr="008A3FFC">
              <w:rPr>
                <w:rFonts w:ascii="Verdana" w:eastAsia="Times New Roman" w:hAnsi="Verdana" w:cs="Times New Roman"/>
                <w:b/>
                <w:bCs/>
                <w:sz w:val="20"/>
                <w:szCs w:val="20"/>
              </w:rPr>
              <w:t>-</w:t>
            </w:r>
          </w:p>
        </w:tc>
        <w:tc>
          <w:tcPr>
            <w:tcW w:w="146" w:type="dxa"/>
            <w:tcBorders>
              <w:top w:val="nil"/>
              <w:bottom w:val="nil"/>
            </w:tcBorders>
          </w:tcPr>
          <w:p w14:paraId="2632DE92" w14:textId="77777777" w:rsidR="008E3A6E" w:rsidRPr="008A3FFC" w:rsidRDefault="008E3A6E" w:rsidP="008E3A6E">
            <w:pPr>
              <w:spacing w:line="240" w:lineRule="auto"/>
              <w:ind w:right="403"/>
              <w:jc w:val="right"/>
              <w:rPr>
                <w:rFonts w:ascii="Verdana" w:eastAsia="Times New Roman" w:hAnsi="Verdana" w:cs="Times New Roman"/>
                <w:sz w:val="20"/>
                <w:szCs w:val="20"/>
              </w:rPr>
            </w:pPr>
          </w:p>
        </w:tc>
      </w:tr>
    </w:tbl>
    <w:p w14:paraId="124B1D04" w14:textId="77777777" w:rsidR="00D33B77" w:rsidRDefault="00D33B77" w:rsidP="00E46186">
      <w:pPr>
        <w:pBdr>
          <w:top w:val="nil"/>
          <w:left w:val="nil"/>
          <w:bottom w:val="nil"/>
          <w:right w:val="nil"/>
          <w:between w:val="nil"/>
        </w:pBdr>
        <w:spacing w:line="240" w:lineRule="auto"/>
        <w:jc w:val="both"/>
      </w:pPr>
    </w:p>
    <w:p w14:paraId="59681584" w14:textId="77777777" w:rsidR="007E5BBD" w:rsidRDefault="007E5BBD" w:rsidP="007E5BBD">
      <w:pPr>
        <w:pBdr>
          <w:top w:val="nil"/>
          <w:left w:val="nil"/>
          <w:bottom w:val="nil"/>
          <w:right w:val="nil"/>
          <w:between w:val="nil"/>
        </w:pBdr>
        <w:spacing w:after="240" w:line="240" w:lineRule="auto"/>
        <w:contextualSpacing/>
        <w:jc w:val="both"/>
        <w:rPr>
          <w:rFonts w:ascii="Verdana" w:hAnsi="Verdana"/>
          <w:sz w:val="20"/>
          <w:szCs w:val="20"/>
        </w:rPr>
      </w:pPr>
    </w:p>
    <w:p w14:paraId="2EED4EA5" w14:textId="4BFC7791" w:rsidR="009C30BA" w:rsidRPr="008E3A6E" w:rsidRDefault="008E3A6E" w:rsidP="00E46186">
      <w:pPr>
        <w:pBdr>
          <w:top w:val="nil"/>
          <w:left w:val="nil"/>
          <w:bottom w:val="nil"/>
          <w:right w:val="nil"/>
          <w:between w:val="nil"/>
        </w:pBdr>
        <w:spacing w:after="240" w:line="240" w:lineRule="auto"/>
        <w:jc w:val="both"/>
        <w:rPr>
          <w:rFonts w:ascii="Verdana" w:hAnsi="Verdana"/>
          <w:sz w:val="20"/>
          <w:szCs w:val="20"/>
          <w:lang w:val="en-GB"/>
        </w:rPr>
      </w:pPr>
      <w:r w:rsidRPr="008E3A6E">
        <w:rPr>
          <w:rFonts w:ascii="Verdana" w:hAnsi="Verdana"/>
          <w:sz w:val="20"/>
          <w:szCs w:val="20"/>
          <w:lang w:val="en-GB"/>
        </w:rPr>
        <w:t>Regarding the issue of water stress, the Thermocast S.p.A. site—located in Caravaggio (Bergamo)—is situated in an area with low water stress risk (&lt;10%). This figure was obtained using the WWF Water Risk Filter tool, which maps and assesses water risk globally, classifying various geographical areas based on water stress levels and other environmental and territorial indicators</w:t>
      </w:r>
      <w:r w:rsidR="007A0EED" w:rsidRPr="008E3A6E">
        <w:rPr>
          <w:rFonts w:ascii="Verdana" w:hAnsi="Verdana"/>
          <w:sz w:val="20"/>
          <w:szCs w:val="20"/>
          <w:lang w:val="en-GB"/>
        </w:rPr>
        <w:t>.</w:t>
      </w:r>
    </w:p>
    <w:p w14:paraId="1669A62F" w14:textId="77777777" w:rsidR="0034365F" w:rsidRDefault="009C30BA" w:rsidP="0034365F">
      <w:pPr>
        <w:pBdr>
          <w:top w:val="nil"/>
          <w:left w:val="nil"/>
          <w:bottom w:val="nil"/>
          <w:right w:val="nil"/>
          <w:between w:val="nil"/>
        </w:pBdr>
        <w:spacing w:before="120" w:after="40" w:line="240" w:lineRule="auto"/>
        <w:jc w:val="center"/>
        <w:rPr>
          <w:rFonts w:ascii="Calibri" w:eastAsia="Calibri" w:hAnsi="Calibri" w:cs="Calibri"/>
          <w:color w:val="000000"/>
        </w:rPr>
      </w:pPr>
      <w:r>
        <w:rPr>
          <w:rFonts w:ascii="Calibri" w:eastAsia="Calibri" w:hAnsi="Calibri" w:cs="Calibri"/>
          <w:noProof/>
          <w:color w:val="000000"/>
        </w:rPr>
        <w:lastRenderedPageBreak/>
        <w:drawing>
          <wp:inline distT="0" distB="0" distL="0" distR="0" wp14:anchorId="289E4176" wp14:editId="0BA17C3C">
            <wp:extent cx="6120000" cy="2836545"/>
            <wp:effectExtent l="0" t="0" r="0" b="1905"/>
            <wp:docPr id="5" name="image6.png" descr="Immagine che contiene testo, schermata, mappa, atlante&#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6.png" descr="Immagine che contiene testo, schermata, mappa, atlante&#10;&#10;Il contenuto generato dall'IA potrebbe non essere corretto."/>
                    <pic:cNvPicPr preferRelativeResize="0"/>
                  </pic:nvPicPr>
                  <pic:blipFill>
                    <a:blip r:embed="rId37">
                      <a:extLst>
                        <a:ext uri="{28A0092B-C50C-407E-A947-70E740481C1C}">
                          <a14:useLocalDpi xmlns:a14="http://schemas.microsoft.com/office/drawing/2010/main" val="0"/>
                        </a:ext>
                      </a:extLst>
                    </a:blip>
                    <a:srcRect/>
                    <a:stretch>
                      <a:fillRect/>
                    </a:stretch>
                  </pic:blipFill>
                  <pic:spPr>
                    <a:xfrm>
                      <a:off x="0" y="0"/>
                      <a:ext cx="6120000" cy="2836545"/>
                    </a:xfrm>
                    <a:prstGeom prst="rect">
                      <a:avLst/>
                    </a:prstGeom>
                    <a:ln/>
                  </pic:spPr>
                </pic:pic>
              </a:graphicData>
            </a:graphic>
          </wp:inline>
        </w:drawing>
      </w:r>
    </w:p>
    <w:p w14:paraId="145E5F7B" w14:textId="77777777" w:rsidR="00E46186" w:rsidRDefault="00E46186" w:rsidP="0034365F">
      <w:pPr>
        <w:pBdr>
          <w:top w:val="nil"/>
          <w:left w:val="nil"/>
          <w:bottom w:val="nil"/>
          <w:right w:val="nil"/>
          <w:between w:val="nil"/>
        </w:pBdr>
        <w:spacing w:before="120" w:after="40" w:line="240" w:lineRule="auto"/>
        <w:jc w:val="center"/>
        <w:rPr>
          <w:rFonts w:ascii="Calibri" w:eastAsia="Calibri" w:hAnsi="Calibri" w:cs="Calibri"/>
          <w:color w:val="000000"/>
        </w:rPr>
      </w:pPr>
    </w:p>
    <w:p w14:paraId="219E1111" w14:textId="77777777" w:rsidR="00E46186" w:rsidRDefault="00E46186" w:rsidP="0034365F">
      <w:pPr>
        <w:pBdr>
          <w:top w:val="nil"/>
          <w:left w:val="nil"/>
          <w:bottom w:val="nil"/>
          <w:right w:val="nil"/>
          <w:between w:val="nil"/>
        </w:pBdr>
        <w:spacing w:before="120" w:after="40" w:line="240" w:lineRule="auto"/>
        <w:jc w:val="center"/>
        <w:rPr>
          <w:rFonts w:ascii="Calibri" w:eastAsia="Calibri" w:hAnsi="Calibri" w:cs="Calibri"/>
          <w:color w:val="000000"/>
        </w:rPr>
      </w:pPr>
    </w:p>
    <w:p w14:paraId="7B75A060" w14:textId="7BFF7196" w:rsidR="006D421D" w:rsidRPr="004610DA" w:rsidRDefault="00E46186" w:rsidP="006D421D">
      <w:pPr>
        <w:keepNext/>
        <w:keepLines/>
        <w:spacing w:after="240" w:line="240" w:lineRule="auto"/>
        <w:jc w:val="both"/>
        <w:outlineLvl w:val="1"/>
        <w:rPr>
          <w:rFonts w:ascii="Verdana" w:eastAsia="Yu Gothic Light" w:hAnsi="Verdana" w:cstheme="majorBidi"/>
          <w:b/>
          <w:bCs/>
          <w:caps/>
          <w:sz w:val="28"/>
          <w:szCs w:val="26"/>
          <w:lang w:val="en-GB"/>
        </w:rPr>
      </w:pPr>
      <w:bookmarkStart w:id="36" w:name="_Toc237963607"/>
      <w:r>
        <w:rPr>
          <w:noProof/>
        </w:rPr>
        <mc:AlternateContent>
          <mc:Choice Requires="wps">
            <w:drawing>
              <wp:anchor distT="0" distB="0" distL="114300" distR="114300" simplePos="0" relativeHeight="251658264" behindDoc="1" locked="0" layoutInCell="1" allowOverlap="1" wp14:anchorId="69F875D6" wp14:editId="38A96D47">
                <wp:simplePos x="0" y="0"/>
                <wp:positionH relativeFrom="margin">
                  <wp:posOffset>5208905</wp:posOffset>
                </wp:positionH>
                <wp:positionV relativeFrom="paragraph">
                  <wp:posOffset>57131</wp:posOffset>
                </wp:positionV>
                <wp:extent cx="855980" cy="251460"/>
                <wp:effectExtent l="0" t="0" r="20320" b="15240"/>
                <wp:wrapSquare wrapText="bothSides"/>
                <wp:docPr id="675628001"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09194D49" w14:textId="05C71E2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sidR="00EA2EA5">
                              <w:rPr>
                                <w:rFonts w:ascii="Verdana" w:hAnsi="Verdana"/>
                                <w:b/>
                                <w:bCs/>
                                <w:sz w:val="20"/>
                                <w:szCs w:val="20"/>
                              </w:rPr>
                              <w:t>4</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9F875D6" id="_x0000_s1081" type="#_x0000_t202" style="position:absolute;left:0;text-align:left;margin-left:410.15pt;margin-top:4.5pt;width:67.4pt;height:19.8pt;z-index:-251658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3j3FAIAACgEAAAOAAAAZHJzL2Uyb0RvYy54bWysU9uO0zAQfUfiHyy/07SlWdqo6WrpUoS0&#10;XKSFD3Acp7FwPGbsNlm+nrHT7VYLvCD8YHk84+OZc2bW10Nn2FGh12BLPptMOVNWQq3tvuTfvu5e&#10;LTnzQdhaGLCq5A/K8+vNyxfr3hVqDi2YWiEjEOuL3pW8DcEVWeZlqzrhJ+CUJWcD2IlAJu6zGkVP&#10;6J3J5tPpVdYD1g5BKu/p9nZ08k3Cbxolw+em8SowU3LKLaQd017FPdusRbFH4VotT2mIf8iiE9rS&#10;p2eoWxEEO6D+DarTEsFDEyYSugyaRkuVaqBqZtNn1dy3wqlUC5Hj3Zkm//9g5afjvfuCLAxvYSAB&#10;UxHe3YH87pmFbSvsXt0gQt8qUdPHs0hZ1jtfnJ5Gqn3hI0jVf4SaRBaHAAloaLCLrFCdjNBJgIcz&#10;6WoITNLlMs9XS/JIcs3z2eIqiZKJ4vGxQx/eK+hYPJQcSdMELo53PsRkRPEYEv/yYHS908YkA/fV&#10;1iA7CtJ/l1bK/1mYsawv+Sqf52P9f4WYpvUniE4HamSjO6roHCSKyNo7W6c2C0Kb8UwpG3uiMTI3&#10;chiGamC6LvnrRHKktYL6gYhFGBuXBo0OLeBPznpq2pL7HweBijPzwZI4q9liEbs8GYv8zZwMvPRU&#10;lx5hJUGVXAbkbDS2Ic1GpM7CDcnY6ETxUy6nrKkdE/On0Yn9fmmnqKcB3/wCAAD//wMAUEsDBBQA&#10;BgAIAAAAIQDQLgAt3AAAAAgBAAAPAAAAZHJzL2Rvd25yZXYueG1sTI/BTsMwEETvSPyDtUjcqN1C&#10;qzSNU0VFHItEQZy3tpuk2GsrdtPw95gTHEczmnlTbSdn2WiG2HuSMJ8JYIaU1z21Ej7eXx4KYDEh&#10;abSejIRvE2Fb395UWGp/pTczHlLLcgnFEiV0KYWS86g64zDOfDCUvZMfHKYsh5brAa+53Fm+EGLF&#10;HfaUFzoMZtcZ9XW4OAn7Zr8Tr8PomvB5OlsMSj2HKOX93dRsgCUzpb8w/OJndKgz09FfSEdmJRQL&#10;8ZijEtb5UvbXy+Uc2FHCU7ECXlf8/4H6BwAA//8DAFBLAQItABQABgAIAAAAIQC2gziS/gAAAOEB&#10;AAATAAAAAAAAAAAAAAAAAAAAAABbQ29udGVudF9UeXBlc10ueG1sUEsBAi0AFAAGAAgAAAAhADj9&#10;If/WAAAAlAEAAAsAAAAAAAAAAAAAAAAALwEAAF9yZWxzLy5yZWxzUEsBAi0AFAAGAAgAAAAhAPiL&#10;ePcUAgAAKAQAAA4AAAAAAAAAAAAAAAAALgIAAGRycy9lMm9Eb2MueG1sUEsBAi0AFAAGAAgAAAAh&#10;ANAuAC3cAAAACAEAAA8AAAAAAAAAAAAAAAAAbgQAAGRycy9kb3ducmV2LnhtbFBLBQYAAAAABAAE&#10;APMAAAB3BQAAAAA=&#10;">
                <v:textbox>
                  <w:txbxContent>
                    <w:p w14:paraId="09194D49" w14:textId="05C71E2F" w:rsidR="004D5BF4" w:rsidRPr="00786407" w:rsidRDefault="004D5BF4" w:rsidP="004D5BF4">
                      <w:pPr>
                        <w:jc w:val="center"/>
                        <w:rPr>
                          <w:rFonts w:ascii="Verdana" w:hAnsi="Verdana"/>
                          <w:b/>
                          <w:bCs/>
                          <w:sz w:val="20"/>
                          <w:szCs w:val="20"/>
                        </w:rPr>
                      </w:pPr>
                      <w:r w:rsidRPr="00786407">
                        <w:rPr>
                          <w:rFonts w:ascii="Verdana" w:hAnsi="Verdana"/>
                          <w:b/>
                          <w:bCs/>
                          <w:sz w:val="20"/>
                          <w:szCs w:val="20"/>
                        </w:rPr>
                        <w:t>VSME B</w:t>
                      </w:r>
                      <w:r w:rsidR="00EA2EA5">
                        <w:rPr>
                          <w:rFonts w:ascii="Verdana" w:hAnsi="Verdana"/>
                          <w:b/>
                          <w:bCs/>
                          <w:sz w:val="20"/>
                          <w:szCs w:val="20"/>
                        </w:rPr>
                        <w:t>4</w:t>
                      </w:r>
                    </w:p>
                  </w:txbxContent>
                </v:textbox>
                <w10:wrap type="square" anchorx="margin"/>
              </v:shape>
            </w:pict>
          </mc:Fallback>
        </mc:AlternateContent>
      </w:r>
      <w:r w:rsidR="006D421D" w:rsidRPr="004610DA">
        <w:rPr>
          <w:rFonts w:ascii="Verdana" w:eastAsia="Yu Gothic Light" w:hAnsi="Verdana" w:cstheme="majorBidi"/>
          <w:b/>
          <w:bCs/>
          <w:caps/>
          <w:sz w:val="28"/>
          <w:szCs w:val="26"/>
          <w:lang w:val="en-GB"/>
        </w:rPr>
        <w:t>2.</w:t>
      </w:r>
      <w:r w:rsidR="006E18A2" w:rsidRPr="004610DA">
        <w:rPr>
          <w:rFonts w:ascii="Verdana" w:eastAsia="Yu Gothic Light" w:hAnsi="Verdana" w:cstheme="majorBidi"/>
          <w:b/>
          <w:bCs/>
          <w:caps/>
          <w:sz w:val="28"/>
          <w:szCs w:val="26"/>
          <w:lang w:val="en-GB"/>
        </w:rPr>
        <w:t>6</w:t>
      </w:r>
      <w:r w:rsidR="006D421D" w:rsidRPr="004610DA">
        <w:rPr>
          <w:rFonts w:ascii="Verdana" w:eastAsia="Yu Gothic Light" w:hAnsi="Verdana" w:cstheme="majorBidi"/>
          <w:b/>
          <w:bCs/>
          <w:caps/>
          <w:sz w:val="28"/>
          <w:szCs w:val="26"/>
          <w:lang w:val="en-GB"/>
        </w:rPr>
        <w:t xml:space="preserve"> </w:t>
      </w:r>
      <w:r w:rsidR="0064321B" w:rsidRPr="004610DA">
        <w:rPr>
          <w:rFonts w:ascii="Verdana" w:eastAsia="Yu Gothic Light" w:hAnsi="Verdana" w:cstheme="majorBidi"/>
          <w:b/>
          <w:bCs/>
          <w:caps/>
          <w:sz w:val="28"/>
          <w:szCs w:val="26"/>
          <w:lang w:val="en-GB"/>
        </w:rPr>
        <w:t>P</w:t>
      </w:r>
      <w:r w:rsidR="0034365F" w:rsidRPr="004610DA">
        <w:rPr>
          <w:rFonts w:ascii="Verdana" w:eastAsia="Yu Gothic Light" w:hAnsi="Verdana" w:cstheme="majorBidi"/>
          <w:b/>
          <w:bCs/>
          <w:sz w:val="28"/>
          <w:szCs w:val="26"/>
          <w:lang w:val="en-GB"/>
        </w:rPr>
        <w:t>o</w:t>
      </w:r>
      <w:r w:rsidR="0064321B" w:rsidRPr="004610DA">
        <w:rPr>
          <w:rFonts w:ascii="Verdana" w:eastAsia="Yu Gothic Light" w:hAnsi="Verdana" w:cstheme="majorBidi"/>
          <w:b/>
          <w:bCs/>
          <w:sz w:val="28"/>
          <w:szCs w:val="26"/>
          <w:lang w:val="en-GB"/>
        </w:rPr>
        <w:t>llution</w:t>
      </w:r>
      <w:bookmarkEnd w:id="36"/>
    </w:p>
    <w:p w14:paraId="0A2FFB96" w14:textId="77777777" w:rsidR="004610DA" w:rsidRPr="004610DA" w:rsidRDefault="004610DA" w:rsidP="004610DA">
      <w:pPr>
        <w:pBdr>
          <w:top w:val="nil"/>
          <w:left w:val="nil"/>
          <w:bottom w:val="nil"/>
          <w:right w:val="nil"/>
          <w:between w:val="nil"/>
        </w:pBdr>
        <w:spacing w:after="360" w:line="240" w:lineRule="auto"/>
        <w:jc w:val="both"/>
        <w:rPr>
          <w:rFonts w:ascii="Verdana" w:hAnsi="Verdana"/>
          <w:sz w:val="20"/>
          <w:szCs w:val="20"/>
          <w:lang w:val="en-GB"/>
        </w:rPr>
      </w:pPr>
      <w:r w:rsidRPr="004610DA">
        <w:rPr>
          <w:rFonts w:ascii="Verdana" w:hAnsi="Verdana"/>
          <w:sz w:val="20"/>
          <w:szCs w:val="20"/>
          <w:lang w:val="en-GB"/>
        </w:rPr>
        <w:t xml:space="preserve">Thermocast implements an annual atmospheric emissions monitoring plan at its Caravaggio (BG) plant, aimed at verifying and controlling environmental impacts related to air pollution. </w:t>
      </w:r>
    </w:p>
    <w:p w14:paraId="6DD34DE8" w14:textId="77777777" w:rsidR="004610DA" w:rsidRPr="004610DA" w:rsidRDefault="004610DA" w:rsidP="004610DA">
      <w:pPr>
        <w:pBdr>
          <w:top w:val="nil"/>
          <w:left w:val="nil"/>
          <w:bottom w:val="nil"/>
          <w:right w:val="nil"/>
          <w:between w:val="nil"/>
        </w:pBdr>
        <w:spacing w:after="360" w:line="240" w:lineRule="auto"/>
        <w:jc w:val="both"/>
        <w:rPr>
          <w:rFonts w:ascii="Verdana" w:hAnsi="Verdana"/>
          <w:sz w:val="20"/>
          <w:szCs w:val="20"/>
          <w:lang w:val="en-GB"/>
        </w:rPr>
      </w:pPr>
      <w:r w:rsidRPr="004610DA">
        <w:rPr>
          <w:rFonts w:ascii="Verdana" w:hAnsi="Verdana"/>
          <w:sz w:val="20"/>
          <w:szCs w:val="20"/>
          <w:lang w:val="en-GB"/>
        </w:rPr>
        <w:t xml:space="preserve">The monitoring covers various emission parameters: total dust (dust stabilized at 105°C), free crystalline silica, </w:t>
      </w:r>
      <w:proofErr w:type="spellStart"/>
      <w:r w:rsidRPr="004610DA">
        <w:rPr>
          <w:rFonts w:ascii="Verdana" w:hAnsi="Verdana"/>
          <w:sz w:val="20"/>
          <w:szCs w:val="20"/>
          <w:lang w:val="en-GB"/>
        </w:rPr>
        <w:t>sulfur</w:t>
      </w:r>
      <w:proofErr w:type="spellEnd"/>
      <w:r w:rsidRPr="004610DA">
        <w:rPr>
          <w:rFonts w:ascii="Verdana" w:hAnsi="Verdana"/>
          <w:sz w:val="20"/>
          <w:szCs w:val="20"/>
          <w:lang w:val="en-GB"/>
        </w:rPr>
        <w:t xml:space="preserve"> oxides (SO2), metals, polycyclic aromatic hydrocarbons (PAHs), formaldehyde, phenol, furfural, p-</w:t>
      </w:r>
      <w:proofErr w:type="spellStart"/>
      <w:r w:rsidRPr="004610DA">
        <w:rPr>
          <w:rFonts w:ascii="Verdana" w:hAnsi="Verdana"/>
          <w:sz w:val="20"/>
          <w:szCs w:val="20"/>
          <w:lang w:val="en-GB"/>
        </w:rPr>
        <w:t>toluenesulfonic</w:t>
      </w:r>
      <w:proofErr w:type="spellEnd"/>
      <w:r w:rsidRPr="004610DA">
        <w:rPr>
          <w:rFonts w:ascii="Verdana" w:hAnsi="Verdana"/>
          <w:sz w:val="20"/>
          <w:szCs w:val="20"/>
          <w:lang w:val="en-GB"/>
        </w:rPr>
        <w:t xml:space="preserve"> acid, and total gaseous organic carbon. </w:t>
      </w:r>
    </w:p>
    <w:p w14:paraId="31467CCE" w14:textId="5E60A1C2" w:rsidR="00702AB9" w:rsidRPr="004610DA" w:rsidRDefault="004610DA" w:rsidP="004610DA">
      <w:pPr>
        <w:pBdr>
          <w:top w:val="nil"/>
          <w:left w:val="nil"/>
          <w:bottom w:val="nil"/>
          <w:right w:val="nil"/>
          <w:between w:val="nil"/>
        </w:pBdr>
        <w:spacing w:after="360" w:line="240" w:lineRule="auto"/>
        <w:jc w:val="both"/>
        <w:rPr>
          <w:rFonts w:ascii="Verdana" w:hAnsi="Verdana"/>
          <w:sz w:val="20"/>
          <w:szCs w:val="20"/>
          <w:lang w:val="en-GB"/>
        </w:rPr>
      </w:pPr>
      <w:r w:rsidRPr="004610DA">
        <w:rPr>
          <w:rFonts w:ascii="Verdana" w:hAnsi="Verdana"/>
          <w:sz w:val="20"/>
          <w:szCs w:val="20"/>
          <w:lang w:val="en-GB"/>
        </w:rPr>
        <w:t xml:space="preserve">Analyses conducted in 2025 showed values </w:t>
      </w:r>
      <w:r w:rsidRPr="004610DA">
        <w:rPr>
          <w:sz w:val="20"/>
          <w:szCs w:val="20"/>
          <w:lang w:val="en-GB"/>
        </w:rPr>
        <w:t>​​</w:t>
      </w:r>
      <w:r w:rsidRPr="004610DA">
        <w:rPr>
          <w:rFonts w:ascii="Verdana" w:hAnsi="Verdana"/>
          <w:sz w:val="20"/>
          <w:szCs w:val="20"/>
          <w:lang w:val="en-GB"/>
        </w:rPr>
        <w:t>fully compliant with the limits established by Authorization Decree no. 1623 of July 29, 2014, and subsequent amendments and additions</w:t>
      </w:r>
      <w:r w:rsidR="000103FE" w:rsidRPr="004610DA">
        <w:rPr>
          <w:rFonts w:ascii="Verdana" w:hAnsi="Verdana"/>
          <w:sz w:val="20"/>
          <w:szCs w:val="20"/>
          <w:lang w:val="en-GB"/>
        </w:rPr>
        <w:t>.</w:t>
      </w:r>
    </w:p>
    <w:tbl>
      <w:tblPr>
        <w:tblpPr w:leftFromText="141" w:rightFromText="141" w:vertAnchor="text" w:horzAnchor="margin" w:tblpXSpec="center" w:tblpYSpec="inside"/>
        <w:tblW w:w="6411" w:type="dxa"/>
        <w:tblCellMar>
          <w:left w:w="70" w:type="dxa"/>
          <w:right w:w="70" w:type="dxa"/>
        </w:tblCellMar>
        <w:tblLook w:val="04A0" w:firstRow="1" w:lastRow="0" w:firstColumn="1" w:lastColumn="0" w:noHBand="0" w:noVBand="1"/>
      </w:tblPr>
      <w:tblGrid>
        <w:gridCol w:w="3573"/>
        <w:gridCol w:w="1399"/>
        <w:gridCol w:w="1439"/>
      </w:tblGrid>
      <w:tr w:rsidR="00CE6F79" w:rsidRPr="0034365F" w14:paraId="6D63CAFF" w14:textId="77777777">
        <w:trPr>
          <w:trHeight w:val="298"/>
        </w:trPr>
        <w:tc>
          <w:tcPr>
            <w:tcW w:w="6411" w:type="dxa"/>
            <w:gridSpan w:val="3"/>
            <w:tcBorders>
              <w:top w:val="single" w:sz="4" w:space="0" w:color="auto"/>
              <w:bottom w:val="nil"/>
            </w:tcBorders>
            <w:noWrap/>
            <w:vAlign w:val="center"/>
          </w:tcPr>
          <w:p w14:paraId="6BE28DB8" w14:textId="513D9C47" w:rsidR="00CE6F79" w:rsidRPr="008B3DF4" w:rsidRDefault="004610DA">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WATER POLLUTION</w:t>
            </w:r>
          </w:p>
        </w:tc>
      </w:tr>
      <w:tr w:rsidR="00CE6F79" w:rsidRPr="0034365F" w14:paraId="522DAB6C" w14:textId="77777777" w:rsidTr="00857CD1">
        <w:trPr>
          <w:trHeight w:val="298"/>
        </w:trPr>
        <w:tc>
          <w:tcPr>
            <w:tcW w:w="3573" w:type="dxa"/>
            <w:tcBorders>
              <w:top w:val="single" w:sz="4" w:space="0" w:color="auto"/>
              <w:bottom w:val="single" w:sz="4" w:space="0" w:color="auto"/>
            </w:tcBorders>
            <w:noWrap/>
            <w:vAlign w:val="center"/>
          </w:tcPr>
          <w:p w14:paraId="286F7BEB" w14:textId="4D13590E" w:rsidR="00CE6F79" w:rsidRPr="0034365F" w:rsidRDefault="004610DA">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p>
        </w:tc>
        <w:tc>
          <w:tcPr>
            <w:tcW w:w="1399" w:type="dxa"/>
            <w:tcBorders>
              <w:top w:val="single" w:sz="4" w:space="0" w:color="auto"/>
              <w:bottom w:val="single" w:sz="4" w:space="0" w:color="auto"/>
            </w:tcBorders>
            <w:noWrap/>
            <w:vAlign w:val="center"/>
          </w:tcPr>
          <w:p w14:paraId="57F1B3C5" w14:textId="5F060FC4" w:rsidR="00CE6F79" w:rsidRPr="0034365F" w:rsidRDefault="00857CD1">
            <w:pPr>
              <w:spacing w:line="240" w:lineRule="auto"/>
              <w:rPr>
                <w:rFonts w:ascii="Verdana" w:eastAsia="Times New Roman" w:hAnsi="Verdana" w:cs="Times New Roman"/>
                <w:i/>
                <w:sz w:val="20"/>
                <w:szCs w:val="20"/>
              </w:rPr>
            </w:pPr>
            <w:r w:rsidRPr="0034365F">
              <w:rPr>
                <w:rFonts w:ascii="Verdana" w:eastAsia="Times New Roman" w:hAnsi="Verdana" w:cs="Times New Roman"/>
                <w:i/>
                <w:sz w:val="20"/>
                <w:szCs w:val="20"/>
              </w:rPr>
              <w:t>2025</w:t>
            </w:r>
          </w:p>
        </w:tc>
        <w:tc>
          <w:tcPr>
            <w:tcW w:w="1439" w:type="dxa"/>
            <w:tcBorders>
              <w:top w:val="single" w:sz="4" w:space="0" w:color="auto"/>
              <w:bottom w:val="single" w:sz="4" w:space="0" w:color="auto"/>
            </w:tcBorders>
            <w:noWrap/>
            <w:vAlign w:val="center"/>
          </w:tcPr>
          <w:p w14:paraId="6E8A7EC1" w14:textId="37A6C3BE" w:rsidR="00CE6F79" w:rsidRPr="0034365F" w:rsidRDefault="00857CD1">
            <w:pPr>
              <w:spacing w:line="240" w:lineRule="auto"/>
              <w:rPr>
                <w:rFonts w:ascii="Verdana" w:eastAsia="Times New Roman" w:hAnsi="Verdana" w:cs="Times New Roman"/>
                <w:i/>
                <w:sz w:val="20"/>
                <w:szCs w:val="20"/>
              </w:rPr>
            </w:pPr>
            <w:r w:rsidRPr="0034365F">
              <w:rPr>
                <w:rFonts w:ascii="Verdana" w:eastAsia="Times New Roman" w:hAnsi="Verdana" w:cs="Times New Roman"/>
                <w:i/>
                <w:sz w:val="20"/>
                <w:szCs w:val="20"/>
              </w:rPr>
              <w:t>2024</w:t>
            </w:r>
          </w:p>
        </w:tc>
      </w:tr>
      <w:tr w:rsidR="00CE6F79" w:rsidRPr="0034365F" w14:paraId="46806415" w14:textId="77777777" w:rsidTr="00857CD1">
        <w:trPr>
          <w:trHeight w:val="298"/>
        </w:trPr>
        <w:tc>
          <w:tcPr>
            <w:tcW w:w="3573" w:type="dxa"/>
            <w:tcBorders>
              <w:top w:val="single" w:sz="4" w:space="0" w:color="auto"/>
              <w:bottom w:val="single" w:sz="4" w:space="0" w:color="auto"/>
            </w:tcBorders>
            <w:noWrap/>
            <w:vAlign w:val="center"/>
          </w:tcPr>
          <w:p w14:paraId="3D162B12" w14:textId="60341203" w:rsidR="00CE6F79" w:rsidRPr="0034365F" w:rsidRDefault="00857CD1">
            <w:pPr>
              <w:spacing w:line="240" w:lineRule="auto"/>
              <w:rPr>
                <w:rFonts w:ascii="Verdana" w:eastAsia="Times New Roman" w:hAnsi="Verdana" w:cs="Times New Roman"/>
                <w:sz w:val="20"/>
                <w:szCs w:val="20"/>
              </w:rPr>
            </w:pPr>
            <w:r w:rsidRPr="0034365F">
              <w:rPr>
                <w:rFonts w:ascii="Verdana" w:eastAsia="Times New Roman" w:hAnsi="Verdana" w:cs="Times New Roman"/>
                <w:sz w:val="20"/>
                <w:szCs w:val="20"/>
              </w:rPr>
              <w:t>Cas</w:t>
            </w:r>
            <w:r w:rsidR="004610DA">
              <w:rPr>
                <w:rFonts w:ascii="Verdana" w:eastAsia="Times New Roman" w:hAnsi="Verdana" w:cs="Times New Roman"/>
                <w:sz w:val="20"/>
                <w:szCs w:val="20"/>
              </w:rPr>
              <w:t xml:space="preserve">es of water </w:t>
            </w:r>
            <w:proofErr w:type="spellStart"/>
            <w:r w:rsidR="004610DA">
              <w:rPr>
                <w:rFonts w:ascii="Verdana" w:eastAsia="Times New Roman" w:hAnsi="Verdana" w:cs="Times New Roman"/>
                <w:sz w:val="20"/>
                <w:szCs w:val="20"/>
              </w:rPr>
              <w:t>pollution</w:t>
            </w:r>
            <w:proofErr w:type="spellEnd"/>
          </w:p>
        </w:tc>
        <w:tc>
          <w:tcPr>
            <w:tcW w:w="1399" w:type="dxa"/>
            <w:tcBorders>
              <w:top w:val="single" w:sz="4" w:space="0" w:color="auto"/>
              <w:bottom w:val="single" w:sz="4" w:space="0" w:color="auto"/>
            </w:tcBorders>
            <w:noWrap/>
            <w:vAlign w:val="center"/>
          </w:tcPr>
          <w:p w14:paraId="167F2D67" w14:textId="5084B99D" w:rsidR="00CE6F79" w:rsidRPr="0034365F" w:rsidRDefault="004610DA">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p>
        </w:tc>
        <w:tc>
          <w:tcPr>
            <w:tcW w:w="1439" w:type="dxa"/>
            <w:tcBorders>
              <w:top w:val="single" w:sz="4" w:space="0" w:color="auto"/>
              <w:bottom w:val="single" w:sz="4" w:space="0" w:color="auto"/>
            </w:tcBorders>
            <w:noWrap/>
            <w:vAlign w:val="center"/>
          </w:tcPr>
          <w:p w14:paraId="27FD966C" w14:textId="1CA59F10" w:rsidR="00CE6F79" w:rsidRPr="0034365F" w:rsidRDefault="004610DA">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0</w:t>
            </w:r>
          </w:p>
        </w:tc>
      </w:tr>
    </w:tbl>
    <w:p w14:paraId="2D61F56B" w14:textId="77777777" w:rsidR="006D421D" w:rsidRDefault="006D421D" w:rsidP="00063DCC">
      <w:pPr>
        <w:pBdr>
          <w:top w:val="nil"/>
          <w:left w:val="nil"/>
          <w:bottom w:val="nil"/>
          <w:right w:val="nil"/>
          <w:between w:val="nil"/>
        </w:pBdr>
        <w:spacing w:before="120" w:after="40" w:line="240" w:lineRule="auto"/>
        <w:jc w:val="both"/>
      </w:pPr>
    </w:p>
    <w:p w14:paraId="38B80D79" w14:textId="77777777" w:rsidR="006D421D" w:rsidRDefault="006D421D" w:rsidP="00063DCC">
      <w:pPr>
        <w:pBdr>
          <w:top w:val="nil"/>
          <w:left w:val="nil"/>
          <w:bottom w:val="nil"/>
          <w:right w:val="nil"/>
          <w:between w:val="nil"/>
        </w:pBdr>
        <w:spacing w:before="120" w:after="40" w:line="240" w:lineRule="auto"/>
        <w:jc w:val="both"/>
      </w:pPr>
    </w:p>
    <w:p w14:paraId="31F3258D" w14:textId="77777777" w:rsidR="00C775FD" w:rsidRDefault="00C775FD" w:rsidP="00C775FD">
      <w:pPr>
        <w:pBdr>
          <w:top w:val="nil"/>
          <w:left w:val="nil"/>
          <w:bottom w:val="nil"/>
          <w:right w:val="nil"/>
          <w:between w:val="nil"/>
        </w:pBdr>
        <w:spacing w:after="120" w:line="240" w:lineRule="auto"/>
        <w:jc w:val="both"/>
      </w:pPr>
    </w:p>
    <w:p w14:paraId="01B56AE3" w14:textId="77777777" w:rsidR="00CE6F79" w:rsidRDefault="00CE6F79" w:rsidP="00C775FD">
      <w:pPr>
        <w:pBdr>
          <w:top w:val="nil"/>
          <w:left w:val="nil"/>
          <w:bottom w:val="nil"/>
          <w:right w:val="nil"/>
          <w:between w:val="nil"/>
        </w:pBdr>
        <w:spacing w:line="240" w:lineRule="auto"/>
        <w:jc w:val="both"/>
      </w:pPr>
    </w:p>
    <w:p w14:paraId="51C55978" w14:textId="77777777" w:rsidR="00435BAD" w:rsidRPr="00435BAD" w:rsidRDefault="00435BAD" w:rsidP="00435BAD">
      <w:pPr>
        <w:pBdr>
          <w:top w:val="nil"/>
          <w:left w:val="nil"/>
          <w:bottom w:val="nil"/>
          <w:right w:val="nil"/>
          <w:between w:val="nil"/>
        </w:pBdr>
        <w:spacing w:after="120" w:line="240" w:lineRule="auto"/>
        <w:jc w:val="both"/>
        <w:rPr>
          <w:rFonts w:ascii="Verdana" w:hAnsi="Verdana"/>
          <w:sz w:val="20"/>
          <w:szCs w:val="20"/>
          <w:lang w:val="en-GB"/>
        </w:rPr>
      </w:pPr>
      <w:r w:rsidRPr="00435BAD">
        <w:rPr>
          <w:rFonts w:ascii="Verdana" w:hAnsi="Verdana"/>
          <w:sz w:val="20"/>
          <w:szCs w:val="20"/>
          <w:lang w:val="en-GB"/>
        </w:rPr>
        <w:t>Furthermore, the Company conducts periodic monitoring of wastewater discharges into the sewer system from its Caravaggio (BG) site, aimed at verifying and controlling environmental impacts related to water pollution.</w:t>
      </w:r>
    </w:p>
    <w:p w14:paraId="1B0639DF" w14:textId="77777777" w:rsidR="00435BAD" w:rsidRPr="00435BAD" w:rsidRDefault="00435BAD" w:rsidP="00435BAD">
      <w:pPr>
        <w:pBdr>
          <w:top w:val="nil"/>
          <w:left w:val="nil"/>
          <w:bottom w:val="nil"/>
          <w:right w:val="nil"/>
          <w:between w:val="nil"/>
        </w:pBdr>
        <w:spacing w:after="120" w:line="240" w:lineRule="auto"/>
        <w:jc w:val="both"/>
        <w:rPr>
          <w:rFonts w:ascii="Verdana" w:hAnsi="Verdana"/>
          <w:sz w:val="20"/>
          <w:szCs w:val="20"/>
          <w:lang w:val="en-GB"/>
        </w:rPr>
      </w:pPr>
      <w:r w:rsidRPr="00435BAD">
        <w:rPr>
          <w:rFonts w:ascii="Verdana" w:hAnsi="Verdana"/>
          <w:sz w:val="20"/>
          <w:szCs w:val="20"/>
          <w:lang w:val="en-GB"/>
        </w:rPr>
        <w:t xml:space="preserve">The monitoring covers various physicochemical parameters and pollutants: pH, total suspended solids, biochemical oxygen demand (BOD), chemical oxygen demand (COD), total bound </w:t>
      </w:r>
      <w:r w:rsidRPr="00435BAD">
        <w:rPr>
          <w:rFonts w:ascii="Verdana" w:hAnsi="Verdana"/>
          <w:sz w:val="20"/>
          <w:szCs w:val="20"/>
          <w:lang w:val="en-GB"/>
        </w:rPr>
        <w:lastRenderedPageBreak/>
        <w:t>nitrogen, total chromium, total phosphorus, nickel, animal and vegetable fats and oils, total hydrocarbons, anionic surfactants, non-ionic surfactants, and total surfactants.</w:t>
      </w:r>
    </w:p>
    <w:p w14:paraId="1D7B76A1" w14:textId="58E6DB5B" w:rsidR="00C775FD" w:rsidRPr="00435BAD" w:rsidRDefault="00435BAD" w:rsidP="00435BAD">
      <w:pPr>
        <w:pBdr>
          <w:top w:val="nil"/>
          <w:left w:val="nil"/>
          <w:bottom w:val="nil"/>
          <w:right w:val="nil"/>
          <w:between w:val="nil"/>
        </w:pBdr>
        <w:spacing w:after="120" w:line="240" w:lineRule="auto"/>
        <w:jc w:val="both"/>
        <w:rPr>
          <w:rFonts w:ascii="Verdana" w:hAnsi="Verdana"/>
          <w:color w:val="000000"/>
          <w:sz w:val="20"/>
          <w:szCs w:val="20"/>
          <w:lang w:val="en-GB"/>
        </w:rPr>
      </w:pPr>
      <w:r w:rsidRPr="00435BAD">
        <w:rPr>
          <w:rFonts w:ascii="Verdana" w:hAnsi="Verdana"/>
          <w:sz w:val="20"/>
          <w:szCs w:val="20"/>
          <w:lang w:val="en-GB"/>
        </w:rPr>
        <w:t xml:space="preserve">Analyses conducted in 2025 showed values </w:t>
      </w:r>
      <w:r w:rsidRPr="00435BAD">
        <w:rPr>
          <w:sz w:val="20"/>
          <w:szCs w:val="20"/>
          <w:lang w:val="en-GB"/>
        </w:rPr>
        <w:t>​​</w:t>
      </w:r>
      <w:r w:rsidRPr="00435BAD">
        <w:rPr>
          <w:rFonts w:ascii="Verdana" w:hAnsi="Verdana"/>
          <w:sz w:val="20"/>
          <w:szCs w:val="20"/>
          <w:lang w:val="en-GB"/>
        </w:rPr>
        <w:t>fully compliant with the limits established by Legislative Decree 152/2006 and applicable authorizations</w:t>
      </w:r>
      <w:r w:rsidR="00525922" w:rsidRPr="00435BAD">
        <w:rPr>
          <w:rFonts w:ascii="Verdana" w:hAnsi="Verdana"/>
          <w:color w:val="000000"/>
          <w:sz w:val="20"/>
          <w:szCs w:val="20"/>
          <w:lang w:val="en-GB"/>
        </w:rPr>
        <w:t>.</w:t>
      </w:r>
    </w:p>
    <w:p w14:paraId="5CEAA218" w14:textId="77777777" w:rsidR="00C775FD" w:rsidRPr="00435BAD" w:rsidRDefault="00C775FD" w:rsidP="00C775FD">
      <w:pPr>
        <w:pBdr>
          <w:top w:val="nil"/>
          <w:left w:val="nil"/>
          <w:bottom w:val="nil"/>
          <w:right w:val="nil"/>
          <w:between w:val="nil"/>
        </w:pBdr>
        <w:spacing w:after="120" w:line="240" w:lineRule="auto"/>
        <w:jc w:val="both"/>
        <w:rPr>
          <w:lang w:val="en-GB"/>
        </w:rPr>
      </w:pPr>
    </w:p>
    <w:p w14:paraId="11C4E27C" w14:textId="01DD5ED4" w:rsidR="00DE4501" w:rsidRPr="00BB6E7D" w:rsidRDefault="00C775FD" w:rsidP="00DE4501">
      <w:pPr>
        <w:keepNext/>
        <w:keepLines/>
        <w:spacing w:after="240" w:line="240" w:lineRule="auto"/>
        <w:jc w:val="both"/>
        <w:outlineLvl w:val="1"/>
        <w:rPr>
          <w:rFonts w:ascii="Verdana" w:eastAsia="Yu Gothic Light" w:hAnsi="Verdana" w:cstheme="majorBidi"/>
          <w:b/>
          <w:bCs/>
          <w:caps/>
          <w:sz w:val="28"/>
          <w:szCs w:val="26"/>
          <w:lang w:val="en-GB"/>
        </w:rPr>
      </w:pPr>
      <w:bookmarkStart w:id="37" w:name="_Toc237963608"/>
      <w:r>
        <w:rPr>
          <w:noProof/>
        </w:rPr>
        <mc:AlternateContent>
          <mc:Choice Requires="wps">
            <w:drawing>
              <wp:anchor distT="0" distB="0" distL="114300" distR="114300" simplePos="0" relativeHeight="251658265" behindDoc="1" locked="0" layoutInCell="1" allowOverlap="1" wp14:anchorId="7C413083" wp14:editId="5DE1BD85">
                <wp:simplePos x="0" y="0"/>
                <wp:positionH relativeFrom="margin">
                  <wp:posOffset>5263515</wp:posOffset>
                </wp:positionH>
                <wp:positionV relativeFrom="paragraph">
                  <wp:posOffset>12866</wp:posOffset>
                </wp:positionV>
                <wp:extent cx="855980" cy="251460"/>
                <wp:effectExtent l="0" t="0" r="20320" b="15240"/>
                <wp:wrapSquare wrapText="bothSides"/>
                <wp:docPr id="20284002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5980" cy="251460"/>
                        </a:xfrm>
                        <a:prstGeom prst="rect">
                          <a:avLst/>
                        </a:prstGeom>
                        <a:solidFill>
                          <a:srgbClr val="FFFFFF"/>
                        </a:solidFill>
                        <a:ln w="9525">
                          <a:solidFill>
                            <a:srgbClr val="000000"/>
                          </a:solidFill>
                          <a:miter lim="800000"/>
                          <a:headEnd/>
                          <a:tailEnd/>
                        </a:ln>
                      </wps:spPr>
                      <wps:txbx>
                        <w:txbxContent>
                          <w:p w14:paraId="7E360328" w14:textId="429AAFAB" w:rsidR="00EA2EA5" w:rsidRPr="00786407" w:rsidRDefault="00EA2EA5" w:rsidP="00EA2EA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C413083" id="_x0000_s1082" type="#_x0000_t202" style="position:absolute;left:0;text-align:left;margin-left:414.45pt;margin-top:1pt;width:67.4pt;height:19.8pt;z-index:-25165821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FRQGFQIAACgEAAAOAAAAZHJzL2Uyb0RvYy54bWysU9uO0zAQfUfiHyy/07ShWdqo6WrpUoS0&#10;XKSFD3Acp7FwPGbsNlm+nrHb7VYLvCD8YHk89pk5Z2ZW12Nv2EGh12ArPptMOVNWQqPtruLfvm5f&#10;LTjzQdhGGLCq4g/K8+v1yxerwZUqhw5Mo5ARiPXl4CreheDKLPOyU73wE3DKkrMF7EUgE3dZg2Ig&#10;9N5k+XR6lQ2AjUOQynu6vT06+Trht62S4XPbehWYqTjlFtKOaa/jnq1XotyhcJ2WpzTEP2TRC20p&#10;6BnqVgTB9qh/g+q1RPDQhomEPoO21VIlDsRmNn3G5r4TTiUuJI53Z5n8/4OVnw737guyML6FkQqY&#10;SHh3B/K7ZxY2nbA7dYMIQ6dEQ4FnUbJscL48fY1S+9JHkHr4CA0VWewDJKCxxT6qQjwZoVMBHs6i&#10;qzEwSZeLolguyCPJlRez+VUqSibKx88OfXivoGfxUHGkmiZwcbjzISYjyscnMZYHo5utNiYZuKs3&#10;BtlBUP23aaX8nz0zlg0VXxZ5ceT/V4hpWn+C6HWgRja6J0bnR6KMqr2zTWqzILQ5nillY08yRuWO&#10;GoaxHpluKv46jxGirDU0DyQswrFxadDo0AH+5Gygpq24/7EXqDgzHywVZzmbz2OXJ2NevMnJwEtP&#10;fekRVhJUxWVAzo7GJqTZiNJZuKEytjpJ/JTLKWtqx6T8aXRiv1/a6dXTgK9/AQAA//8DAFBLAwQU&#10;AAYACAAAACEAY/yNHtwAAAAIAQAADwAAAGRycy9kb3ducmV2LnhtbEyPwU7DMBBE70j8g7VI3KjT&#10;gEKaxqmiIo5FoiDOW9tNUuK1Zbtp+HvMiR5HM5p5U29mM7JJ+zBYErBcZMA0SasG6gR8frw+lMBC&#10;RFI4WtICfnSATXN7U2Ol7IXe9bSPHUslFCoU0MfoKs6D7LXBsLBOU/KO1huMSfqOK4+XVG5GnmdZ&#10;wQ0OlBZ6dHrba/m9PxsBu3a3zd78ZFr3dTyN6KR8cUGI+7u5XQOLeo7/YfjDT+jQJKaDPZMKbBRQ&#10;5uUqRQXk6VLyV8XjM7CDgKdlAbyp+fWB5hcAAP//AwBQSwECLQAUAAYACAAAACEAtoM4kv4AAADh&#10;AQAAEwAAAAAAAAAAAAAAAAAAAAAAW0NvbnRlbnRfVHlwZXNdLnhtbFBLAQItABQABgAIAAAAIQA4&#10;/SH/1gAAAJQBAAALAAAAAAAAAAAAAAAAAC8BAABfcmVscy8ucmVsc1BLAQItABQABgAIAAAAIQDd&#10;FRQGFQIAACgEAAAOAAAAAAAAAAAAAAAAAC4CAABkcnMvZTJvRG9jLnhtbFBLAQItABQABgAIAAAA&#10;IQBj/I0e3AAAAAgBAAAPAAAAAAAAAAAAAAAAAG8EAABkcnMvZG93bnJldi54bWxQSwUGAAAAAAQA&#10;BADzAAAAeAUAAAAA&#10;">
                <v:textbox>
                  <w:txbxContent>
                    <w:p w14:paraId="7E360328" w14:textId="429AAFAB" w:rsidR="00EA2EA5" w:rsidRPr="00786407" w:rsidRDefault="00EA2EA5" w:rsidP="00EA2EA5">
                      <w:pPr>
                        <w:jc w:val="center"/>
                        <w:rPr>
                          <w:rFonts w:ascii="Verdana" w:hAnsi="Verdana"/>
                          <w:b/>
                          <w:bCs/>
                          <w:sz w:val="20"/>
                          <w:szCs w:val="20"/>
                        </w:rPr>
                      </w:pPr>
                      <w:r w:rsidRPr="00786407">
                        <w:rPr>
                          <w:rFonts w:ascii="Verdana" w:hAnsi="Verdana"/>
                          <w:b/>
                          <w:bCs/>
                          <w:sz w:val="20"/>
                          <w:szCs w:val="20"/>
                        </w:rPr>
                        <w:t>VSME B</w:t>
                      </w:r>
                      <w:r>
                        <w:rPr>
                          <w:rFonts w:ascii="Verdana" w:hAnsi="Verdana"/>
                          <w:b/>
                          <w:bCs/>
                          <w:sz w:val="20"/>
                          <w:szCs w:val="20"/>
                        </w:rPr>
                        <w:t>5</w:t>
                      </w:r>
                    </w:p>
                  </w:txbxContent>
                </v:textbox>
                <w10:wrap type="square" anchorx="margin"/>
              </v:shape>
            </w:pict>
          </mc:Fallback>
        </mc:AlternateContent>
      </w:r>
      <w:r w:rsidR="00DE4501" w:rsidRPr="00BB6E7D">
        <w:rPr>
          <w:rFonts w:ascii="Verdana" w:eastAsia="Yu Gothic Light" w:hAnsi="Verdana" w:cstheme="majorBidi"/>
          <w:b/>
          <w:bCs/>
          <w:caps/>
          <w:sz w:val="28"/>
          <w:szCs w:val="26"/>
          <w:lang w:val="en-GB"/>
        </w:rPr>
        <w:t>2.</w:t>
      </w:r>
      <w:r w:rsidR="006E18A2" w:rsidRPr="00BB6E7D">
        <w:rPr>
          <w:rFonts w:ascii="Verdana" w:eastAsia="Yu Gothic Light" w:hAnsi="Verdana" w:cstheme="majorBidi"/>
          <w:b/>
          <w:bCs/>
          <w:caps/>
          <w:sz w:val="28"/>
          <w:szCs w:val="26"/>
          <w:lang w:val="en-GB"/>
        </w:rPr>
        <w:t>7</w:t>
      </w:r>
      <w:r w:rsidR="00DE4501" w:rsidRPr="00BB6E7D">
        <w:rPr>
          <w:rFonts w:ascii="Verdana" w:eastAsia="Yu Gothic Light" w:hAnsi="Verdana" w:cstheme="majorBidi"/>
          <w:b/>
          <w:bCs/>
          <w:caps/>
          <w:sz w:val="28"/>
          <w:szCs w:val="26"/>
          <w:lang w:val="en-GB"/>
        </w:rPr>
        <w:t xml:space="preserve"> B</w:t>
      </w:r>
      <w:r w:rsidR="00E92F65" w:rsidRPr="00BB6E7D">
        <w:rPr>
          <w:rFonts w:ascii="Verdana" w:eastAsia="Yu Gothic Light" w:hAnsi="Verdana" w:cstheme="majorBidi"/>
          <w:b/>
          <w:bCs/>
          <w:sz w:val="28"/>
          <w:szCs w:val="26"/>
          <w:lang w:val="en-GB"/>
        </w:rPr>
        <w:t>iodivers</w:t>
      </w:r>
      <w:r w:rsidR="00435BAD" w:rsidRPr="00BB6E7D">
        <w:rPr>
          <w:rFonts w:ascii="Verdana" w:eastAsia="Yu Gothic Light" w:hAnsi="Verdana" w:cstheme="majorBidi"/>
          <w:b/>
          <w:bCs/>
          <w:sz w:val="28"/>
          <w:szCs w:val="26"/>
          <w:lang w:val="en-GB"/>
        </w:rPr>
        <w:t>ity</w:t>
      </w:r>
      <w:bookmarkEnd w:id="37"/>
    </w:p>
    <w:p w14:paraId="48F4891B" w14:textId="77777777" w:rsidR="00BB6E7D" w:rsidRPr="00BB6E7D" w:rsidRDefault="00BB6E7D" w:rsidP="00BB6E7D">
      <w:pPr>
        <w:pBdr>
          <w:top w:val="nil"/>
          <w:left w:val="nil"/>
          <w:bottom w:val="nil"/>
          <w:right w:val="nil"/>
          <w:between w:val="nil"/>
        </w:pBdr>
        <w:spacing w:before="120" w:after="40" w:line="240" w:lineRule="auto"/>
        <w:jc w:val="both"/>
        <w:rPr>
          <w:rFonts w:ascii="Verdana" w:hAnsi="Verdana"/>
          <w:color w:val="000000"/>
          <w:sz w:val="20"/>
          <w:szCs w:val="20"/>
          <w:lang w:val="en-GB"/>
        </w:rPr>
      </w:pPr>
      <w:r w:rsidRPr="00BB6E7D">
        <w:rPr>
          <w:rFonts w:ascii="Verdana" w:hAnsi="Verdana"/>
          <w:color w:val="000000"/>
          <w:sz w:val="20"/>
          <w:szCs w:val="20"/>
          <w:lang w:val="en-GB"/>
        </w:rPr>
        <w:t>Biodiversity is a significant factor in the management of environmental issues and the assessment of impacts associated with corporate activities. Its protection is an integral part of the Company’s commitment to the sustainable management of its operations.</w:t>
      </w:r>
    </w:p>
    <w:p w14:paraId="575F1AE1" w14:textId="683CBF7A" w:rsidR="00CE6F79" w:rsidRPr="00BB6E7D" w:rsidRDefault="00BB6E7D" w:rsidP="00BB6E7D">
      <w:pPr>
        <w:pBdr>
          <w:top w:val="nil"/>
          <w:left w:val="nil"/>
          <w:bottom w:val="nil"/>
          <w:right w:val="nil"/>
          <w:between w:val="nil"/>
        </w:pBdr>
        <w:spacing w:before="120" w:after="40" w:line="240" w:lineRule="auto"/>
        <w:jc w:val="both"/>
        <w:rPr>
          <w:rFonts w:ascii="Verdana" w:hAnsi="Verdana"/>
          <w:color w:val="000000"/>
          <w:sz w:val="21"/>
          <w:szCs w:val="21"/>
          <w:lang w:val="en-GB"/>
        </w:rPr>
      </w:pPr>
      <w:r w:rsidRPr="00BB6E7D">
        <w:rPr>
          <w:rFonts w:ascii="Verdana" w:hAnsi="Verdana"/>
          <w:color w:val="000000"/>
          <w:sz w:val="20"/>
          <w:szCs w:val="20"/>
          <w:lang w:val="en-GB"/>
        </w:rPr>
        <w:t>Using the Natura 2000 tool, it was verified that the Thermocast site in Caravaggio (Bergamo) is located neither within nor in the vicinity of areas sensitive to biodiversity</w:t>
      </w:r>
      <w:r w:rsidR="00613BCB" w:rsidRPr="00BB6E7D">
        <w:rPr>
          <w:rFonts w:ascii="Verdana" w:hAnsi="Verdana"/>
          <w:color w:val="000000"/>
          <w:sz w:val="21"/>
          <w:szCs w:val="21"/>
          <w:lang w:val="en-GB"/>
        </w:rPr>
        <w:t>.</w:t>
      </w:r>
    </w:p>
    <w:p w14:paraId="05F2AA16" w14:textId="77777777" w:rsidR="00BE2299" w:rsidRPr="00BB6E7D" w:rsidRDefault="00BE2299" w:rsidP="00063DCC">
      <w:pPr>
        <w:pBdr>
          <w:top w:val="nil"/>
          <w:left w:val="nil"/>
          <w:bottom w:val="nil"/>
          <w:right w:val="nil"/>
          <w:between w:val="nil"/>
        </w:pBdr>
        <w:spacing w:before="120" w:after="40" w:line="240" w:lineRule="auto"/>
        <w:jc w:val="both"/>
        <w:rPr>
          <w:lang w:val="en-GB"/>
        </w:rPr>
      </w:pPr>
    </w:p>
    <w:p w14:paraId="43A97FFB" w14:textId="769FA630" w:rsidR="00134E2B" w:rsidRPr="00C775FD" w:rsidRDefault="009A7BEC" w:rsidP="00C775FD">
      <w:pPr>
        <w:pBdr>
          <w:top w:val="nil"/>
          <w:left w:val="nil"/>
          <w:bottom w:val="nil"/>
          <w:right w:val="nil"/>
          <w:between w:val="nil"/>
        </w:pBdr>
        <w:spacing w:after="240" w:line="240" w:lineRule="auto"/>
        <w:jc w:val="center"/>
        <w:rPr>
          <w:rFonts w:ascii="Calibri" w:eastAsia="Calibri" w:hAnsi="Calibri" w:cs="Calibri"/>
          <w:color w:val="000000"/>
        </w:rPr>
      </w:pPr>
      <w:r>
        <w:rPr>
          <w:rFonts w:ascii="Calibri" w:eastAsia="Calibri" w:hAnsi="Calibri" w:cs="Calibri"/>
          <w:noProof/>
          <w:color w:val="000000"/>
        </w:rPr>
        <w:drawing>
          <wp:inline distT="0" distB="0" distL="0" distR="0" wp14:anchorId="7C7549D3" wp14:editId="4E819459">
            <wp:extent cx="6120000" cy="2520000"/>
            <wp:effectExtent l="0" t="0" r="0" b="0"/>
            <wp:docPr id="4" name="image3.png" descr="Immagine che contiene testo, schermata, numero, diagramma&#10;&#10;Il contenuto generato dall'IA potrebbe non essere corretto."/>
            <wp:cNvGraphicFramePr/>
            <a:graphic xmlns:a="http://schemas.openxmlformats.org/drawingml/2006/main">
              <a:graphicData uri="http://schemas.openxmlformats.org/drawingml/2006/picture">
                <pic:pic xmlns:pic="http://schemas.openxmlformats.org/drawingml/2006/picture">
                  <pic:nvPicPr>
                    <pic:cNvPr id="0" name="image3.png" descr="Immagine che contiene testo, schermata, numero, diagramma&#10;&#10;Il contenuto generato dall'IA potrebbe non essere corretto."/>
                    <pic:cNvPicPr preferRelativeResize="0"/>
                  </pic:nvPicPr>
                  <pic:blipFill>
                    <a:blip r:embed="rId38"/>
                    <a:srcRect/>
                    <a:stretch>
                      <a:fillRect/>
                    </a:stretch>
                  </pic:blipFill>
                  <pic:spPr>
                    <a:xfrm>
                      <a:off x="0" y="0"/>
                      <a:ext cx="6120000" cy="2520000"/>
                    </a:xfrm>
                    <a:prstGeom prst="rect">
                      <a:avLst/>
                    </a:prstGeom>
                    <a:ln/>
                  </pic:spPr>
                </pic:pic>
              </a:graphicData>
            </a:graphic>
          </wp:inline>
        </w:drawing>
      </w:r>
    </w:p>
    <w:p w14:paraId="2BDAA873" w14:textId="2128A933" w:rsidR="00BE2299" w:rsidRPr="00BB6E7D" w:rsidRDefault="00BB6E7D" w:rsidP="00BE2299">
      <w:pPr>
        <w:spacing w:after="120"/>
        <w:jc w:val="both"/>
        <w:rPr>
          <w:rFonts w:ascii="Verdana" w:hAnsi="Verdana"/>
          <w:color w:val="000000"/>
          <w:sz w:val="20"/>
          <w:szCs w:val="20"/>
          <w:lang w:val="en-GB"/>
        </w:rPr>
      </w:pPr>
      <w:r w:rsidRPr="00BB6E7D">
        <w:rPr>
          <w:rFonts w:ascii="Verdana" w:hAnsi="Verdana"/>
          <w:color w:val="000000"/>
          <w:sz w:val="20"/>
          <w:szCs w:val="20"/>
          <w:lang w:val="en-GB"/>
        </w:rPr>
        <w:t xml:space="preserve">The Caravaggio site covers a total land area of </w:t>
      </w:r>
      <w:r w:rsidRPr="00BB6E7D">
        <w:rPr>
          <w:color w:val="000000"/>
          <w:sz w:val="20"/>
          <w:szCs w:val="20"/>
          <w:lang w:val="en-GB"/>
        </w:rPr>
        <w:t>​​</w:t>
      </w:r>
      <w:r w:rsidRPr="00BB6E7D">
        <w:rPr>
          <w:rFonts w:ascii="Verdana" w:hAnsi="Verdana"/>
          <w:color w:val="000000"/>
          <w:sz w:val="20"/>
          <w:szCs w:val="20"/>
          <w:lang w:val="en-GB"/>
        </w:rPr>
        <w:t>10,784 m</w:t>
      </w:r>
      <w:r w:rsidRPr="00BB6E7D">
        <w:rPr>
          <w:rFonts w:ascii="Verdana" w:hAnsi="Verdana" w:cs="Verdana"/>
          <w:color w:val="000000"/>
          <w:sz w:val="20"/>
          <w:szCs w:val="20"/>
          <w:lang w:val="en-GB"/>
        </w:rPr>
        <w:t>²</w:t>
      </w:r>
      <w:r w:rsidRPr="00BB6E7D">
        <w:rPr>
          <w:rFonts w:ascii="Verdana" w:hAnsi="Verdana"/>
          <w:color w:val="000000"/>
          <w:sz w:val="20"/>
          <w:szCs w:val="20"/>
          <w:lang w:val="en-GB"/>
        </w:rPr>
        <w:t>, 100% of which is sealed. There are no nature-oriented areas either within or outside the site</w:t>
      </w:r>
      <w:r w:rsidR="000940AD" w:rsidRPr="00BB6E7D">
        <w:rPr>
          <w:rFonts w:ascii="Verdana" w:hAnsi="Verdana"/>
          <w:color w:val="000000"/>
          <w:sz w:val="20"/>
          <w:szCs w:val="20"/>
          <w:lang w:val="en-GB"/>
        </w:rPr>
        <w:t>.</w:t>
      </w:r>
    </w:p>
    <w:tbl>
      <w:tblPr>
        <w:tblW w:w="9781" w:type="dxa"/>
        <w:jc w:val="center"/>
        <w:tblLayout w:type="fixed"/>
        <w:tblCellMar>
          <w:left w:w="70" w:type="dxa"/>
          <w:right w:w="70" w:type="dxa"/>
        </w:tblCellMar>
        <w:tblLook w:val="0400" w:firstRow="0" w:lastRow="0" w:firstColumn="0" w:lastColumn="0" w:noHBand="0" w:noVBand="1"/>
      </w:tblPr>
      <w:tblGrid>
        <w:gridCol w:w="2410"/>
        <w:gridCol w:w="1829"/>
        <w:gridCol w:w="2140"/>
        <w:gridCol w:w="1701"/>
        <w:gridCol w:w="1701"/>
      </w:tblGrid>
      <w:tr w:rsidR="000F55DC" w14:paraId="4F2FB0C3" w14:textId="77777777" w:rsidTr="00902040">
        <w:trPr>
          <w:trHeight w:val="298"/>
          <w:jc w:val="center"/>
        </w:trPr>
        <w:tc>
          <w:tcPr>
            <w:tcW w:w="9781" w:type="dxa"/>
            <w:gridSpan w:val="5"/>
            <w:tcBorders>
              <w:top w:val="single" w:sz="4" w:space="0" w:color="000000"/>
              <w:bottom w:val="nil"/>
            </w:tcBorders>
          </w:tcPr>
          <w:p w14:paraId="00000319" w14:textId="1AF98B62" w:rsidR="000F55DC" w:rsidRDefault="000F55DC">
            <w:pPr>
              <w:spacing w:line="240" w:lineRule="auto"/>
              <w:jc w:val="center"/>
              <w:rPr>
                <w:rFonts w:ascii="Verdana" w:eastAsia="Verdana" w:hAnsi="Verdana" w:cs="Verdana"/>
                <w:b/>
                <w:bCs/>
                <w:i/>
                <w:iCs/>
                <w:sz w:val="20"/>
                <w:szCs w:val="20"/>
              </w:rPr>
            </w:pPr>
            <w:r>
              <w:rPr>
                <w:rFonts w:ascii="Verdana" w:eastAsia="Verdana" w:hAnsi="Verdana" w:cs="Verdana"/>
                <w:i/>
                <w:iCs/>
                <w:sz w:val="20"/>
                <w:szCs w:val="20"/>
              </w:rPr>
              <w:t>US</w:t>
            </w:r>
            <w:r w:rsidR="00BB6E7D">
              <w:rPr>
                <w:rFonts w:ascii="Verdana" w:eastAsia="Verdana" w:hAnsi="Verdana" w:cs="Verdana"/>
                <w:i/>
                <w:iCs/>
                <w:sz w:val="20"/>
                <w:szCs w:val="20"/>
              </w:rPr>
              <w:t>E OF SOIL</w:t>
            </w:r>
            <w:r>
              <w:rPr>
                <w:rFonts w:ascii="Verdana" w:eastAsia="Verdana" w:hAnsi="Verdana" w:cs="Verdana"/>
                <w:i/>
                <w:iCs/>
                <w:sz w:val="20"/>
                <w:szCs w:val="20"/>
              </w:rPr>
              <w:t xml:space="preserve"> (MQ)</w:t>
            </w:r>
          </w:p>
        </w:tc>
      </w:tr>
      <w:tr w:rsidR="000F55DC" w14:paraId="739D1256" w14:textId="77777777" w:rsidTr="00902040">
        <w:trPr>
          <w:trHeight w:val="298"/>
          <w:jc w:val="center"/>
        </w:trPr>
        <w:tc>
          <w:tcPr>
            <w:tcW w:w="2410" w:type="dxa"/>
            <w:tcBorders>
              <w:top w:val="single" w:sz="4" w:space="0" w:color="000000"/>
              <w:bottom w:val="single" w:sz="4" w:space="0" w:color="000000"/>
            </w:tcBorders>
            <w:vAlign w:val="center"/>
          </w:tcPr>
          <w:p w14:paraId="58592042" w14:textId="0A7F79BC" w:rsidR="000F55DC" w:rsidRDefault="00684192">
            <w:pPr>
              <w:spacing w:line="240" w:lineRule="auto"/>
              <w:jc w:val="center"/>
              <w:rPr>
                <w:rFonts w:ascii="Verdana" w:eastAsia="Verdana" w:hAnsi="Verdana" w:cs="Verdana"/>
                <w:i/>
                <w:iCs/>
                <w:sz w:val="20"/>
                <w:szCs w:val="20"/>
              </w:rPr>
            </w:pPr>
            <w:proofErr w:type="spellStart"/>
            <w:r>
              <w:rPr>
                <w:rFonts w:ascii="Verdana" w:eastAsia="Verdana" w:hAnsi="Verdana" w:cs="Verdana"/>
                <w:i/>
                <w:iCs/>
                <w:sz w:val="20"/>
                <w:szCs w:val="20"/>
              </w:rPr>
              <w:t>Address</w:t>
            </w:r>
            <w:proofErr w:type="spellEnd"/>
            <w:r>
              <w:rPr>
                <w:rFonts w:ascii="Verdana" w:eastAsia="Verdana" w:hAnsi="Verdana" w:cs="Verdana"/>
                <w:i/>
                <w:iCs/>
                <w:sz w:val="20"/>
                <w:szCs w:val="20"/>
              </w:rPr>
              <w:t xml:space="preserve"> </w:t>
            </w:r>
          </w:p>
        </w:tc>
        <w:tc>
          <w:tcPr>
            <w:tcW w:w="1829" w:type="dxa"/>
            <w:tcBorders>
              <w:top w:val="single" w:sz="4" w:space="0" w:color="000000"/>
              <w:bottom w:val="single" w:sz="4" w:space="0" w:color="000000"/>
            </w:tcBorders>
            <w:vAlign w:val="center"/>
          </w:tcPr>
          <w:p w14:paraId="0C079B0B" w14:textId="4BD2D9C9" w:rsidR="000F55DC" w:rsidRDefault="00684192">
            <w:pPr>
              <w:spacing w:line="240" w:lineRule="auto"/>
              <w:jc w:val="center"/>
              <w:rPr>
                <w:rFonts w:ascii="Verdana" w:eastAsia="Verdana" w:hAnsi="Verdana" w:cs="Verdana"/>
                <w:i/>
                <w:iCs/>
                <w:sz w:val="20"/>
                <w:szCs w:val="20"/>
              </w:rPr>
            </w:pPr>
            <w:r>
              <w:rPr>
                <w:rFonts w:ascii="Verdana" w:eastAsia="Verdana" w:hAnsi="Verdana" w:cs="Verdana"/>
                <w:i/>
                <w:iCs/>
                <w:sz w:val="20"/>
                <w:szCs w:val="20"/>
              </w:rPr>
              <w:t xml:space="preserve">Location </w:t>
            </w:r>
          </w:p>
        </w:tc>
        <w:tc>
          <w:tcPr>
            <w:tcW w:w="2140" w:type="dxa"/>
            <w:tcBorders>
              <w:top w:val="single" w:sz="4" w:space="0" w:color="000000"/>
              <w:bottom w:val="single" w:sz="4" w:space="0" w:color="000000"/>
            </w:tcBorders>
            <w:vAlign w:val="center"/>
          </w:tcPr>
          <w:p w14:paraId="0000031C" w14:textId="188BDB7B" w:rsidR="000F55DC" w:rsidRDefault="00684192">
            <w:pPr>
              <w:spacing w:line="240" w:lineRule="auto"/>
              <w:jc w:val="center"/>
              <w:rPr>
                <w:rFonts w:ascii="Verdana" w:eastAsia="Verdana" w:hAnsi="Verdana" w:cs="Verdana"/>
                <w:i/>
                <w:iCs/>
                <w:sz w:val="20"/>
                <w:szCs w:val="20"/>
              </w:rPr>
            </w:pPr>
            <w:proofErr w:type="spellStart"/>
            <w:r>
              <w:rPr>
                <w:rFonts w:ascii="Verdana" w:eastAsia="Verdana" w:hAnsi="Verdana" w:cs="Verdana"/>
                <w:i/>
                <w:iCs/>
                <w:sz w:val="20"/>
                <w:szCs w:val="20"/>
              </w:rPr>
              <w:t>Type</w:t>
            </w:r>
            <w:proofErr w:type="spellEnd"/>
            <w:r>
              <w:rPr>
                <w:rFonts w:ascii="Verdana" w:eastAsia="Verdana" w:hAnsi="Verdana" w:cs="Verdana"/>
                <w:i/>
                <w:iCs/>
                <w:sz w:val="20"/>
                <w:szCs w:val="20"/>
              </w:rPr>
              <w:t xml:space="preserve"> </w:t>
            </w:r>
          </w:p>
        </w:tc>
        <w:tc>
          <w:tcPr>
            <w:tcW w:w="1701" w:type="dxa"/>
            <w:tcBorders>
              <w:top w:val="single" w:sz="4" w:space="0" w:color="000000"/>
              <w:bottom w:val="single" w:sz="4" w:space="0" w:color="000000"/>
            </w:tcBorders>
            <w:vAlign w:val="center"/>
          </w:tcPr>
          <w:p w14:paraId="0000031D" w14:textId="77777777" w:rsidR="000F55DC" w:rsidRDefault="000F55DC">
            <w:pPr>
              <w:spacing w:line="240" w:lineRule="auto"/>
              <w:jc w:val="center"/>
              <w:rPr>
                <w:rFonts w:ascii="Verdana" w:eastAsia="Verdana" w:hAnsi="Verdana" w:cs="Verdana"/>
                <w:i/>
                <w:iCs/>
                <w:sz w:val="20"/>
                <w:szCs w:val="20"/>
              </w:rPr>
            </w:pPr>
            <w:r>
              <w:rPr>
                <w:rFonts w:ascii="Verdana" w:eastAsia="Verdana" w:hAnsi="Verdana" w:cs="Verdana"/>
                <w:i/>
                <w:iCs/>
                <w:sz w:val="20"/>
                <w:szCs w:val="20"/>
              </w:rPr>
              <w:t>mq</w:t>
            </w:r>
          </w:p>
        </w:tc>
        <w:tc>
          <w:tcPr>
            <w:tcW w:w="1701" w:type="dxa"/>
            <w:tcBorders>
              <w:top w:val="single" w:sz="4" w:space="0" w:color="000000"/>
              <w:bottom w:val="single" w:sz="4" w:space="0" w:color="000000"/>
            </w:tcBorders>
            <w:vAlign w:val="center"/>
          </w:tcPr>
          <w:p w14:paraId="0000031E" w14:textId="77777777" w:rsidR="000F55DC" w:rsidRPr="00902040" w:rsidRDefault="000F55DC">
            <w:pPr>
              <w:spacing w:line="240" w:lineRule="auto"/>
              <w:jc w:val="center"/>
              <w:rPr>
                <w:rFonts w:ascii="Verdana" w:eastAsia="Verdana" w:hAnsi="Verdana" w:cs="Verdana"/>
                <w:i/>
                <w:sz w:val="20"/>
                <w:szCs w:val="20"/>
              </w:rPr>
            </w:pPr>
            <w:r w:rsidRPr="00902040">
              <w:rPr>
                <w:rFonts w:ascii="Verdana" w:eastAsia="Verdana" w:hAnsi="Verdana" w:cs="Verdana"/>
                <w:i/>
                <w:sz w:val="20"/>
                <w:szCs w:val="20"/>
              </w:rPr>
              <w:t>%</w:t>
            </w:r>
          </w:p>
        </w:tc>
      </w:tr>
      <w:tr w:rsidR="000F55DC" w14:paraId="6BD563DA" w14:textId="77777777" w:rsidTr="00BA0E17">
        <w:trPr>
          <w:trHeight w:val="596"/>
          <w:jc w:val="center"/>
        </w:trPr>
        <w:tc>
          <w:tcPr>
            <w:tcW w:w="2410" w:type="dxa"/>
            <w:vMerge w:val="restart"/>
            <w:tcBorders>
              <w:top w:val="single" w:sz="4" w:space="0" w:color="000000"/>
            </w:tcBorders>
            <w:vAlign w:val="center"/>
          </w:tcPr>
          <w:p w14:paraId="525766CD" w14:textId="0DE62CD3" w:rsidR="000F55DC" w:rsidRPr="002D0390" w:rsidRDefault="00E124BE">
            <w:pPr>
              <w:spacing w:line="240" w:lineRule="auto"/>
              <w:rPr>
                <w:rFonts w:ascii="Verdana" w:eastAsia="Verdana" w:hAnsi="Verdana" w:cs="Verdana"/>
                <w:sz w:val="20"/>
                <w:szCs w:val="20"/>
              </w:rPr>
            </w:pPr>
            <w:r w:rsidRPr="002D0390">
              <w:rPr>
                <w:rFonts w:ascii="Verdana" w:eastAsia="Verdana" w:hAnsi="Verdana" w:cs="Verdana"/>
                <w:sz w:val="20"/>
                <w:szCs w:val="20"/>
              </w:rPr>
              <w:t>Via Francesco Lazzarini da Caravaggio 8, 24043, Caravaggio (BG)</w:t>
            </w:r>
          </w:p>
        </w:tc>
        <w:tc>
          <w:tcPr>
            <w:tcW w:w="1829" w:type="dxa"/>
            <w:tcBorders>
              <w:top w:val="single" w:sz="4" w:space="0" w:color="000000"/>
            </w:tcBorders>
            <w:vAlign w:val="center"/>
          </w:tcPr>
          <w:p w14:paraId="4749C15E" w14:textId="2ABF0258" w:rsidR="000F55DC" w:rsidRPr="002D0390" w:rsidRDefault="00684192">
            <w:pPr>
              <w:spacing w:line="240" w:lineRule="auto"/>
              <w:rPr>
                <w:rFonts w:ascii="Verdana" w:eastAsia="Verdana" w:hAnsi="Verdana" w:cs="Verdana"/>
                <w:sz w:val="20"/>
                <w:szCs w:val="20"/>
              </w:rPr>
            </w:pPr>
            <w:proofErr w:type="spellStart"/>
            <w:r w:rsidRPr="00684192">
              <w:rPr>
                <w:rFonts w:ascii="Verdana" w:eastAsia="Verdana" w:hAnsi="Verdana" w:cs="Verdana"/>
                <w:sz w:val="20"/>
                <w:szCs w:val="20"/>
              </w:rPr>
              <w:t>Property</w:t>
            </w:r>
            <w:proofErr w:type="spellEnd"/>
          </w:p>
        </w:tc>
        <w:tc>
          <w:tcPr>
            <w:tcW w:w="2140" w:type="dxa"/>
            <w:tcBorders>
              <w:top w:val="single" w:sz="4" w:space="0" w:color="000000"/>
            </w:tcBorders>
            <w:vAlign w:val="center"/>
          </w:tcPr>
          <w:p w14:paraId="0000031F" w14:textId="42A4241A" w:rsidR="000F55DC" w:rsidRPr="002D0390" w:rsidRDefault="002C6EE2">
            <w:pPr>
              <w:spacing w:line="240" w:lineRule="auto"/>
              <w:rPr>
                <w:rFonts w:ascii="Verdana" w:eastAsia="Verdana" w:hAnsi="Verdana" w:cs="Verdana"/>
                <w:sz w:val="20"/>
                <w:szCs w:val="20"/>
              </w:rPr>
            </w:pPr>
            <w:proofErr w:type="spellStart"/>
            <w:r w:rsidRPr="002C6EE2">
              <w:rPr>
                <w:rFonts w:ascii="Verdana" w:eastAsia="Verdana" w:hAnsi="Verdana" w:cs="Verdana"/>
                <w:sz w:val="20"/>
                <w:szCs w:val="20"/>
              </w:rPr>
              <w:t>Waterproofed</w:t>
            </w:r>
            <w:proofErr w:type="spellEnd"/>
            <w:r w:rsidRPr="002C6EE2">
              <w:rPr>
                <w:rFonts w:ascii="Verdana" w:eastAsia="Verdana" w:hAnsi="Verdana" w:cs="Verdana"/>
                <w:sz w:val="20"/>
                <w:szCs w:val="20"/>
              </w:rPr>
              <w:t xml:space="preserve"> area</w:t>
            </w:r>
          </w:p>
        </w:tc>
        <w:tc>
          <w:tcPr>
            <w:tcW w:w="1701" w:type="dxa"/>
            <w:tcBorders>
              <w:top w:val="single" w:sz="4" w:space="0" w:color="000000"/>
            </w:tcBorders>
            <w:vAlign w:val="center"/>
          </w:tcPr>
          <w:p w14:paraId="00000320" w14:textId="073CA2D6" w:rsidR="000F55DC" w:rsidRPr="002D0390" w:rsidRDefault="00773256">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2</w:t>
            </w:r>
            <w:r w:rsidR="002C6EE2">
              <w:rPr>
                <w:rFonts w:ascii="Verdana" w:eastAsia="Verdana" w:hAnsi="Verdana" w:cs="Verdana"/>
                <w:sz w:val="20"/>
                <w:szCs w:val="20"/>
              </w:rPr>
              <w:t xml:space="preserve"> </w:t>
            </w:r>
            <w:r w:rsidRPr="002D0390">
              <w:rPr>
                <w:rFonts w:ascii="Verdana" w:eastAsia="Verdana" w:hAnsi="Verdana" w:cs="Verdana"/>
                <w:sz w:val="20"/>
                <w:szCs w:val="20"/>
              </w:rPr>
              <w:t>292</w:t>
            </w:r>
          </w:p>
        </w:tc>
        <w:tc>
          <w:tcPr>
            <w:tcW w:w="1701" w:type="dxa"/>
            <w:tcBorders>
              <w:top w:val="single" w:sz="4" w:space="0" w:color="000000"/>
            </w:tcBorders>
            <w:vAlign w:val="center"/>
          </w:tcPr>
          <w:p w14:paraId="00000321" w14:textId="31C5BC46" w:rsidR="000F55DC" w:rsidRPr="002D0390" w:rsidRDefault="00E2677D">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21</w:t>
            </w:r>
            <w:r w:rsidR="002C6EE2">
              <w:rPr>
                <w:rFonts w:ascii="Verdana" w:eastAsia="Verdana" w:hAnsi="Verdana" w:cs="Verdana"/>
                <w:sz w:val="20"/>
                <w:szCs w:val="20"/>
              </w:rPr>
              <w:t>.</w:t>
            </w:r>
            <w:r w:rsidRPr="002D0390">
              <w:rPr>
                <w:rFonts w:ascii="Verdana" w:eastAsia="Verdana" w:hAnsi="Verdana" w:cs="Verdana"/>
                <w:sz w:val="20"/>
                <w:szCs w:val="20"/>
              </w:rPr>
              <w:t>3</w:t>
            </w:r>
            <w:r w:rsidR="00866227" w:rsidRPr="002D0390">
              <w:rPr>
                <w:rFonts w:ascii="Verdana" w:eastAsia="Verdana" w:hAnsi="Verdana" w:cs="Verdana"/>
                <w:sz w:val="20"/>
                <w:szCs w:val="20"/>
              </w:rPr>
              <w:t>%</w:t>
            </w:r>
          </w:p>
        </w:tc>
      </w:tr>
      <w:tr w:rsidR="00AA46E5" w14:paraId="7C792B53" w14:textId="77777777" w:rsidTr="00BA0E17">
        <w:tblPrEx>
          <w:jc w:val="left"/>
        </w:tblPrEx>
        <w:trPr>
          <w:trHeight w:val="939"/>
        </w:trPr>
        <w:tc>
          <w:tcPr>
            <w:tcW w:w="2410" w:type="dxa"/>
            <w:vMerge/>
          </w:tcPr>
          <w:p w14:paraId="6BED0B0D" w14:textId="4E8B2B95" w:rsidR="00AA46E5" w:rsidRPr="002D0390" w:rsidRDefault="00AA46E5" w:rsidP="00AA46E5">
            <w:pPr>
              <w:spacing w:line="240" w:lineRule="auto"/>
              <w:rPr>
                <w:rFonts w:ascii="Verdana" w:eastAsia="Verdana" w:hAnsi="Verdana" w:cs="Verdana"/>
                <w:sz w:val="20"/>
                <w:szCs w:val="20"/>
              </w:rPr>
            </w:pPr>
          </w:p>
        </w:tc>
        <w:tc>
          <w:tcPr>
            <w:tcW w:w="1829" w:type="dxa"/>
            <w:vAlign w:val="center"/>
          </w:tcPr>
          <w:p w14:paraId="7FCDF152" w14:textId="54D0E240" w:rsidR="00AA46E5" w:rsidRPr="002D0390" w:rsidRDefault="002C6EE2" w:rsidP="00AA46E5">
            <w:pPr>
              <w:spacing w:line="240" w:lineRule="auto"/>
              <w:rPr>
                <w:rFonts w:ascii="Verdana" w:eastAsia="Verdana" w:hAnsi="Verdana" w:cs="Verdana"/>
                <w:sz w:val="20"/>
                <w:szCs w:val="20"/>
              </w:rPr>
            </w:pPr>
            <w:r w:rsidRPr="002C6EE2">
              <w:rPr>
                <w:rFonts w:ascii="Verdana" w:eastAsia="Verdana" w:hAnsi="Verdana" w:cs="Verdana"/>
                <w:sz w:val="20"/>
                <w:szCs w:val="20"/>
              </w:rPr>
              <w:t>Lease</w:t>
            </w:r>
          </w:p>
        </w:tc>
        <w:tc>
          <w:tcPr>
            <w:tcW w:w="2140" w:type="dxa"/>
            <w:vAlign w:val="center"/>
          </w:tcPr>
          <w:p w14:paraId="1AAFE3E2" w14:textId="575265DC" w:rsidR="00AA46E5" w:rsidRPr="002D0390" w:rsidRDefault="002C6EE2" w:rsidP="00AA46E5">
            <w:pPr>
              <w:spacing w:line="240" w:lineRule="auto"/>
              <w:rPr>
                <w:rFonts w:ascii="Verdana" w:eastAsia="Verdana" w:hAnsi="Verdana" w:cs="Verdana"/>
                <w:sz w:val="20"/>
                <w:szCs w:val="20"/>
              </w:rPr>
            </w:pPr>
            <w:proofErr w:type="spellStart"/>
            <w:r w:rsidRPr="002C6EE2">
              <w:rPr>
                <w:rFonts w:ascii="Verdana" w:eastAsia="Verdana" w:hAnsi="Verdana" w:cs="Verdana"/>
                <w:sz w:val="20"/>
                <w:szCs w:val="20"/>
              </w:rPr>
              <w:t>Waterproofed</w:t>
            </w:r>
            <w:proofErr w:type="spellEnd"/>
            <w:r w:rsidRPr="002C6EE2">
              <w:rPr>
                <w:rFonts w:ascii="Verdana" w:eastAsia="Verdana" w:hAnsi="Verdana" w:cs="Verdana"/>
                <w:sz w:val="20"/>
                <w:szCs w:val="20"/>
              </w:rPr>
              <w:t xml:space="preserve"> area</w:t>
            </w:r>
          </w:p>
        </w:tc>
        <w:tc>
          <w:tcPr>
            <w:tcW w:w="1701" w:type="dxa"/>
            <w:vAlign w:val="center"/>
          </w:tcPr>
          <w:p w14:paraId="68C609C6" w14:textId="6D73340B" w:rsidR="00AA46E5" w:rsidRPr="002D0390" w:rsidRDefault="00866227" w:rsidP="00AA46E5">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8</w:t>
            </w:r>
            <w:r w:rsidR="002C6EE2">
              <w:rPr>
                <w:rFonts w:ascii="Verdana" w:eastAsia="Verdana" w:hAnsi="Verdana" w:cs="Verdana"/>
                <w:sz w:val="20"/>
                <w:szCs w:val="20"/>
              </w:rPr>
              <w:t xml:space="preserve"> </w:t>
            </w:r>
            <w:r w:rsidRPr="002D0390">
              <w:rPr>
                <w:rFonts w:ascii="Verdana" w:eastAsia="Verdana" w:hAnsi="Verdana" w:cs="Verdana"/>
                <w:sz w:val="20"/>
                <w:szCs w:val="20"/>
              </w:rPr>
              <w:t>492</w:t>
            </w:r>
          </w:p>
        </w:tc>
        <w:tc>
          <w:tcPr>
            <w:tcW w:w="1701" w:type="dxa"/>
            <w:vAlign w:val="center"/>
          </w:tcPr>
          <w:p w14:paraId="1071E55F" w14:textId="3CCAA846" w:rsidR="00AA46E5" w:rsidRPr="002D0390" w:rsidRDefault="00902040" w:rsidP="00AA46E5">
            <w:pPr>
              <w:spacing w:line="240" w:lineRule="auto"/>
              <w:ind w:right="403"/>
              <w:jc w:val="right"/>
              <w:rPr>
                <w:rFonts w:ascii="Verdana" w:eastAsia="Verdana" w:hAnsi="Verdana" w:cs="Verdana"/>
                <w:sz w:val="20"/>
                <w:szCs w:val="20"/>
              </w:rPr>
            </w:pPr>
            <w:r w:rsidRPr="002D0390">
              <w:rPr>
                <w:rFonts w:ascii="Verdana" w:eastAsia="Verdana" w:hAnsi="Verdana" w:cs="Verdana"/>
                <w:sz w:val="20"/>
                <w:szCs w:val="20"/>
              </w:rPr>
              <w:t>78</w:t>
            </w:r>
            <w:r w:rsidR="002C6EE2">
              <w:rPr>
                <w:rFonts w:ascii="Verdana" w:eastAsia="Verdana" w:hAnsi="Verdana" w:cs="Verdana"/>
                <w:sz w:val="20"/>
                <w:szCs w:val="20"/>
              </w:rPr>
              <w:t>.</w:t>
            </w:r>
            <w:r w:rsidRPr="002D0390">
              <w:rPr>
                <w:rFonts w:ascii="Verdana" w:eastAsia="Verdana" w:hAnsi="Verdana" w:cs="Verdana"/>
                <w:sz w:val="20"/>
                <w:szCs w:val="20"/>
              </w:rPr>
              <w:t>7</w:t>
            </w:r>
            <w:r w:rsidR="00866227" w:rsidRPr="002D0390">
              <w:rPr>
                <w:rFonts w:ascii="Verdana" w:eastAsia="Verdana" w:hAnsi="Verdana" w:cs="Verdana"/>
                <w:sz w:val="20"/>
                <w:szCs w:val="20"/>
              </w:rPr>
              <w:t>%</w:t>
            </w:r>
          </w:p>
        </w:tc>
      </w:tr>
      <w:tr w:rsidR="00AA46E5" w14:paraId="03F09EB6" w14:textId="77777777" w:rsidTr="00902040">
        <w:trPr>
          <w:trHeight w:val="298"/>
          <w:jc w:val="center"/>
        </w:trPr>
        <w:tc>
          <w:tcPr>
            <w:tcW w:w="2410" w:type="dxa"/>
            <w:tcBorders>
              <w:top w:val="single" w:sz="4" w:space="0" w:color="000000"/>
              <w:bottom w:val="single" w:sz="4" w:space="0" w:color="000000"/>
            </w:tcBorders>
            <w:vAlign w:val="center"/>
          </w:tcPr>
          <w:p w14:paraId="5E496FB4" w14:textId="0246D6AE" w:rsidR="00AA46E5" w:rsidRPr="00902040" w:rsidRDefault="00902040" w:rsidP="00AA46E5">
            <w:pPr>
              <w:spacing w:line="240" w:lineRule="auto"/>
              <w:rPr>
                <w:rFonts w:ascii="Verdana" w:eastAsia="Verdana" w:hAnsi="Verdana" w:cs="Verdana"/>
                <w:b/>
                <w:sz w:val="20"/>
                <w:szCs w:val="20"/>
              </w:rPr>
            </w:pPr>
            <w:r w:rsidRPr="00902040">
              <w:rPr>
                <w:rFonts w:ascii="Verdana" w:eastAsia="Verdana" w:hAnsi="Verdana" w:cs="Verdana"/>
                <w:b/>
                <w:bCs/>
                <w:sz w:val="20"/>
                <w:szCs w:val="20"/>
              </w:rPr>
              <w:t>Total</w:t>
            </w:r>
          </w:p>
        </w:tc>
        <w:tc>
          <w:tcPr>
            <w:tcW w:w="1829" w:type="dxa"/>
            <w:tcBorders>
              <w:top w:val="single" w:sz="4" w:space="0" w:color="000000"/>
              <w:bottom w:val="single" w:sz="4" w:space="0" w:color="000000"/>
            </w:tcBorders>
            <w:vAlign w:val="center"/>
          </w:tcPr>
          <w:p w14:paraId="6510FB86" w14:textId="77777777" w:rsidR="00AA46E5" w:rsidRDefault="00AA46E5" w:rsidP="002C6EE2">
            <w:pPr>
              <w:spacing w:line="240" w:lineRule="auto"/>
              <w:jc w:val="center"/>
              <w:rPr>
                <w:rFonts w:ascii="Verdana" w:eastAsia="Verdana" w:hAnsi="Verdana" w:cs="Verdana"/>
                <w:sz w:val="20"/>
                <w:szCs w:val="20"/>
              </w:rPr>
            </w:pPr>
          </w:p>
        </w:tc>
        <w:tc>
          <w:tcPr>
            <w:tcW w:w="2140" w:type="dxa"/>
            <w:tcBorders>
              <w:top w:val="single" w:sz="4" w:space="0" w:color="000000"/>
              <w:bottom w:val="single" w:sz="4" w:space="0" w:color="000000"/>
            </w:tcBorders>
            <w:vAlign w:val="center"/>
          </w:tcPr>
          <w:p w14:paraId="00000329" w14:textId="43A7FB0E" w:rsidR="00AA46E5" w:rsidRDefault="00AA46E5" w:rsidP="00902040">
            <w:pPr>
              <w:spacing w:line="240" w:lineRule="auto"/>
              <w:jc w:val="right"/>
              <w:rPr>
                <w:rFonts w:ascii="Verdana" w:eastAsia="Verdana" w:hAnsi="Verdana" w:cs="Verdana"/>
                <w:sz w:val="20"/>
                <w:szCs w:val="20"/>
              </w:rPr>
            </w:pPr>
          </w:p>
        </w:tc>
        <w:tc>
          <w:tcPr>
            <w:tcW w:w="1701" w:type="dxa"/>
            <w:tcBorders>
              <w:top w:val="single" w:sz="4" w:space="0" w:color="000000"/>
              <w:bottom w:val="single" w:sz="4" w:space="0" w:color="000000"/>
            </w:tcBorders>
            <w:vAlign w:val="center"/>
          </w:tcPr>
          <w:p w14:paraId="0000032A" w14:textId="61A99D50" w:rsidR="00AA46E5" w:rsidRPr="000A4F30" w:rsidRDefault="000A4F30" w:rsidP="00AA46E5">
            <w:pPr>
              <w:ind w:right="403"/>
              <w:jc w:val="right"/>
              <w:rPr>
                <w:rFonts w:ascii="Verdana" w:eastAsia="Verdana" w:hAnsi="Verdana" w:cs="Verdana"/>
                <w:b/>
                <w:sz w:val="20"/>
                <w:szCs w:val="20"/>
              </w:rPr>
            </w:pPr>
            <w:r w:rsidRPr="000A4F30">
              <w:rPr>
                <w:rFonts w:ascii="Verdana" w:eastAsia="Verdana" w:hAnsi="Verdana" w:cs="Verdana"/>
                <w:b/>
                <w:bCs/>
                <w:sz w:val="20"/>
                <w:szCs w:val="20"/>
              </w:rPr>
              <w:t>10</w:t>
            </w:r>
            <w:r w:rsidR="002C6EE2">
              <w:rPr>
                <w:rFonts w:ascii="Verdana" w:eastAsia="Verdana" w:hAnsi="Verdana" w:cs="Verdana"/>
                <w:b/>
                <w:bCs/>
                <w:sz w:val="20"/>
                <w:szCs w:val="20"/>
              </w:rPr>
              <w:t xml:space="preserve"> </w:t>
            </w:r>
            <w:r w:rsidRPr="000A4F30">
              <w:rPr>
                <w:rFonts w:ascii="Verdana" w:eastAsia="Verdana" w:hAnsi="Verdana" w:cs="Verdana"/>
                <w:b/>
                <w:bCs/>
                <w:sz w:val="20"/>
                <w:szCs w:val="20"/>
              </w:rPr>
              <w:t>784</w:t>
            </w:r>
          </w:p>
        </w:tc>
        <w:tc>
          <w:tcPr>
            <w:tcW w:w="1701" w:type="dxa"/>
            <w:tcBorders>
              <w:top w:val="single" w:sz="4" w:space="0" w:color="000000"/>
              <w:bottom w:val="single" w:sz="4" w:space="0" w:color="000000"/>
            </w:tcBorders>
            <w:vAlign w:val="center"/>
          </w:tcPr>
          <w:p w14:paraId="0000032B" w14:textId="1B14A691" w:rsidR="00AA46E5" w:rsidRDefault="00AA46E5" w:rsidP="00AA46E5">
            <w:pPr>
              <w:spacing w:line="240" w:lineRule="auto"/>
              <w:ind w:right="403"/>
              <w:jc w:val="right"/>
              <w:rPr>
                <w:rFonts w:ascii="Verdana" w:eastAsia="Verdana" w:hAnsi="Verdana" w:cs="Verdana"/>
                <w:b/>
                <w:bCs/>
                <w:sz w:val="20"/>
                <w:szCs w:val="20"/>
              </w:rPr>
            </w:pPr>
            <w:r>
              <w:rPr>
                <w:rFonts w:ascii="Verdana" w:eastAsia="Verdana" w:hAnsi="Verdana" w:cs="Verdana"/>
                <w:b/>
                <w:bCs/>
                <w:sz w:val="20"/>
                <w:szCs w:val="20"/>
              </w:rPr>
              <w:t>100</w:t>
            </w:r>
            <w:r w:rsidR="002C6EE2">
              <w:rPr>
                <w:rFonts w:ascii="Verdana" w:eastAsia="Verdana" w:hAnsi="Verdana" w:cs="Verdana"/>
                <w:b/>
                <w:bCs/>
                <w:sz w:val="20"/>
                <w:szCs w:val="20"/>
              </w:rPr>
              <w:t>.</w:t>
            </w:r>
            <w:r>
              <w:rPr>
                <w:rFonts w:ascii="Verdana" w:eastAsia="Verdana" w:hAnsi="Verdana" w:cs="Verdana"/>
                <w:b/>
                <w:bCs/>
                <w:sz w:val="20"/>
                <w:szCs w:val="20"/>
              </w:rPr>
              <w:t>0%</w:t>
            </w:r>
          </w:p>
        </w:tc>
      </w:tr>
    </w:tbl>
    <w:p w14:paraId="11A762F3" w14:textId="77777777" w:rsidR="001A61DD" w:rsidRDefault="001A61DD" w:rsidP="001A61DD"/>
    <w:p w14:paraId="4001766D" w14:textId="77777777" w:rsidR="001A61DD" w:rsidRDefault="001A61DD" w:rsidP="001A61DD"/>
    <w:p w14:paraId="0C967F67" w14:textId="6D526E8F" w:rsidR="00D876B6" w:rsidRPr="001E31FD" w:rsidRDefault="00D876B6" w:rsidP="00E573D0">
      <w:pPr>
        <w:keepNext/>
        <w:keepLines/>
        <w:spacing w:after="240" w:line="240" w:lineRule="auto"/>
        <w:jc w:val="both"/>
        <w:outlineLvl w:val="1"/>
        <w:rPr>
          <w:rFonts w:ascii="Verdana" w:eastAsia="Yu Gothic Light" w:hAnsi="Verdana" w:cstheme="majorBidi"/>
          <w:b/>
          <w:bCs/>
          <w:caps/>
          <w:sz w:val="28"/>
          <w:szCs w:val="26"/>
        </w:rPr>
      </w:pPr>
      <w:bookmarkStart w:id="38" w:name="_Toc237963609"/>
      <w:r w:rsidRPr="00176838">
        <w:rPr>
          <w:rFonts w:ascii="Verdana" w:eastAsia="Yu Gothic Light" w:hAnsi="Verdana" w:cstheme="majorBidi"/>
          <w:b/>
          <w:bCs/>
          <w:caps/>
          <w:sz w:val="28"/>
          <w:szCs w:val="26"/>
        </w:rPr>
        <w:lastRenderedPageBreak/>
        <w:t>2.</w:t>
      </w:r>
      <w:r w:rsidR="006E18A2">
        <w:rPr>
          <w:rFonts w:ascii="Verdana" w:eastAsia="Yu Gothic Light" w:hAnsi="Verdana" w:cstheme="majorBidi"/>
          <w:b/>
          <w:bCs/>
          <w:caps/>
          <w:sz w:val="28"/>
          <w:szCs w:val="26"/>
        </w:rPr>
        <w:t>8</w:t>
      </w:r>
      <w:r>
        <w:rPr>
          <w:rFonts w:ascii="Verdana" w:eastAsia="Yu Gothic Light" w:hAnsi="Verdana" w:cstheme="majorBidi"/>
          <w:b/>
          <w:bCs/>
          <w:caps/>
          <w:sz w:val="28"/>
          <w:szCs w:val="26"/>
        </w:rPr>
        <w:t xml:space="preserve"> </w:t>
      </w:r>
      <w:proofErr w:type="spellStart"/>
      <w:r w:rsidR="00E573D0" w:rsidRPr="00E573D0">
        <w:rPr>
          <w:rFonts w:ascii="Verdana" w:eastAsia="Yu Gothic Light" w:hAnsi="Verdana" w:cstheme="majorBidi"/>
          <w:b/>
          <w:bCs/>
          <w:sz w:val="28"/>
          <w:szCs w:val="26"/>
        </w:rPr>
        <w:t>Physical</w:t>
      </w:r>
      <w:proofErr w:type="spellEnd"/>
      <w:r w:rsidR="00E573D0" w:rsidRPr="00E573D0">
        <w:rPr>
          <w:rFonts w:ascii="Verdana" w:eastAsia="Yu Gothic Light" w:hAnsi="Verdana" w:cstheme="majorBidi"/>
          <w:b/>
          <w:bCs/>
          <w:sz w:val="28"/>
          <w:szCs w:val="26"/>
        </w:rPr>
        <w:t xml:space="preserve"> risk</w:t>
      </w:r>
      <w:bookmarkEnd w:id="38"/>
    </w:p>
    <w:p w14:paraId="2A17E901" w14:textId="77777777" w:rsidR="00E573D0" w:rsidRPr="00E573D0" w:rsidRDefault="00E573D0" w:rsidP="00E573D0">
      <w:pPr>
        <w:spacing w:after="240"/>
        <w:jc w:val="both"/>
        <w:rPr>
          <w:rFonts w:ascii="Verdana" w:eastAsia="Verdana" w:hAnsi="Verdana" w:cs="Verdana"/>
          <w:sz w:val="20"/>
          <w:szCs w:val="20"/>
          <w:lang w:val="en-GB"/>
        </w:rPr>
      </w:pPr>
      <w:r w:rsidRPr="00E573D0">
        <w:rPr>
          <w:rFonts w:ascii="Verdana" w:eastAsia="Verdana" w:hAnsi="Verdana" w:cs="Verdana"/>
          <w:sz w:val="20"/>
          <w:szCs w:val="20"/>
          <w:lang w:val="en-GB"/>
        </w:rPr>
        <w:t>Recognizing its increasing exposure to risks arising from catastrophic events and phenomena of various kinds, Thermocast has adopted appropriate mitigation measures by taking out specific insurance policies to cover key operational and environmental risks.</w:t>
      </w:r>
    </w:p>
    <w:p w14:paraId="00000334" w14:textId="7252989D" w:rsidR="00086B21" w:rsidRPr="00E573D0" w:rsidRDefault="00E573D0" w:rsidP="00E573D0">
      <w:pPr>
        <w:spacing w:after="240"/>
        <w:jc w:val="both"/>
        <w:rPr>
          <w:rFonts w:ascii="Verdana" w:eastAsia="Verdana" w:hAnsi="Verdana" w:cs="Verdana"/>
          <w:color w:val="00B0F0"/>
          <w:sz w:val="21"/>
          <w:szCs w:val="21"/>
          <w:lang w:val="en-GB"/>
        </w:rPr>
      </w:pPr>
      <w:r w:rsidRPr="00E573D0">
        <w:rPr>
          <w:rFonts w:ascii="Verdana" w:eastAsia="Verdana" w:hAnsi="Verdana" w:cs="Verdana"/>
          <w:sz w:val="20"/>
          <w:szCs w:val="20"/>
          <w:lang w:val="en-GB"/>
        </w:rPr>
        <w:t>The insurance policies taken out by the Company are listed below</w:t>
      </w:r>
      <w:r w:rsidR="009A7BEC" w:rsidRPr="00E573D0">
        <w:rPr>
          <w:rFonts w:ascii="Verdana" w:eastAsia="Verdana" w:hAnsi="Verdana" w:cs="Verdana"/>
          <w:sz w:val="20"/>
          <w:szCs w:val="20"/>
          <w:lang w:val="en-GB"/>
        </w:rPr>
        <w:t>.</w:t>
      </w:r>
    </w:p>
    <w:tbl>
      <w:tblPr>
        <w:tblW w:w="9540" w:type="dxa"/>
        <w:tblBorders>
          <w:top w:val="single" w:sz="4" w:space="0" w:color="000000"/>
          <w:left w:val="nil"/>
          <w:bottom w:val="single" w:sz="4" w:space="0" w:color="000000"/>
          <w:right w:val="nil"/>
          <w:insideH w:val="nil"/>
          <w:insideV w:val="nil"/>
        </w:tblBorders>
        <w:tblLayout w:type="fixed"/>
        <w:tblLook w:val="0400" w:firstRow="0" w:lastRow="0" w:firstColumn="0" w:lastColumn="0" w:noHBand="0" w:noVBand="1"/>
      </w:tblPr>
      <w:tblGrid>
        <w:gridCol w:w="1559"/>
        <w:gridCol w:w="2041"/>
        <w:gridCol w:w="2700"/>
        <w:gridCol w:w="1620"/>
        <w:gridCol w:w="1620"/>
      </w:tblGrid>
      <w:tr w:rsidR="00086B21" w:rsidRPr="005C6F01" w14:paraId="41057180" w14:textId="77777777" w:rsidTr="0032661E">
        <w:trPr>
          <w:trHeight w:val="454"/>
        </w:trPr>
        <w:tc>
          <w:tcPr>
            <w:tcW w:w="1559" w:type="dxa"/>
            <w:tcBorders>
              <w:top w:val="single" w:sz="4" w:space="0" w:color="000000"/>
              <w:bottom w:val="single" w:sz="4" w:space="0" w:color="000000"/>
            </w:tcBorders>
            <w:vAlign w:val="center"/>
          </w:tcPr>
          <w:p w14:paraId="00000335" w14:textId="6D43AB99" w:rsidR="00086B21" w:rsidRPr="008B3DF4" w:rsidRDefault="00000000">
            <w:pPr>
              <w:rPr>
                <w:rFonts w:ascii="Verdana" w:eastAsia="Verdana" w:hAnsi="Verdana" w:cs="Verdana"/>
                <w:i/>
                <w:iCs/>
                <w:sz w:val="20"/>
                <w:szCs w:val="20"/>
              </w:rPr>
            </w:pPr>
            <w:sdt>
              <w:sdtPr>
                <w:rPr>
                  <w:i/>
                  <w:iCs/>
                </w:rPr>
                <w:tag w:val="goog_rdk_3"/>
                <w:id w:val="-773793935"/>
              </w:sdtPr>
              <w:sdtContent/>
            </w:sdt>
            <w:r w:rsidR="00E573D0">
              <w:rPr>
                <w:rFonts w:ascii="Verdana" w:eastAsia="Verdana" w:hAnsi="Verdana" w:cs="Verdana"/>
                <w:i/>
                <w:iCs/>
                <w:sz w:val="20"/>
                <w:szCs w:val="20"/>
              </w:rPr>
              <w:t xml:space="preserve">Site </w:t>
            </w:r>
          </w:p>
        </w:tc>
        <w:tc>
          <w:tcPr>
            <w:tcW w:w="2041" w:type="dxa"/>
            <w:tcBorders>
              <w:top w:val="single" w:sz="4" w:space="0" w:color="000000"/>
              <w:bottom w:val="single" w:sz="4" w:space="0" w:color="000000"/>
            </w:tcBorders>
            <w:vAlign w:val="center"/>
          </w:tcPr>
          <w:p w14:paraId="00000336" w14:textId="50769A9A" w:rsidR="00086B21" w:rsidRPr="008B3DF4" w:rsidRDefault="004A349B">
            <w:pPr>
              <w:rPr>
                <w:rFonts w:ascii="Verdana" w:eastAsia="Verdana" w:hAnsi="Verdana" w:cs="Verdana"/>
                <w:i/>
                <w:iCs/>
                <w:sz w:val="20"/>
                <w:szCs w:val="20"/>
              </w:rPr>
            </w:pPr>
            <w:proofErr w:type="spellStart"/>
            <w:r w:rsidRPr="004A349B">
              <w:rPr>
                <w:rFonts w:ascii="Verdana" w:eastAsia="Verdana" w:hAnsi="Verdana" w:cs="Verdana"/>
                <w:i/>
                <w:iCs/>
                <w:sz w:val="20"/>
                <w:szCs w:val="20"/>
              </w:rPr>
              <w:t>Insured</w:t>
            </w:r>
            <w:proofErr w:type="spellEnd"/>
            <w:r w:rsidRPr="004A349B">
              <w:rPr>
                <w:rFonts w:ascii="Verdana" w:eastAsia="Verdana" w:hAnsi="Verdana" w:cs="Verdana"/>
                <w:i/>
                <w:iCs/>
                <w:sz w:val="20"/>
                <w:szCs w:val="20"/>
              </w:rPr>
              <w:t xml:space="preserve"> asset</w:t>
            </w:r>
          </w:p>
        </w:tc>
        <w:tc>
          <w:tcPr>
            <w:tcW w:w="2700" w:type="dxa"/>
            <w:tcBorders>
              <w:top w:val="single" w:sz="4" w:space="0" w:color="000000"/>
              <w:bottom w:val="single" w:sz="4" w:space="0" w:color="000000"/>
            </w:tcBorders>
            <w:vAlign w:val="center"/>
          </w:tcPr>
          <w:p w14:paraId="00000337" w14:textId="4FCE7E76" w:rsidR="00086B21" w:rsidRPr="00371A70" w:rsidRDefault="00371A70">
            <w:pPr>
              <w:jc w:val="center"/>
              <w:rPr>
                <w:rFonts w:ascii="Verdana" w:eastAsia="Verdana" w:hAnsi="Verdana" w:cs="Verdana"/>
                <w:i/>
                <w:iCs/>
                <w:sz w:val="20"/>
                <w:szCs w:val="20"/>
                <w:lang w:val="en-GB"/>
              </w:rPr>
            </w:pPr>
            <w:r w:rsidRPr="00371A70">
              <w:rPr>
                <w:rFonts w:ascii="Verdana" w:eastAsia="Verdana" w:hAnsi="Verdana" w:cs="Verdana"/>
                <w:i/>
                <w:iCs/>
                <w:sz w:val="20"/>
                <w:szCs w:val="20"/>
                <w:lang w:val="en-GB"/>
              </w:rPr>
              <w:t>Insured physical risk/natural disaster</w:t>
            </w:r>
          </w:p>
        </w:tc>
        <w:tc>
          <w:tcPr>
            <w:tcW w:w="1620" w:type="dxa"/>
            <w:tcBorders>
              <w:top w:val="single" w:sz="4" w:space="0" w:color="000000"/>
              <w:bottom w:val="single" w:sz="4" w:space="0" w:color="000000"/>
            </w:tcBorders>
            <w:vAlign w:val="center"/>
          </w:tcPr>
          <w:p w14:paraId="2DD284C3" w14:textId="77777777" w:rsidR="00371A70" w:rsidRDefault="00371A70">
            <w:pPr>
              <w:jc w:val="center"/>
              <w:rPr>
                <w:rFonts w:ascii="Verdana" w:eastAsia="Verdana" w:hAnsi="Verdana" w:cs="Verdana"/>
                <w:i/>
                <w:iCs/>
                <w:sz w:val="20"/>
                <w:szCs w:val="20"/>
              </w:rPr>
            </w:pPr>
            <w:proofErr w:type="spellStart"/>
            <w:r w:rsidRPr="00371A70">
              <w:rPr>
                <w:rFonts w:ascii="Verdana" w:eastAsia="Verdana" w:hAnsi="Verdana" w:cs="Verdana"/>
                <w:i/>
                <w:iCs/>
                <w:sz w:val="20"/>
                <w:szCs w:val="20"/>
              </w:rPr>
              <w:t>Insured</w:t>
            </w:r>
            <w:proofErr w:type="spellEnd"/>
            <w:r w:rsidRPr="00371A70">
              <w:rPr>
                <w:rFonts w:ascii="Verdana" w:eastAsia="Verdana" w:hAnsi="Verdana" w:cs="Verdana"/>
                <w:i/>
                <w:iCs/>
                <w:sz w:val="20"/>
                <w:szCs w:val="20"/>
              </w:rPr>
              <w:t xml:space="preserve"> </w:t>
            </w:r>
            <w:proofErr w:type="spellStart"/>
            <w:r w:rsidRPr="00371A70">
              <w:rPr>
                <w:rFonts w:ascii="Verdana" w:eastAsia="Verdana" w:hAnsi="Verdana" w:cs="Verdana"/>
                <w:i/>
                <w:iCs/>
                <w:sz w:val="20"/>
                <w:szCs w:val="20"/>
              </w:rPr>
              <w:t>amount</w:t>
            </w:r>
            <w:proofErr w:type="spellEnd"/>
            <w:r w:rsidRPr="00371A70">
              <w:rPr>
                <w:rFonts w:ascii="Verdana" w:eastAsia="Verdana" w:hAnsi="Verdana" w:cs="Verdana"/>
                <w:i/>
                <w:iCs/>
                <w:sz w:val="20"/>
                <w:szCs w:val="20"/>
              </w:rPr>
              <w:t xml:space="preserve"> </w:t>
            </w:r>
          </w:p>
          <w:p w14:paraId="00000338" w14:textId="49C88CE8" w:rsidR="00086B21" w:rsidRPr="008B3DF4" w:rsidRDefault="009A7BEC">
            <w:pPr>
              <w:jc w:val="center"/>
              <w:rPr>
                <w:rFonts w:ascii="Verdana" w:eastAsia="Verdana" w:hAnsi="Verdana" w:cs="Verdana"/>
                <w:i/>
                <w:iCs/>
                <w:sz w:val="20"/>
                <w:szCs w:val="20"/>
              </w:rPr>
            </w:pPr>
            <w:r w:rsidRPr="008B3DF4">
              <w:rPr>
                <w:rFonts w:ascii="Verdana" w:eastAsia="Verdana" w:hAnsi="Verdana" w:cs="Verdana"/>
                <w:i/>
                <w:iCs/>
                <w:sz w:val="20"/>
                <w:szCs w:val="20"/>
              </w:rPr>
              <w:t>(</w:t>
            </w:r>
            <w:r w:rsidR="003C0985" w:rsidRPr="008B3DF4">
              <w:rPr>
                <w:rFonts w:ascii="Verdana" w:eastAsia="Verdana" w:hAnsi="Verdana" w:cs="Verdana"/>
                <w:i/>
                <w:iCs/>
                <w:sz w:val="20"/>
                <w:szCs w:val="20"/>
              </w:rPr>
              <w:t xml:space="preserve">mln </w:t>
            </w:r>
            <w:r w:rsidRPr="008B3DF4">
              <w:rPr>
                <w:rFonts w:ascii="Verdana" w:eastAsia="Verdana" w:hAnsi="Verdana" w:cs="Verdana"/>
                <w:i/>
                <w:iCs/>
                <w:sz w:val="20"/>
                <w:szCs w:val="20"/>
              </w:rPr>
              <w:t>€)</w:t>
            </w:r>
          </w:p>
        </w:tc>
        <w:tc>
          <w:tcPr>
            <w:tcW w:w="1620" w:type="dxa"/>
            <w:tcBorders>
              <w:top w:val="single" w:sz="4" w:space="0" w:color="000000"/>
              <w:bottom w:val="single" w:sz="4" w:space="0" w:color="000000"/>
            </w:tcBorders>
            <w:vAlign w:val="center"/>
          </w:tcPr>
          <w:p w14:paraId="00000339" w14:textId="14ABA831" w:rsidR="00086B21" w:rsidRPr="008B3DF4" w:rsidRDefault="00371A70">
            <w:pPr>
              <w:jc w:val="center"/>
              <w:rPr>
                <w:rFonts w:ascii="Verdana" w:eastAsia="Verdana" w:hAnsi="Verdana" w:cs="Verdana"/>
                <w:i/>
                <w:iCs/>
                <w:sz w:val="20"/>
                <w:szCs w:val="20"/>
              </w:rPr>
            </w:pPr>
            <w:r w:rsidRPr="00371A70">
              <w:rPr>
                <w:rFonts w:ascii="Verdana" w:eastAsia="Verdana" w:hAnsi="Verdana" w:cs="Verdana"/>
                <w:i/>
                <w:iCs/>
                <w:sz w:val="20"/>
                <w:szCs w:val="20"/>
              </w:rPr>
              <w:t xml:space="preserve">Coverage </w:t>
            </w:r>
            <w:proofErr w:type="spellStart"/>
            <w:r w:rsidRPr="00371A70">
              <w:rPr>
                <w:rFonts w:ascii="Verdana" w:eastAsia="Verdana" w:hAnsi="Verdana" w:cs="Verdana"/>
                <w:i/>
                <w:iCs/>
                <w:sz w:val="20"/>
                <w:szCs w:val="20"/>
              </w:rPr>
              <w:t>period</w:t>
            </w:r>
            <w:proofErr w:type="spellEnd"/>
          </w:p>
        </w:tc>
      </w:tr>
      <w:tr w:rsidR="00086B21" w:rsidRPr="005C6F01" w14:paraId="18C4AF17" w14:textId="77777777" w:rsidTr="0032661E">
        <w:trPr>
          <w:trHeight w:val="454"/>
        </w:trPr>
        <w:tc>
          <w:tcPr>
            <w:tcW w:w="1559" w:type="dxa"/>
            <w:vMerge w:val="restart"/>
            <w:tcBorders>
              <w:top w:val="single" w:sz="4" w:space="0" w:color="000000"/>
            </w:tcBorders>
            <w:vAlign w:val="center"/>
          </w:tcPr>
          <w:p w14:paraId="0000033A" w14:textId="77777777" w:rsidR="00086B21" w:rsidRPr="005C6F01" w:rsidRDefault="009A7BEC">
            <w:pPr>
              <w:rPr>
                <w:rFonts w:ascii="Verdana" w:eastAsia="Verdana" w:hAnsi="Verdana" w:cs="Verdana"/>
                <w:sz w:val="20"/>
                <w:szCs w:val="20"/>
              </w:rPr>
            </w:pPr>
            <w:r w:rsidRPr="005C6F01">
              <w:rPr>
                <w:rFonts w:ascii="Verdana" w:eastAsia="Verdana" w:hAnsi="Verdana" w:cs="Verdana"/>
                <w:sz w:val="20"/>
                <w:szCs w:val="20"/>
              </w:rPr>
              <w:t>Caravaggio</w:t>
            </w:r>
          </w:p>
        </w:tc>
        <w:tc>
          <w:tcPr>
            <w:tcW w:w="2041" w:type="dxa"/>
            <w:tcBorders>
              <w:top w:val="single" w:sz="4" w:space="0" w:color="000000"/>
              <w:bottom w:val="single" w:sz="4" w:space="0" w:color="000000"/>
            </w:tcBorders>
            <w:vAlign w:val="center"/>
          </w:tcPr>
          <w:p w14:paraId="0000033B" w14:textId="2D5FE79F" w:rsidR="00086B21" w:rsidRPr="005C6F01" w:rsidRDefault="004A349B">
            <w:pPr>
              <w:rPr>
                <w:rFonts w:ascii="Verdana" w:eastAsia="Verdana" w:hAnsi="Verdana" w:cs="Verdana"/>
                <w:sz w:val="20"/>
                <w:szCs w:val="20"/>
              </w:rPr>
            </w:pPr>
            <w:r w:rsidRPr="004A349B">
              <w:rPr>
                <w:rFonts w:ascii="Verdana" w:eastAsia="Verdana" w:hAnsi="Verdana" w:cs="Verdana"/>
                <w:sz w:val="20"/>
                <w:szCs w:val="20"/>
              </w:rPr>
              <w:t>Buildings</w:t>
            </w:r>
          </w:p>
        </w:tc>
        <w:tc>
          <w:tcPr>
            <w:tcW w:w="2700" w:type="dxa"/>
            <w:tcBorders>
              <w:top w:val="single" w:sz="4" w:space="0" w:color="000000"/>
              <w:bottom w:val="single" w:sz="4" w:space="0" w:color="000000"/>
            </w:tcBorders>
            <w:vAlign w:val="center"/>
          </w:tcPr>
          <w:p w14:paraId="0000033C" w14:textId="15DED68B" w:rsidR="00086B21" w:rsidRPr="005C6F01" w:rsidRDefault="004A349B">
            <w:pPr>
              <w:jc w:val="center"/>
              <w:rPr>
                <w:rFonts w:ascii="Verdana" w:eastAsia="Verdana" w:hAnsi="Verdana" w:cs="Verdana"/>
                <w:sz w:val="20"/>
                <w:szCs w:val="20"/>
              </w:rPr>
            </w:pPr>
            <w:r w:rsidRPr="004A349B">
              <w:rPr>
                <w:rFonts w:ascii="Verdana" w:eastAsia="Verdana" w:hAnsi="Verdana" w:cs="Verdana"/>
                <w:sz w:val="20"/>
                <w:szCs w:val="20"/>
              </w:rPr>
              <w:t xml:space="preserve">Fires, </w:t>
            </w:r>
            <w:proofErr w:type="spellStart"/>
            <w:r w:rsidRPr="004A349B">
              <w:rPr>
                <w:rFonts w:ascii="Verdana" w:eastAsia="Verdana" w:hAnsi="Verdana" w:cs="Verdana"/>
                <w:sz w:val="20"/>
                <w:szCs w:val="20"/>
              </w:rPr>
              <w:t>weather</w:t>
            </w:r>
            <w:proofErr w:type="spellEnd"/>
            <w:r w:rsidRPr="004A349B">
              <w:rPr>
                <w:rFonts w:ascii="Verdana" w:eastAsia="Verdana" w:hAnsi="Verdana" w:cs="Verdana"/>
                <w:sz w:val="20"/>
                <w:szCs w:val="20"/>
              </w:rPr>
              <w:t xml:space="preserve"> events, </w:t>
            </w:r>
            <w:proofErr w:type="spellStart"/>
            <w:r w:rsidRPr="004A349B">
              <w:rPr>
                <w:rFonts w:ascii="Verdana" w:eastAsia="Verdana" w:hAnsi="Verdana" w:cs="Verdana"/>
                <w:sz w:val="20"/>
                <w:szCs w:val="20"/>
              </w:rPr>
              <w:t>catastrophes</w:t>
            </w:r>
            <w:proofErr w:type="spellEnd"/>
          </w:p>
        </w:tc>
        <w:tc>
          <w:tcPr>
            <w:tcW w:w="1620" w:type="dxa"/>
            <w:tcBorders>
              <w:top w:val="single" w:sz="4" w:space="0" w:color="000000"/>
              <w:bottom w:val="single" w:sz="4" w:space="0" w:color="000000"/>
            </w:tcBorders>
            <w:vAlign w:val="center"/>
          </w:tcPr>
          <w:p w14:paraId="0000033D" w14:textId="19B01A20" w:rsidR="00086B21" w:rsidRPr="005C6F01" w:rsidRDefault="00944572">
            <w:pPr>
              <w:jc w:val="center"/>
              <w:rPr>
                <w:rFonts w:ascii="Verdana" w:eastAsia="Verdana" w:hAnsi="Verdana" w:cs="Verdana"/>
                <w:sz w:val="20"/>
                <w:szCs w:val="20"/>
              </w:rPr>
            </w:pPr>
            <w:r w:rsidRPr="005C6F01">
              <w:rPr>
                <w:rFonts w:ascii="Verdana" w:eastAsia="Verdana" w:hAnsi="Verdana" w:cs="Verdana"/>
                <w:sz w:val="20"/>
                <w:szCs w:val="20"/>
              </w:rPr>
              <w:t>9,5 mln €</w:t>
            </w:r>
            <w:r w:rsidR="00120605" w:rsidRPr="005C6F01">
              <w:rPr>
                <w:rFonts w:ascii="Verdana" w:eastAsia="Verdana" w:hAnsi="Verdana" w:cs="Verdana"/>
                <w:sz w:val="20"/>
                <w:szCs w:val="20"/>
              </w:rPr>
              <w:t>*</w:t>
            </w:r>
          </w:p>
        </w:tc>
        <w:tc>
          <w:tcPr>
            <w:tcW w:w="1620" w:type="dxa"/>
            <w:tcBorders>
              <w:top w:val="single" w:sz="4" w:space="0" w:color="000000"/>
              <w:bottom w:val="single" w:sz="4" w:space="0" w:color="000000"/>
            </w:tcBorders>
            <w:vAlign w:val="center"/>
          </w:tcPr>
          <w:p w14:paraId="0000033E" w14:textId="3800877E" w:rsidR="00086B21" w:rsidRPr="005C6F01" w:rsidRDefault="00944572">
            <w:pPr>
              <w:jc w:val="center"/>
              <w:rPr>
                <w:rFonts w:ascii="Verdana" w:eastAsia="Verdana" w:hAnsi="Verdana" w:cs="Verdana"/>
                <w:sz w:val="20"/>
                <w:szCs w:val="20"/>
              </w:rPr>
            </w:pPr>
            <w:r w:rsidRPr="005C6F01">
              <w:rPr>
                <w:rFonts w:ascii="Verdana" w:eastAsia="Verdana" w:hAnsi="Verdana" w:cs="Verdana"/>
                <w:sz w:val="20"/>
                <w:szCs w:val="20"/>
              </w:rPr>
              <w:t>31</w:t>
            </w:r>
            <w:r w:rsidR="003C0985" w:rsidRPr="005C6F01">
              <w:rPr>
                <w:rFonts w:ascii="Verdana" w:eastAsia="Verdana" w:hAnsi="Verdana" w:cs="Verdana"/>
                <w:sz w:val="20"/>
                <w:szCs w:val="20"/>
              </w:rPr>
              <w:t>/</w:t>
            </w:r>
            <w:r w:rsidRPr="005C6F01">
              <w:rPr>
                <w:rFonts w:ascii="Verdana" w:eastAsia="Verdana" w:hAnsi="Verdana" w:cs="Verdana"/>
                <w:sz w:val="20"/>
                <w:szCs w:val="20"/>
              </w:rPr>
              <w:t>12</w:t>
            </w:r>
            <w:r w:rsidR="003C0985" w:rsidRPr="005C6F01">
              <w:rPr>
                <w:rFonts w:ascii="Verdana" w:eastAsia="Verdana" w:hAnsi="Verdana" w:cs="Verdana"/>
                <w:sz w:val="20"/>
                <w:szCs w:val="20"/>
              </w:rPr>
              <w:t>/</w:t>
            </w:r>
            <w:r w:rsidRPr="005C6F01">
              <w:rPr>
                <w:rFonts w:ascii="Verdana" w:eastAsia="Verdana" w:hAnsi="Verdana" w:cs="Verdana"/>
                <w:sz w:val="20"/>
                <w:szCs w:val="20"/>
              </w:rPr>
              <w:t>2025</w:t>
            </w:r>
          </w:p>
        </w:tc>
      </w:tr>
      <w:tr w:rsidR="00086B21" w:rsidRPr="005C6F01" w14:paraId="4C7DBA08" w14:textId="77777777" w:rsidTr="0032661E">
        <w:trPr>
          <w:trHeight w:val="454"/>
        </w:trPr>
        <w:tc>
          <w:tcPr>
            <w:tcW w:w="1559" w:type="dxa"/>
            <w:vMerge/>
            <w:tcBorders>
              <w:top w:val="single" w:sz="4" w:space="0" w:color="000000"/>
            </w:tcBorders>
            <w:vAlign w:val="center"/>
          </w:tcPr>
          <w:p w14:paraId="0000033F" w14:textId="77777777" w:rsidR="00086B21" w:rsidRPr="005C6F01" w:rsidRDefault="00086B21">
            <w:pPr>
              <w:widowControl w:val="0"/>
              <w:pBdr>
                <w:top w:val="nil"/>
                <w:left w:val="nil"/>
                <w:bottom w:val="nil"/>
                <w:right w:val="nil"/>
                <w:between w:val="nil"/>
              </w:pBdr>
              <w:rPr>
                <w:rFonts w:ascii="Verdana" w:eastAsia="Verdana" w:hAnsi="Verdana" w:cs="Verdana"/>
                <w:sz w:val="20"/>
                <w:szCs w:val="20"/>
              </w:rPr>
            </w:pPr>
          </w:p>
        </w:tc>
        <w:tc>
          <w:tcPr>
            <w:tcW w:w="2041" w:type="dxa"/>
            <w:tcBorders>
              <w:top w:val="single" w:sz="4" w:space="0" w:color="000000"/>
              <w:bottom w:val="single" w:sz="4" w:space="0" w:color="000000"/>
            </w:tcBorders>
            <w:vAlign w:val="center"/>
          </w:tcPr>
          <w:p w14:paraId="00000340" w14:textId="1DF73A04" w:rsidR="00086B21" w:rsidRPr="005C6F01" w:rsidRDefault="004A349B">
            <w:pPr>
              <w:rPr>
                <w:rFonts w:ascii="Verdana" w:eastAsia="Verdana" w:hAnsi="Verdana" w:cs="Verdana"/>
                <w:color w:val="00B0F0"/>
                <w:sz w:val="20"/>
                <w:szCs w:val="20"/>
              </w:rPr>
            </w:pPr>
            <w:proofErr w:type="spellStart"/>
            <w:r w:rsidRPr="004A349B">
              <w:rPr>
                <w:rFonts w:ascii="Verdana" w:eastAsia="Verdana" w:hAnsi="Verdana" w:cs="Verdana"/>
                <w:sz w:val="20"/>
                <w:szCs w:val="20"/>
              </w:rPr>
              <w:t>Machinery</w:t>
            </w:r>
            <w:proofErr w:type="spellEnd"/>
          </w:p>
        </w:tc>
        <w:tc>
          <w:tcPr>
            <w:tcW w:w="2700" w:type="dxa"/>
            <w:tcBorders>
              <w:top w:val="single" w:sz="4" w:space="0" w:color="000000"/>
              <w:bottom w:val="single" w:sz="4" w:space="0" w:color="000000"/>
            </w:tcBorders>
            <w:vAlign w:val="center"/>
          </w:tcPr>
          <w:p w14:paraId="00000341" w14:textId="1391631F" w:rsidR="00086B21" w:rsidRPr="005C6F01" w:rsidRDefault="004A349B">
            <w:pPr>
              <w:jc w:val="center"/>
              <w:rPr>
                <w:rFonts w:ascii="Verdana" w:eastAsia="Verdana" w:hAnsi="Verdana" w:cs="Verdana"/>
                <w:color w:val="00B0F0"/>
                <w:sz w:val="20"/>
                <w:szCs w:val="20"/>
              </w:rPr>
            </w:pPr>
            <w:r w:rsidRPr="004A349B">
              <w:rPr>
                <w:rFonts w:ascii="Verdana" w:eastAsia="Verdana" w:hAnsi="Verdana" w:cs="Verdana"/>
                <w:sz w:val="20"/>
                <w:szCs w:val="20"/>
              </w:rPr>
              <w:t xml:space="preserve">Fires, </w:t>
            </w:r>
            <w:proofErr w:type="spellStart"/>
            <w:r w:rsidRPr="004A349B">
              <w:rPr>
                <w:rFonts w:ascii="Verdana" w:eastAsia="Verdana" w:hAnsi="Verdana" w:cs="Verdana"/>
                <w:sz w:val="20"/>
                <w:szCs w:val="20"/>
              </w:rPr>
              <w:t>weather</w:t>
            </w:r>
            <w:proofErr w:type="spellEnd"/>
            <w:r w:rsidRPr="004A349B">
              <w:rPr>
                <w:rFonts w:ascii="Verdana" w:eastAsia="Verdana" w:hAnsi="Verdana" w:cs="Verdana"/>
                <w:sz w:val="20"/>
                <w:szCs w:val="20"/>
              </w:rPr>
              <w:t xml:space="preserve"> events, </w:t>
            </w:r>
            <w:proofErr w:type="spellStart"/>
            <w:r w:rsidRPr="004A349B">
              <w:rPr>
                <w:rFonts w:ascii="Verdana" w:eastAsia="Verdana" w:hAnsi="Verdana" w:cs="Verdana"/>
                <w:sz w:val="20"/>
                <w:szCs w:val="20"/>
              </w:rPr>
              <w:t>catastrophes</w:t>
            </w:r>
            <w:proofErr w:type="spellEnd"/>
          </w:p>
        </w:tc>
        <w:tc>
          <w:tcPr>
            <w:tcW w:w="1620" w:type="dxa"/>
            <w:tcBorders>
              <w:top w:val="single" w:sz="4" w:space="0" w:color="000000"/>
              <w:bottom w:val="single" w:sz="4" w:space="0" w:color="000000"/>
            </w:tcBorders>
            <w:vAlign w:val="center"/>
          </w:tcPr>
          <w:p w14:paraId="00000342" w14:textId="13E6ED0F" w:rsidR="00086B21" w:rsidRPr="005C6F01" w:rsidRDefault="00944572">
            <w:pPr>
              <w:jc w:val="center"/>
              <w:rPr>
                <w:rFonts w:ascii="Verdana" w:eastAsia="Verdana" w:hAnsi="Verdana" w:cs="Verdana"/>
                <w:color w:val="00B0F0"/>
                <w:sz w:val="20"/>
                <w:szCs w:val="20"/>
              </w:rPr>
            </w:pPr>
            <w:r w:rsidRPr="005C6F01">
              <w:rPr>
                <w:rFonts w:ascii="Verdana" w:eastAsia="Verdana" w:hAnsi="Verdana" w:cs="Verdana"/>
                <w:sz w:val="20"/>
                <w:szCs w:val="20"/>
              </w:rPr>
              <w:t>2,0 mln €</w:t>
            </w:r>
            <w:r w:rsidR="00120605" w:rsidRPr="005C6F01">
              <w:rPr>
                <w:rFonts w:ascii="Verdana" w:eastAsia="Verdana" w:hAnsi="Verdana" w:cs="Verdana"/>
                <w:sz w:val="20"/>
                <w:szCs w:val="20"/>
              </w:rPr>
              <w:t>*</w:t>
            </w:r>
          </w:p>
        </w:tc>
        <w:tc>
          <w:tcPr>
            <w:tcW w:w="1620" w:type="dxa"/>
            <w:tcBorders>
              <w:top w:val="single" w:sz="4" w:space="0" w:color="000000"/>
              <w:bottom w:val="single" w:sz="4" w:space="0" w:color="000000"/>
            </w:tcBorders>
            <w:vAlign w:val="center"/>
          </w:tcPr>
          <w:p w14:paraId="00000343" w14:textId="74566BF3" w:rsidR="00086B21" w:rsidRPr="005C6F01" w:rsidRDefault="00944572">
            <w:pPr>
              <w:jc w:val="center"/>
              <w:rPr>
                <w:rFonts w:ascii="Verdana" w:eastAsia="Verdana" w:hAnsi="Verdana" w:cs="Verdana"/>
                <w:color w:val="00B0F0"/>
                <w:sz w:val="20"/>
                <w:szCs w:val="20"/>
              </w:rPr>
            </w:pPr>
            <w:r w:rsidRPr="005C6F01">
              <w:rPr>
                <w:rFonts w:ascii="Verdana" w:eastAsia="Verdana" w:hAnsi="Verdana" w:cs="Verdana"/>
                <w:sz w:val="20"/>
                <w:szCs w:val="20"/>
              </w:rPr>
              <w:t>31</w:t>
            </w:r>
            <w:r w:rsidR="003C0985" w:rsidRPr="005C6F01">
              <w:rPr>
                <w:rFonts w:ascii="Verdana" w:eastAsia="Verdana" w:hAnsi="Verdana" w:cs="Verdana"/>
                <w:sz w:val="20"/>
                <w:szCs w:val="20"/>
              </w:rPr>
              <w:t>/</w:t>
            </w:r>
            <w:r w:rsidRPr="005C6F01">
              <w:rPr>
                <w:rFonts w:ascii="Verdana" w:eastAsia="Verdana" w:hAnsi="Verdana" w:cs="Verdana"/>
                <w:sz w:val="20"/>
                <w:szCs w:val="20"/>
              </w:rPr>
              <w:t>12</w:t>
            </w:r>
            <w:r w:rsidR="003C0985" w:rsidRPr="005C6F01">
              <w:rPr>
                <w:rFonts w:ascii="Verdana" w:eastAsia="Verdana" w:hAnsi="Verdana" w:cs="Verdana"/>
                <w:sz w:val="20"/>
                <w:szCs w:val="20"/>
              </w:rPr>
              <w:t>/</w:t>
            </w:r>
            <w:r w:rsidRPr="005C6F01">
              <w:rPr>
                <w:rFonts w:ascii="Verdana" w:eastAsia="Verdana" w:hAnsi="Verdana" w:cs="Verdana"/>
                <w:sz w:val="20"/>
                <w:szCs w:val="20"/>
              </w:rPr>
              <w:t>2025</w:t>
            </w:r>
          </w:p>
        </w:tc>
      </w:tr>
    </w:tbl>
    <w:p w14:paraId="36A7DA1D" w14:textId="1E0B61B7" w:rsidR="00F439D9" w:rsidRPr="00371A70" w:rsidRDefault="00120605" w:rsidP="00E92F65">
      <w:pPr>
        <w:spacing w:after="120" w:line="240" w:lineRule="auto"/>
        <w:jc w:val="both"/>
        <w:rPr>
          <w:rFonts w:ascii="Verdana" w:eastAsia="Aptos" w:hAnsi="Verdana" w:cs="Aptos"/>
          <w:kern w:val="2"/>
          <w:sz w:val="16"/>
          <w:szCs w:val="16"/>
          <w:lang w:val="en-GB" w:eastAsia="en-US"/>
          <w14:ligatures w14:val="standardContextual"/>
        </w:rPr>
      </w:pPr>
      <w:r w:rsidRPr="00371A70">
        <w:rPr>
          <w:rFonts w:ascii="Verdana" w:hAnsi="Verdana"/>
          <w:sz w:val="16"/>
          <w:szCs w:val="16"/>
          <w:lang w:val="en-GB"/>
        </w:rPr>
        <w:t>*</w:t>
      </w:r>
      <w:r w:rsidR="00371A70" w:rsidRPr="00371A70">
        <w:rPr>
          <w:lang w:val="en-GB"/>
        </w:rPr>
        <w:t xml:space="preserve"> </w:t>
      </w:r>
      <w:r w:rsidR="00371A70" w:rsidRPr="00371A70">
        <w:rPr>
          <w:rFonts w:ascii="Verdana" w:eastAsia="Aptos" w:hAnsi="Verdana" w:cs="Aptos"/>
          <w:kern w:val="2"/>
          <w:sz w:val="16"/>
          <w:szCs w:val="16"/>
          <w:lang w:val="en-GB" w:eastAsia="en-US"/>
          <w14:ligatures w14:val="standardContextual"/>
        </w:rPr>
        <w:t>The insured amount refers to a set of inseparable risks and therefore represents the total value of the insurance coverage</w:t>
      </w:r>
      <w:r w:rsidR="00F439D9" w:rsidRPr="00371A70">
        <w:rPr>
          <w:rFonts w:ascii="Verdana" w:eastAsia="Aptos" w:hAnsi="Verdana" w:cs="Aptos"/>
          <w:kern w:val="2"/>
          <w:sz w:val="16"/>
          <w:szCs w:val="16"/>
          <w:lang w:val="en-GB" w:eastAsia="en-US"/>
          <w14:ligatures w14:val="standardContextual"/>
        </w:rPr>
        <w:t>.</w:t>
      </w:r>
    </w:p>
    <w:p w14:paraId="03512698" w14:textId="77777777" w:rsidR="00C775FD" w:rsidRPr="00371A70" w:rsidRDefault="00C775FD" w:rsidP="00C775FD">
      <w:pPr>
        <w:jc w:val="both"/>
        <w:rPr>
          <w:rFonts w:ascii="Verdana" w:eastAsia="Verdana" w:hAnsi="Verdana" w:cs="Verdana"/>
          <w:sz w:val="20"/>
          <w:szCs w:val="20"/>
          <w:lang w:val="en-GB"/>
        </w:rPr>
      </w:pPr>
    </w:p>
    <w:p w14:paraId="45BA0629" w14:textId="2142B7E2" w:rsidR="00C74EF7" w:rsidRPr="00AD76B4" w:rsidRDefault="00AD76B4" w:rsidP="00C775FD">
      <w:pPr>
        <w:jc w:val="both"/>
        <w:rPr>
          <w:lang w:val="en-GB"/>
        </w:rPr>
      </w:pPr>
      <w:r w:rsidRPr="00AD76B4">
        <w:rPr>
          <w:rFonts w:ascii="Verdana" w:eastAsia="Verdana" w:hAnsi="Verdana" w:cs="Verdana"/>
          <w:sz w:val="20"/>
          <w:szCs w:val="20"/>
          <w:lang w:val="en-GB"/>
        </w:rPr>
        <w:t>Over the past three years, there have been no violations of environmental regulations</w:t>
      </w:r>
      <w:r w:rsidR="009A7BEC" w:rsidRPr="00AD76B4">
        <w:rPr>
          <w:rFonts w:ascii="Verdana" w:eastAsia="Verdana" w:hAnsi="Verdana" w:cs="Verdana"/>
          <w:sz w:val="20"/>
          <w:szCs w:val="20"/>
          <w:lang w:val="en-GB"/>
        </w:rPr>
        <w:t>.</w:t>
      </w:r>
    </w:p>
    <w:p w14:paraId="7196C003" w14:textId="77777777" w:rsidR="007E5BBD" w:rsidRPr="00AD76B4" w:rsidRDefault="007E5BBD">
      <w:pPr>
        <w:spacing w:before="120" w:after="40"/>
        <w:jc w:val="both"/>
        <w:rPr>
          <w:lang w:val="en-GB"/>
        </w:rPr>
      </w:pPr>
    </w:p>
    <w:p w14:paraId="2601DA69" w14:textId="77777777" w:rsidR="007E5BBD" w:rsidRPr="00AD76B4" w:rsidRDefault="007E5BBD">
      <w:pPr>
        <w:spacing w:before="120" w:after="40"/>
        <w:jc w:val="both"/>
        <w:rPr>
          <w:lang w:val="en-GB"/>
        </w:rPr>
      </w:pPr>
    </w:p>
    <w:p w14:paraId="55F44AFD" w14:textId="40F42C46" w:rsidR="00302613" w:rsidRPr="00BF03A0" w:rsidRDefault="00027109" w:rsidP="00302613">
      <w:pPr>
        <w:keepNext/>
        <w:keepLines/>
        <w:spacing w:after="240" w:line="240" w:lineRule="auto"/>
        <w:outlineLvl w:val="0"/>
        <w:rPr>
          <w:rFonts w:ascii="Verdana" w:eastAsia="Yu Gothic Light" w:hAnsi="Verdana" w:cs="Verdana"/>
          <w:b/>
          <w:bCs/>
          <w:sz w:val="48"/>
          <w:szCs w:val="48"/>
          <w:lang w:val="en-GB"/>
        </w:rPr>
      </w:pPr>
      <w:bookmarkStart w:id="39" w:name="_Toc237963610"/>
      <w:r>
        <w:rPr>
          <w:noProof/>
        </w:rPr>
        <mc:AlternateContent>
          <mc:Choice Requires="wps">
            <w:drawing>
              <wp:anchor distT="0" distB="0" distL="114300" distR="114300" simplePos="0" relativeHeight="251658266" behindDoc="1" locked="0" layoutInCell="1" allowOverlap="1" wp14:anchorId="154D7B1E" wp14:editId="7A7DE6DD">
                <wp:simplePos x="0" y="0"/>
                <wp:positionH relativeFrom="margin">
                  <wp:posOffset>5163820</wp:posOffset>
                </wp:positionH>
                <wp:positionV relativeFrom="paragraph">
                  <wp:posOffset>442</wp:posOffset>
                </wp:positionV>
                <wp:extent cx="940435" cy="436880"/>
                <wp:effectExtent l="0" t="0" r="12065" b="20320"/>
                <wp:wrapSquare wrapText="bothSides"/>
                <wp:docPr id="143244827"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40435" cy="436880"/>
                        </a:xfrm>
                        <a:prstGeom prst="rect">
                          <a:avLst/>
                        </a:prstGeom>
                        <a:solidFill>
                          <a:srgbClr val="FFFFFF"/>
                        </a:solidFill>
                        <a:ln w="9525">
                          <a:solidFill>
                            <a:srgbClr val="000000"/>
                          </a:solidFill>
                          <a:miter lim="800000"/>
                          <a:headEnd/>
                          <a:tailEnd/>
                        </a:ln>
                      </wps:spPr>
                      <wps:txbx>
                        <w:txbxContent>
                          <w:p w14:paraId="6819C038" w14:textId="77777777" w:rsidR="00D60EB0" w:rsidRDefault="00027109" w:rsidP="00027109">
                            <w:pPr>
                              <w:jc w:val="center"/>
                              <w:rPr>
                                <w:rFonts w:ascii="Verdana" w:hAnsi="Verdana"/>
                                <w:b/>
                                <w:bCs/>
                                <w:sz w:val="20"/>
                                <w:szCs w:val="20"/>
                              </w:rPr>
                            </w:pPr>
                            <w:r w:rsidRPr="00786407">
                              <w:rPr>
                                <w:rFonts w:ascii="Verdana" w:hAnsi="Verdana"/>
                                <w:b/>
                                <w:bCs/>
                                <w:sz w:val="20"/>
                                <w:szCs w:val="20"/>
                              </w:rPr>
                              <w:t>VSME</w:t>
                            </w:r>
                            <w:r w:rsidR="00331687">
                              <w:rPr>
                                <w:rFonts w:ascii="Verdana" w:hAnsi="Verdana"/>
                                <w:b/>
                                <w:bCs/>
                                <w:sz w:val="20"/>
                                <w:szCs w:val="20"/>
                              </w:rPr>
                              <w:t xml:space="preserve"> </w:t>
                            </w:r>
                            <w:r w:rsidR="00331687" w:rsidRPr="00786407">
                              <w:rPr>
                                <w:rFonts w:ascii="Verdana" w:hAnsi="Verdana"/>
                                <w:b/>
                                <w:bCs/>
                                <w:sz w:val="20"/>
                                <w:szCs w:val="20"/>
                              </w:rPr>
                              <w:t>B</w:t>
                            </w:r>
                            <w:r w:rsidR="00331687">
                              <w:rPr>
                                <w:rFonts w:ascii="Verdana" w:hAnsi="Verdana"/>
                                <w:b/>
                                <w:bCs/>
                                <w:sz w:val="20"/>
                                <w:szCs w:val="20"/>
                              </w:rPr>
                              <w:t>2</w:t>
                            </w:r>
                            <w:r w:rsidR="00331687" w:rsidRPr="00786407">
                              <w:rPr>
                                <w:rFonts w:ascii="Verdana" w:hAnsi="Verdana"/>
                                <w:b/>
                                <w:bCs/>
                                <w:sz w:val="20"/>
                                <w:szCs w:val="20"/>
                              </w:rPr>
                              <w:t>–</w:t>
                            </w:r>
                          </w:p>
                          <w:p w14:paraId="182743B3" w14:textId="567C693C" w:rsidR="00027109" w:rsidRPr="00786407" w:rsidRDefault="00331687" w:rsidP="00027109">
                            <w:pPr>
                              <w:jc w:val="center"/>
                              <w:rPr>
                                <w:rFonts w:ascii="Verdana" w:hAnsi="Verdana"/>
                                <w:b/>
                                <w:bCs/>
                                <w:sz w:val="20"/>
                                <w:szCs w:val="20"/>
                              </w:rPr>
                            </w:pP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6</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154D7B1E" id="_x0000_s1083" type="#_x0000_t202" style="position:absolute;margin-left:406.6pt;margin-top:.05pt;width:74.05pt;height:34.4pt;z-index:-25165821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rt9MFgIAACgEAAAOAAAAZHJzL2Uyb0RvYy54bWysU9tu2zAMfR+wfxD0vthJnC414hRdugwD&#10;ugvQ7QNkWY6FyaJHKbGzry8lp2nQbS/D9CCIonR4eEiubobWsINCp8EWfDpJOVNWQqXtruDfv23f&#10;LDlzXthKGLCq4Efl+M369atV3+VqBg2YSiEjEOvyvit4432XJ4mTjWqFm0CnLDlrwFZ4MnGXVCh6&#10;Qm9NMkvTq6QHrDoEqZyj27vRydcRv66V9F/q2inPTMGJm487xr0Me7JeiXyHomu0PNEQ/8CiFdpS&#10;0DPUnfCC7VH/BtVqieCg9hMJbQJ1raWKOVA20/RFNg+N6FTMhcRx3Vkm9/9g5efDQ/cVmR/ewUAF&#10;jEm47h7kD8csbBphd+oWEfpGiYoCT4NkSd+5/PQ1SO1yF0DK/hNUVGSx9xCBhhrboArlyQidCnA8&#10;i64GzyRdXmdpNl9wJsmVza+Wy1iURORPnzt0/oOCloVDwZFqGsHF4d75QEbkT09CLAdGV1ttTDRw&#10;V24MsoOg+m/jivxfPDOW9cRkMVuM+f8VIo3rTxCt9tTIRrcFX54fiTyo9t5Wsc280GY8E2VjTzIG&#10;5UYN/VAOTFcFn89DhCBrCdWRhEUYG5cGjQ4N4C/Oemragrufe4GKM/PRUnGup1kWujwa2eLtjAy8&#10;9JSXHmElQRVceuRsNDY+zkaQzsItlbHWUeJnLifW1I5R+dPohH6/tOOr5wFfPwIAAP//AwBQSwME&#10;FAAGAAgAAAAhACUoC73aAAAABwEAAA8AAABkcnMvZG93bnJldi54bWxMjstqwzAURPeF/oO4he4a&#10;2QkYx7UcTEqXCTQNXd9IN7Zb64GkOO7fR1m1y+EMM6fezHpkE/kwWCMgX2TAyEirBtMJOH6+v5TA&#10;QkSjcLSGBPxSgE3z+FBjpezVfNB0iB1LIyZUKKCP0VWcB9mTxrCwjkxiZ+s1xhR9x5XHaxrXI19m&#10;WcE1DiY99Oho25P8OVy0gF2722Z7P+nWfZ2/R3RSvrkgxPPT3L4CizTHvzLc9ZM6NMnpZC9GBTYK&#10;KPPVMlXvgCW8LvIVsJOAolwDb2r+37+5AQAA//8DAFBLAQItABQABgAIAAAAIQC2gziS/gAAAOEB&#10;AAATAAAAAAAAAAAAAAAAAAAAAABbQ29udGVudF9UeXBlc10ueG1sUEsBAi0AFAAGAAgAAAAhADj9&#10;If/WAAAAlAEAAAsAAAAAAAAAAAAAAAAALwEAAF9yZWxzLy5yZWxzUEsBAi0AFAAGAAgAAAAhACeu&#10;30wWAgAAKAQAAA4AAAAAAAAAAAAAAAAALgIAAGRycy9lMm9Eb2MueG1sUEsBAi0AFAAGAAgAAAAh&#10;ACUoC73aAAAABwEAAA8AAAAAAAAAAAAAAAAAcAQAAGRycy9kb3ducmV2LnhtbFBLBQYAAAAABAAE&#10;APMAAAB3BQAAAAA=&#10;">
                <v:textbox>
                  <w:txbxContent>
                    <w:p w14:paraId="6819C038" w14:textId="77777777" w:rsidR="00D60EB0" w:rsidRDefault="00027109" w:rsidP="00027109">
                      <w:pPr>
                        <w:jc w:val="center"/>
                        <w:rPr>
                          <w:rFonts w:ascii="Verdana" w:hAnsi="Verdana"/>
                          <w:b/>
                          <w:bCs/>
                          <w:sz w:val="20"/>
                          <w:szCs w:val="20"/>
                        </w:rPr>
                      </w:pPr>
                      <w:r w:rsidRPr="00786407">
                        <w:rPr>
                          <w:rFonts w:ascii="Verdana" w:hAnsi="Verdana"/>
                          <w:b/>
                          <w:bCs/>
                          <w:sz w:val="20"/>
                          <w:szCs w:val="20"/>
                        </w:rPr>
                        <w:t>VSME</w:t>
                      </w:r>
                      <w:r w:rsidR="00331687">
                        <w:rPr>
                          <w:rFonts w:ascii="Verdana" w:hAnsi="Verdana"/>
                          <w:b/>
                          <w:bCs/>
                          <w:sz w:val="20"/>
                          <w:szCs w:val="20"/>
                        </w:rPr>
                        <w:t xml:space="preserve"> </w:t>
                      </w:r>
                      <w:r w:rsidR="00331687" w:rsidRPr="00786407">
                        <w:rPr>
                          <w:rFonts w:ascii="Verdana" w:hAnsi="Verdana"/>
                          <w:b/>
                          <w:bCs/>
                          <w:sz w:val="20"/>
                          <w:szCs w:val="20"/>
                        </w:rPr>
                        <w:t>B</w:t>
                      </w:r>
                      <w:r w:rsidR="00331687">
                        <w:rPr>
                          <w:rFonts w:ascii="Verdana" w:hAnsi="Verdana"/>
                          <w:b/>
                          <w:bCs/>
                          <w:sz w:val="20"/>
                          <w:szCs w:val="20"/>
                        </w:rPr>
                        <w:t>2</w:t>
                      </w:r>
                      <w:r w:rsidR="00331687" w:rsidRPr="00786407">
                        <w:rPr>
                          <w:rFonts w:ascii="Verdana" w:hAnsi="Verdana"/>
                          <w:b/>
                          <w:bCs/>
                          <w:sz w:val="20"/>
                          <w:szCs w:val="20"/>
                        </w:rPr>
                        <w:t>–</w:t>
                      </w:r>
                    </w:p>
                    <w:p w14:paraId="182743B3" w14:textId="567C693C" w:rsidR="00027109" w:rsidRPr="00786407" w:rsidRDefault="00331687" w:rsidP="00027109">
                      <w:pPr>
                        <w:jc w:val="center"/>
                        <w:rPr>
                          <w:rFonts w:ascii="Verdana" w:hAnsi="Verdana"/>
                          <w:b/>
                          <w:bCs/>
                          <w:sz w:val="20"/>
                          <w:szCs w:val="20"/>
                        </w:rPr>
                      </w:pP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Pr>
                          <w:rFonts w:ascii="Verdana" w:hAnsi="Verdana"/>
                          <w:b/>
                          <w:bCs/>
                          <w:sz w:val="20"/>
                          <w:szCs w:val="20"/>
                        </w:rPr>
                        <w:t>6</w:t>
                      </w:r>
                    </w:p>
                  </w:txbxContent>
                </v:textbox>
                <w10:wrap type="square" anchorx="margin"/>
              </v:shape>
            </w:pict>
          </mc:Fallback>
        </mc:AlternateContent>
      </w:r>
      <w:r w:rsidR="00302613" w:rsidRPr="00BF03A0">
        <w:rPr>
          <w:rFonts w:ascii="Verdana" w:eastAsia="Yu Gothic Light" w:hAnsi="Verdana" w:cs="Verdana"/>
          <w:b/>
          <w:bCs/>
          <w:sz w:val="48"/>
          <w:szCs w:val="48"/>
          <w:lang w:val="en-GB"/>
        </w:rPr>
        <w:t xml:space="preserve">3. </w:t>
      </w:r>
      <w:r w:rsidR="00AD76B4" w:rsidRPr="00BF03A0">
        <w:rPr>
          <w:rFonts w:ascii="Verdana" w:eastAsia="Yu Gothic Light" w:hAnsi="Verdana" w:cs="Verdana"/>
          <w:b/>
          <w:bCs/>
          <w:sz w:val="48"/>
          <w:szCs w:val="48"/>
          <w:lang w:val="en-GB"/>
        </w:rPr>
        <w:t xml:space="preserve">People at </w:t>
      </w:r>
      <w:r w:rsidR="00A16ED4" w:rsidRPr="00BF03A0">
        <w:rPr>
          <w:rFonts w:ascii="Verdana" w:eastAsia="Yu Gothic Light" w:hAnsi="Verdana" w:cs="Verdana"/>
          <w:b/>
          <w:bCs/>
          <w:sz w:val="48"/>
          <w:szCs w:val="48"/>
          <w:lang w:val="en-GB"/>
        </w:rPr>
        <w:t>Thermocast</w:t>
      </w:r>
      <w:bookmarkEnd w:id="39"/>
    </w:p>
    <w:p w14:paraId="599E68E8" w14:textId="77777777" w:rsidR="00D60EB0" w:rsidRPr="00BF03A0" w:rsidRDefault="00D60EB0" w:rsidP="00D60EB0">
      <w:pPr>
        <w:spacing w:line="240" w:lineRule="auto"/>
        <w:jc w:val="both"/>
        <w:rPr>
          <w:rFonts w:ascii="Verdana" w:eastAsia="Calibri" w:hAnsi="Verdana"/>
          <w:sz w:val="20"/>
          <w:szCs w:val="20"/>
          <w:lang w:val="en-GB"/>
        </w:rPr>
      </w:pPr>
    </w:p>
    <w:p w14:paraId="68D6CB2C" w14:textId="77777777" w:rsidR="00BF03A0" w:rsidRPr="00BF03A0" w:rsidRDefault="00BF03A0" w:rsidP="00BF03A0">
      <w:pPr>
        <w:spacing w:after="120" w:line="240" w:lineRule="auto"/>
        <w:contextualSpacing/>
        <w:jc w:val="both"/>
        <w:rPr>
          <w:rFonts w:ascii="Verdana" w:eastAsia="Calibri" w:hAnsi="Verdana"/>
          <w:sz w:val="20"/>
          <w:szCs w:val="20"/>
          <w:lang w:val="en-GB"/>
        </w:rPr>
      </w:pPr>
      <w:proofErr w:type="spellStart"/>
      <w:r w:rsidRPr="00BF03A0">
        <w:rPr>
          <w:rFonts w:ascii="Verdana" w:eastAsia="Calibri" w:hAnsi="Verdana"/>
          <w:sz w:val="20"/>
          <w:szCs w:val="20"/>
          <w:lang w:val="en-GB"/>
        </w:rPr>
        <w:t>Thermocast’s</w:t>
      </w:r>
      <w:proofErr w:type="spellEnd"/>
      <w:r w:rsidRPr="00BF03A0">
        <w:rPr>
          <w:rFonts w:ascii="Verdana" w:eastAsia="Calibri" w:hAnsi="Verdana"/>
          <w:sz w:val="20"/>
          <w:szCs w:val="20"/>
          <w:lang w:val="en-GB"/>
        </w:rPr>
        <w:t xml:space="preserve"> commitment to its people is primarily expressed through its Code of Ethics, which identifies respect for individuals as a core principle.</w:t>
      </w:r>
    </w:p>
    <w:p w14:paraId="133D3D57" w14:textId="77777777" w:rsidR="00BF03A0" w:rsidRPr="00BF03A0" w:rsidRDefault="00BF03A0" w:rsidP="00BF03A0">
      <w:pPr>
        <w:spacing w:after="120" w:line="240" w:lineRule="auto"/>
        <w:contextualSpacing/>
        <w:jc w:val="both"/>
        <w:rPr>
          <w:rFonts w:ascii="Verdana" w:eastAsia="Calibri" w:hAnsi="Verdana"/>
          <w:sz w:val="20"/>
          <w:szCs w:val="20"/>
          <w:lang w:val="en-GB"/>
        </w:rPr>
      </w:pPr>
    </w:p>
    <w:p w14:paraId="2F66EABA" w14:textId="77777777" w:rsidR="00BF03A0" w:rsidRPr="00BF03A0" w:rsidRDefault="00BF03A0" w:rsidP="00BF03A0">
      <w:pPr>
        <w:spacing w:after="120" w:line="240" w:lineRule="auto"/>
        <w:contextualSpacing/>
        <w:jc w:val="both"/>
        <w:rPr>
          <w:rFonts w:ascii="Verdana" w:eastAsia="Calibri" w:hAnsi="Verdana"/>
          <w:sz w:val="20"/>
          <w:szCs w:val="20"/>
          <w:lang w:val="en-GB"/>
        </w:rPr>
      </w:pPr>
      <w:r w:rsidRPr="00BF03A0">
        <w:rPr>
          <w:rFonts w:ascii="Verdana" w:eastAsia="Calibri" w:hAnsi="Verdana"/>
          <w:sz w:val="20"/>
          <w:szCs w:val="20"/>
          <w:lang w:val="en-GB"/>
        </w:rPr>
        <w:t>In alignment with the United Nations Universal Declaration of Human Rights, Thermocast is committed to ensuring work environments that respect individual dignity, opposing any form of intolerance, harassment, violence, or discrimination based on gender, age, nationality, sexual orientation, religious or political beliefs, health status, or socioeconomic background.</w:t>
      </w:r>
    </w:p>
    <w:p w14:paraId="1A47BD49" w14:textId="77777777" w:rsidR="00BF03A0" w:rsidRPr="00BF03A0" w:rsidRDefault="00BF03A0" w:rsidP="00BF03A0">
      <w:pPr>
        <w:spacing w:after="120" w:line="240" w:lineRule="auto"/>
        <w:contextualSpacing/>
        <w:jc w:val="both"/>
        <w:rPr>
          <w:rFonts w:ascii="Verdana" w:eastAsia="Calibri" w:hAnsi="Verdana"/>
          <w:sz w:val="20"/>
          <w:szCs w:val="20"/>
          <w:lang w:val="en-GB"/>
        </w:rPr>
      </w:pPr>
      <w:r w:rsidRPr="00BF03A0">
        <w:rPr>
          <w:rFonts w:ascii="Verdana" w:eastAsia="Calibri" w:hAnsi="Verdana"/>
          <w:sz w:val="20"/>
          <w:szCs w:val="20"/>
          <w:lang w:val="en-GB"/>
        </w:rPr>
        <w:t xml:space="preserve">The Code of Ethics also enshrines the principles of equal opportunity and the recognition of merit, stipulating that recruitment, professional development, and remuneration processes must be based exclusively on skills, professionalism, experience, and performance, while actively opposing </w:t>
      </w:r>
      <w:proofErr w:type="spellStart"/>
      <w:r w:rsidRPr="00BF03A0">
        <w:rPr>
          <w:rFonts w:ascii="Verdana" w:eastAsia="Calibri" w:hAnsi="Verdana"/>
          <w:sz w:val="20"/>
          <w:szCs w:val="20"/>
          <w:lang w:val="en-GB"/>
        </w:rPr>
        <w:t>favoritism</w:t>
      </w:r>
      <w:proofErr w:type="spellEnd"/>
      <w:r w:rsidRPr="00BF03A0">
        <w:rPr>
          <w:rFonts w:ascii="Verdana" w:eastAsia="Calibri" w:hAnsi="Verdana"/>
          <w:sz w:val="20"/>
          <w:szCs w:val="20"/>
          <w:lang w:val="en-GB"/>
        </w:rPr>
        <w:t xml:space="preserve"> and discrimination of any kind.</w:t>
      </w:r>
    </w:p>
    <w:p w14:paraId="1CEFFE59" w14:textId="4D355995" w:rsidR="00463920" w:rsidRPr="00BF03A0" w:rsidRDefault="00BF03A0" w:rsidP="00BF03A0">
      <w:pPr>
        <w:spacing w:after="120" w:line="240" w:lineRule="auto"/>
        <w:contextualSpacing/>
        <w:jc w:val="both"/>
        <w:rPr>
          <w:rFonts w:ascii="Verdana" w:eastAsia="Calibri" w:hAnsi="Verdana"/>
          <w:sz w:val="20"/>
          <w:szCs w:val="20"/>
          <w:lang w:val="en-GB"/>
        </w:rPr>
      </w:pPr>
      <w:r w:rsidRPr="00BF03A0">
        <w:rPr>
          <w:rFonts w:ascii="Verdana" w:eastAsia="Calibri" w:hAnsi="Verdana"/>
          <w:sz w:val="20"/>
          <w:szCs w:val="20"/>
          <w:lang w:val="en-GB"/>
        </w:rPr>
        <w:t>Finally, employment relationships are managed in full compliance with applicable laws and the relevant National Collective Labour Agreement (CCNL)</w:t>
      </w:r>
      <w:r w:rsidR="00B67A79" w:rsidRPr="00BF03A0">
        <w:rPr>
          <w:rFonts w:ascii="Verdana" w:eastAsia="Calibri" w:hAnsi="Verdana"/>
          <w:sz w:val="20"/>
          <w:szCs w:val="20"/>
          <w:lang w:val="en-GB"/>
        </w:rPr>
        <w:t>.</w:t>
      </w:r>
    </w:p>
    <w:p w14:paraId="39A406B7" w14:textId="77777777" w:rsidR="004E232F" w:rsidRPr="00BF03A0" w:rsidRDefault="004E232F" w:rsidP="009A6D11">
      <w:pPr>
        <w:spacing w:after="120" w:line="240" w:lineRule="auto"/>
        <w:contextualSpacing/>
        <w:jc w:val="both"/>
        <w:rPr>
          <w:rFonts w:ascii="Verdana" w:eastAsia="Calibri" w:hAnsi="Verdana"/>
          <w:sz w:val="20"/>
          <w:szCs w:val="20"/>
          <w:lang w:val="en-GB"/>
        </w:rPr>
      </w:pPr>
    </w:p>
    <w:p w14:paraId="7240B7A8" w14:textId="0B5BCBF6" w:rsidR="00EA59E1" w:rsidRPr="00BF03A0" w:rsidRDefault="00BF03A0" w:rsidP="00EA59E1">
      <w:pPr>
        <w:spacing w:line="240" w:lineRule="auto"/>
        <w:jc w:val="both"/>
        <w:rPr>
          <w:rFonts w:ascii="Verdana" w:eastAsia="Calibri" w:hAnsi="Verdana"/>
          <w:sz w:val="20"/>
          <w:szCs w:val="20"/>
          <w:lang w:val="en-GB"/>
        </w:rPr>
      </w:pPr>
      <w:r w:rsidRPr="00BF03A0">
        <w:rPr>
          <w:rFonts w:ascii="Verdana" w:eastAsia="Calibri" w:hAnsi="Verdana"/>
          <w:sz w:val="20"/>
          <w:szCs w:val="20"/>
          <w:lang w:val="en-GB"/>
        </w:rPr>
        <w:t xml:space="preserve">The protection of health and safety represents another pillar of </w:t>
      </w:r>
      <w:proofErr w:type="spellStart"/>
      <w:r w:rsidRPr="00BF03A0">
        <w:rPr>
          <w:rFonts w:ascii="Verdana" w:eastAsia="Calibri" w:hAnsi="Verdana"/>
          <w:sz w:val="20"/>
          <w:szCs w:val="20"/>
          <w:lang w:val="en-GB"/>
        </w:rPr>
        <w:t>Thermocast’s</w:t>
      </w:r>
      <w:proofErr w:type="spellEnd"/>
      <w:r w:rsidRPr="00BF03A0">
        <w:rPr>
          <w:rFonts w:ascii="Verdana" w:eastAsia="Calibri" w:hAnsi="Verdana"/>
          <w:sz w:val="20"/>
          <w:szCs w:val="20"/>
          <w:lang w:val="en-GB"/>
        </w:rPr>
        <w:t xml:space="preserve"> approach to people management. The Code of Ethics recognizes workplace safety and the protection of workers' physical and mental well-being as fundamental values, committing the Company to compliance with applicable regulations and to the promotion of prevention, training, and a culture of safety</w:t>
      </w:r>
      <w:r w:rsidR="00EA59E1" w:rsidRPr="00BF03A0">
        <w:rPr>
          <w:rFonts w:ascii="Verdana" w:eastAsia="Calibri" w:hAnsi="Verdana"/>
          <w:sz w:val="20"/>
          <w:szCs w:val="20"/>
          <w:lang w:val="en-GB"/>
        </w:rPr>
        <w:t>.</w:t>
      </w:r>
    </w:p>
    <w:p w14:paraId="14221B12" w14:textId="77777777" w:rsidR="00F059B7" w:rsidRPr="00F059B7" w:rsidRDefault="00F059B7" w:rsidP="00F059B7">
      <w:pPr>
        <w:spacing w:after="120" w:line="240" w:lineRule="auto"/>
        <w:jc w:val="both"/>
        <w:rPr>
          <w:rFonts w:ascii="Verdana" w:eastAsia="Calibri" w:hAnsi="Verdana"/>
          <w:sz w:val="20"/>
          <w:szCs w:val="20"/>
          <w:lang w:val="en-GB"/>
        </w:rPr>
      </w:pPr>
      <w:r w:rsidRPr="00F059B7">
        <w:rPr>
          <w:rFonts w:ascii="Verdana" w:eastAsia="Calibri" w:hAnsi="Verdana"/>
          <w:sz w:val="20"/>
          <w:szCs w:val="20"/>
          <w:lang w:val="en-GB"/>
        </w:rPr>
        <w:lastRenderedPageBreak/>
        <w:t>This commitment is embodied in the QHSE Policy, which guides corporate decisions toward risk reduction and continuous improvement in health and safety performance. This is achieved through risk assessment and mitigation, the setting of objectives monitored via specific indicators (see section 1.6 “Policies and objectives”), and the training and consultation of workers and their representatives on these matters.</w:t>
      </w:r>
    </w:p>
    <w:p w14:paraId="7B752B6C" w14:textId="77777777" w:rsidR="00F059B7" w:rsidRPr="00F059B7" w:rsidRDefault="00F059B7" w:rsidP="00F059B7">
      <w:pPr>
        <w:spacing w:after="120" w:line="240" w:lineRule="auto"/>
        <w:jc w:val="both"/>
        <w:rPr>
          <w:rFonts w:ascii="Verdana" w:eastAsia="Calibri" w:hAnsi="Verdana"/>
          <w:sz w:val="20"/>
          <w:szCs w:val="20"/>
          <w:lang w:val="en-GB"/>
        </w:rPr>
      </w:pPr>
      <w:r w:rsidRPr="00F059B7">
        <w:rPr>
          <w:rFonts w:ascii="Verdana" w:eastAsia="Calibri" w:hAnsi="Verdana"/>
          <w:sz w:val="20"/>
          <w:szCs w:val="20"/>
          <w:lang w:val="en-GB"/>
        </w:rPr>
        <w:t xml:space="preserve">Finally, the Occupational Health and Safety (OHS) Policy reinforces the promotion of a safety culture based on risk awareness and responsible </w:t>
      </w:r>
      <w:proofErr w:type="spellStart"/>
      <w:r w:rsidRPr="00F059B7">
        <w:rPr>
          <w:rFonts w:ascii="Verdana" w:eastAsia="Calibri" w:hAnsi="Verdana"/>
          <w:sz w:val="20"/>
          <w:szCs w:val="20"/>
          <w:lang w:val="en-GB"/>
        </w:rPr>
        <w:t>behavior</w:t>
      </w:r>
      <w:proofErr w:type="spellEnd"/>
      <w:r w:rsidRPr="00F059B7">
        <w:rPr>
          <w:rFonts w:ascii="Verdana" w:eastAsia="Calibri" w:hAnsi="Verdana"/>
          <w:sz w:val="20"/>
          <w:szCs w:val="20"/>
          <w:lang w:val="en-GB"/>
        </w:rPr>
        <w:t>, extending to all parties interacting with the Company.</w:t>
      </w:r>
    </w:p>
    <w:p w14:paraId="4BC62F29" w14:textId="77777777" w:rsidR="00F059B7" w:rsidRPr="00F059B7" w:rsidRDefault="00F059B7" w:rsidP="00F059B7">
      <w:pPr>
        <w:spacing w:after="120" w:line="240" w:lineRule="auto"/>
        <w:jc w:val="both"/>
        <w:rPr>
          <w:rFonts w:ascii="Verdana" w:eastAsia="Calibri" w:hAnsi="Verdana"/>
          <w:sz w:val="20"/>
          <w:szCs w:val="20"/>
          <w:lang w:val="en-GB"/>
        </w:rPr>
      </w:pPr>
      <w:proofErr w:type="spellStart"/>
      <w:r w:rsidRPr="00F059B7">
        <w:rPr>
          <w:rFonts w:ascii="Verdana" w:eastAsia="Calibri" w:hAnsi="Verdana"/>
          <w:sz w:val="20"/>
          <w:szCs w:val="20"/>
          <w:lang w:val="en-GB"/>
        </w:rPr>
        <w:t>Thermocast’s</w:t>
      </w:r>
      <w:proofErr w:type="spellEnd"/>
      <w:r w:rsidRPr="00F059B7">
        <w:rPr>
          <w:rFonts w:ascii="Verdana" w:eastAsia="Calibri" w:hAnsi="Verdana"/>
          <w:sz w:val="20"/>
          <w:szCs w:val="20"/>
          <w:lang w:val="en-GB"/>
        </w:rPr>
        <w:t xml:space="preserve"> commitment to respecting human rights extends beyond its internal operations to the entire supply chain. Through its Supplier Code of Conduct, the Company requires its partners to respect human rights and </w:t>
      </w:r>
      <w:proofErr w:type="spellStart"/>
      <w:r w:rsidRPr="00F059B7">
        <w:rPr>
          <w:rFonts w:ascii="Verdana" w:eastAsia="Calibri" w:hAnsi="Verdana"/>
          <w:sz w:val="20"/>
          <w:szCs w:val="20"/>
          <w:lang w:val="en-GB"/>
        </w:rPr>
        <w:t>labor</w:t>
      </w:r>
      <w:proofErr w:type="spellEnd"/>
      <w:r w:rsidRPr="00F059B7">
        <w:rPr>
          <w:rFonts w:ascii="Verdana" w:eastAsia="Calibri" w:hAnsi="Verdana"/>
          <w:sz w:val="20"/>
          <w:szCs w:val="20"/>
          <w:lang w:val="en-GB"/>
        </w:rPr>
        <w:t xml:space="preserve"> standards—specifically regarding the prohibition of child and forced </w:t>
      </w:r>
      <w:proofErr w:type="spellStart"/>
      <w:r w:rsidRPr="00F059B7">
        <w:rPr>
          <w:rFonts w:ascii="Verdana" w:eastAsia="Calibri" w:hAnsi="Verdana"/>
          <w:sz w:val="20"/>
          <w:szCs w:val="20"/>
          <w:lang w:val="en-GB"/>
        </w:rPr>
        <w:t>labor</w:t>
      </w:r>
      <w:proofErr w:type="spellEnd"/>
      <w:r w:rsidRPr="00F059B7">
        <w:rPr>
          <w:rFonts w:ascii="Verdana" w:eastAsia="Calibri" w:hAnsi="Verdana"/>
          <w:sz w:val="20"/>
          <w:szCs w:val="20"/>
          <w:lang w:val="en-GB"/>
        </w:rPr>
        <w:t xml:space="preserve">, the promotion of lawful employment, the protection of worker health and safety, and the prevention of any form of discrimination, harassment, or </w:t>
      </w:r>
      <w:proofErr w:type="spellStart"/>
      <w:r w:rsidRPr="00F059B7">
        <w:rPr>
          <w:rFonts w:ascii="Verdana" w:eastAsia="Calibri" w:hAnsi="Verdana"/>
          <w:sz w:val="20"/>
          <w:szCs w:val="20"/>
          <w:lang w:val="en-GB"/>
        </w:rPr>
        <w:t>behavior</w:t>
      </w:r>
      <w:proofErr w:type="spellEnd"/>
      <w:r w:rsidRPr="00F059B7">
        <w:rPr>
          <w:rFonts w:ascii="Verdana" w:eastAsia="Calibri" w:hAnsi="Verdana"/>
          <w:sz w:val="20"/>
          <w:szCs w:val="20"/>
          <w:lang w:val="en-GB"/>
        </w:rPr>
        <w:t xml:space="preserve"> that undermines personal dignity.</w:t>
      </w:r>
    </w:p>
    <w:p w14:paraId="0C13BE7B" w14:textId="3C8CFE8F" w:rsidR="00EB5695" w:rsidRDefault="00F059B7" w:rsidP="00F059B7">
      <w:pPr>
        <w:spacing w:after="120" w:line="240" w:lineRule="auto"/>
        <w:jc w:val="both"/>
        <w:rPr>
          <w:rFonts w:ascii="Verdana" w:eastAsia="Calibri" w:hAnsi="Verdana"/>
          <w:sz w:val="20"/>
          <w:szCs w:val="20"/>
          <w:lang w:val="en-GB"/>
        </w:rPr>
      </w:pPr>
      <w:r w:rsidRPr="00F059B7">
        <w:rPr>
          <w:rFonts w:ascii="Verdana" w:eastAsia="Calibri" w:hAnsi="Verdana"/>
          <w:sz w:val="20"/>
          <w:szCs w:val="20"/>
          <w:lang w:val="en-GB"/>
        </w:rPr>
        <w:t xml:space="preserve">In line with this approach, Thermocast has adopted a Stakeholder Engagement Policy that fosters dialogue with its stakeholders, including employees, collaborators, worker representatives, suppliers, and business partners. Thermocast values </w:t>
      </w:r>
      <w:r w:rsidRPr="00F059B7">
        <w:rPr>
          <w:rFonts w:eastAsia="Calibri"/>
          <w:sz w:val="20"/>
          <w:szCs w:val="20"/>
          <w:lang w:val="en-GB"/>
        </w:rPr>
        <w:t>​​</w:t>
      </w:r>
      <w:r w:rsidRPr="00F059B7">
        <w:rPr>
          <w:rFonts w:ascii="Verdana" w:eastAsia="Calibri" w:hAnsi="Verdana"/>
          <w:sz w:val="20"/>
          <w:szCs w:val="20"/>
          <w:lang w:val="en-GB"/>
        </w:rPr>
        <w:t>listening and open discussion as tools for understanding needs and expectations and for building relationships based on trust.</w:t>
      </w:r>
    </w:p>
    <w:p w14:paraId="30CFB6A7" w14:textId="77777777" w:rsidR="00F059B7" w:rsidRPr="00F059B7" w:rsidRDefault="00F059B7" w:rsidP="00F059B7">
      <w:pPr>
        <w:spacing w:after="120" w:line="240" w:lineRule="auto"/>
        <w:jc w:val="both"/>
        <w:rPr>
          <w:rFonts w:ascii="Verdana" w:eastAsia="Calibri" w:hAnsi="Verdana"/>
          <w:sz w:val="20"/>
          <w:szCs w:val="20"/>
          <w:lang w:val="en-GB"/>
        </w:rPr>
      </w:pPr>
    </w:p>
    <w:p w14:paraId="5A8868B3" w14:textId="7257A15C" w:rsidR="00415A8B" w:rsidRPr="007F206B" w:rsidRDefault="00331687" w:rsidP="00667F86">
      <w:pPr>
        <w:keepNext/>
        <w:keepLines/>
        <w:spacing w:after="240" w:line="240" w:lineRule="auto"/>
        <w:outlineLvl w:val="1"/>
        <w:rPr>
          <w:rFonts w:ascii="Verdana" w:eastAsia="Yu Gothic Light" w:hAnsi="Verdana"/>
          <w:b/>
          <w:bCs/>
          <w:caps/>
          <w:sz w:val="28"/>
          <w:szCs w:val="28"/>
          <w:lang w:val="en-GB"/>
        </w:rPr>
      </w:pPr>
      <w:bookmarkStart w:id="40" w:name="_Toc237963611"/>
      <w:r>
        <w:rPr>
          <w:noProof/>
        </w:rPr>
        <mc:AlternateContent>
          <mc:Choice Requires="wps">
            <w:drawing>
              <wp:anchor distT="0" distB="0" distL="114300" distR="114300" simplePos="0" relativeHeight="251658267" behindDoc="1" locked="0" layoutInCell="1" allowOverlap="1" wp14:anchorId="0810A01E" wp14:editId="3D06D65C">
                <wp:simplePos x="0" y="0"/>
                <wp:positionH relativeFrom="margin">
                  <wp:posOffset>4429760</wp:posOffset>
                </wp:positionH>
                <wp:positionV relativeFrom="paragraph">
                  <wp:posOffset>96603</wp:posOffset>
                </wp:positionV>
                <wp:extent cx="1643380" cy="251460"/>
                <wp:effectExtent l="0" t="0" r="13970" b="15240"/>
                <wp:wrapSquare wrapText="bothSides"/>
                <wp:docPr id="1283146985"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43380" cy="251460"/>
                        </a:xfrm>
                        <a:prstGeom prst="rect">
                          <a:avLst/>
                        </a:prstGeom>
                        <a:solidFill>
                          <a:srgbClr val="FFFFFF"/>
                        </a:solidFill>
                        <a:ln w="9525">
                          <a:solidFill>
                            <a:srgbClr val="000000"/>
                          </a:solidFill>
                          <a:miter lim="800000"/>
                          <a:headEnd/>
                          <a:tailEnd/>
                        </a:ln>
                      </wps:spPr>
                      <wps:txbx>
                        <w:txbxContent>
                          <w:p w14:paraId="02ABF6AB" w14:textId="78194ED3" w:rsidR="00331687" w:rsidRPr="00786407" w:rsidRDefault="00331687" w:rsidP="00331687">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363C44">
                              <w:rPr>
                                <w:rFonts w:ascii="Verdana" w:hAnsi="Verdana"/>
                                <w:b/>
                                <w:bCs/>
                                <w:sz w:val="20"/>
                                <w:szCs w:val="20"/>
                              </w:rPr>
                              <w:t>1</w:t>
                            </w:r>
                            <w:r w:rsidR="00363C44" w:rsidRPr="00786407">
                              <w:rPr>
                                <w:rFonts w:ascii="Verdana" w:hAnsi="Verdana"/>
                                <w:b/>
                                <w:bCs/>
                                <w:sz w:val="20"/>
                                <w:szCs w:val="20"/>
                              </w:rPr>
                              <w:t>–</w:t>
                            </w:r>
                            <w:r w:rsidR="00363C44">
                              <w:rPr>
                                <w:rFonts w:ascii="Verdana" w:hAnsi="Verdana"/>
                                <w:b/>
                                <w:bCs/>
                                <w:sz w:val="20"/>
                                <w:szCs w:val="20"/>
                              </w:rPr>
                              <w:t>B8</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sidR="00363C44">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810A01E" id="_x0000_s1084" type="#_x0000_t202" style="position:absolute;margin-left:348.8pt;margin-top:7.6pt;width:129.4pt;height:19.8pt;z-index:-25165821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ZjnFgIAACkEAAAOAAAAZHJzL2Uyb0RvYy54bWysU9tu2zAMfR+wfxD0vjgXJ0uNOEWXLsOA&#10;7gJ0+wBZlmNhsqhRSuzu60spaRp028swPwiiSR2Sh4er66Ez7KDQa7Aln4zGnCkrodZ2V/Lv37Zv&#10;lpz5IGwtDFhV8gfl+fX69atV7wo1hRZMrZARiPVF70rehuCKLPOyVZ3wI3DKkrMB7EQgE3dZjaIn&#10;9M5k0/F4kfWAtUOQynv6e3t08nXCbxolw5em8SowU3KqLaQT01nFM1uvRLFD4VotT2WIf6iiE9pS&#10;0jPUrQiC7VH/BtVpieChCSMJXQZNo6VKPVA3k/GLbu5b4VTqhcjx7kyT/3+w8vPh3n1FFoZ3MNAA&#10;UxPe3YH84ZmFTSvsTt0gQt8qUVPiSaQs650vTk8j1b7wEaTqP0FNQxb7AAloaLCLrFCfjNBpAA9n&#10;0tUQmIwpF/lstiSXJN90PskXaSqZKJ5eO/Thg4KOxUvJkYaa0MXhzodYjSieQmIyD0bXW21MMnBX&#10;bQyygyABbNOXGngRZizrS341n86PBPwVYpy+P0F0OpCSje5KvjwHiSLS9t7WSWdBaHO8U8nGnniM&#10;1B1JDEM1MF2XfJbHDJHXCuoHYhbhqFzaNLq0gL8460m1Jfc/9wIVZ+ajpelcTfI8yjwZ+fztlAy8&#10;9FSXHmElQZVcBuTsaGxCWo5InYUbmmOjE8XPtZyqJj0m5k+7EwV/aaeo5w1fPwIAAP//AwBQSwME&#10;FAAGAAgAAAAhAKqby8LcAAAACQEAAA8AAABkcnMvZG93bnJldi54bWxMj8tOwzAQRfdI/IM1SOyo&#10;Q9WENsSpoiKWRaIg1lPbTQJ+yXbT8PcMK1iO7tG9Z5rtbA2bdEyjdwLuFwUw7aRXo+sFvL89362B&#10;pYxOofFOC/jWCbbt9VWDtfIX96qnQ+4ZlbhUo4Ah51BznuSgLaaFD9pRdvLRYqYz9lxFvFC5NXxZ&#10;FBW3ODpaGDDo3aDl1+FsBey7/a54iZPtwsfp02CQ8ikkIW5v5u4RWNZz/oPhV5/UoSWnoz87lZgR&#10;UG0eKkIpKJfACNiU1QrYUUC5WgNvG/7/g/YHAAD//wMAUEsBAi0AFAAGAAgAAAAhALaDOJL+AAAA&#10;4QEAABMAAAAAAAAAAAAAAAAAAAAAAFtDb250ZW50X1R5cGVzXS54bWxQSwECLQAUAAYACAAAACEA&#10;OP0h/9YAAACUAQAACwAAAAAAAAAAAAAAAAAvAQAAX3JlbHMvLnJlbHNQSwECLQAUAAYACAAAACEA&#10;GGWY5xYCAAApBAAADgAAAAAAAAAAAAAAAAAuAgAAZHJzL2Uyb0RvYy54bWxQSwECLQAUAAYACAAA&#10;ACEAqpvLwtwAAAAJAQAADwAAAAAAAAAAAAAAAABwBAAAZHJzL2Rvd25yZXYueG1sUEsFBgAAAAAE&#10;AAQA8wAAAHkFAAAAAA==&#10;">
                <v:textbox>
                  <w:txbxContent>
                    <w:p w14:paraId="02ABF6AB" w14:textId="78194ED3" w:rsidR="00331687" w:rsidRPr="00786407" w:rsidRDefault="00331687" w:rsidP="00331687">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363C44">
                        <w:rPr>
                          <w:rFonts w:ascii="Verdana" w:hAnsi="Verdana"/>
                          <w:b/>
                          <w:bCs/>
                          <w:sz w:val="20"/>
                          <w:szCs w:val="20"/>
                        </w:rPr>
                        <w:t>1</w:t>
                      </w:r>
                      <w:r w:rsidR="00363C44" w:rsidRPr="00786407">
                        <w:rPr>
                          <w:rFonts w:ascii="Verdana" w:hAnsi="Verdana"/>
                          <w:b/>
                          <w:bCs/>
                          <w:sz w:val="20"/>
                          <w:szCs w:val="20"/>
                        </w:rPr>
                        <w:t>–</w:t>
                      </w:r>
                      <w:r w:rsidR="00363C44">
                        <w:rPr>
                          <w:rFonts w:ascii="Verdana" w:hAnsi="Verdana"/>
                          <w:b/>
                          <w:bCs/>
                          <w:sz w:val="20"/>
                          <w:szCs w:val="20"/>
                        </w:rPr>
                        <w:t>B8</w:t>
                      </w:r>
                      <w:r w:rsidRPr="00786407">
                        <w:rPr>
                          <w:rFonts w:ascii="Verdana" w:hAnsi="Verdana"/>
                          <w:b/>
                          <w:bCs/>
                          <w:sz w:val="20"/>
                          <w:szCs w:val="20"/>
                        </w:rPr>
                        <w:t>–C</w:t>
                      </w:r>
                      <w:r>
                        <w:rPr>
                          <w:rFonts w:ascii="Verdana" w:hAnsi="Verdana"/>
                          <w:b/>
                          <w:bCs/>
                          <w:sz w:val="20"/>
                          <w:szCs w:val="20"/>
                        </w:rPr>
                        <w:t>2</w:t>
                      </w:r>
                      <w:r w:rsidRPr="00786407">
                        <w:rPr>
                          <w:rFonts w:ascii="Verdana" w:hAnsi="Verdana"/>
                          <w:b/>
                          <w:bCs/>
                          <w:sz w:val="20"/>
                          <w:szCs w:val="20"/>
                        </w:rPr>
                        <w:t>–C</w:t>
                      </w:r>
                      <w:r w:rsidR="00363C44">
                        <w:rPr>
                          <w:rFonts w:ascii="Verdana" w:hAnsi="Verdana"/>
                          <w:b/>
                          <w:bCs/>
                          <w:sz w:val="20"/>
                          <w:szCs w:val="20"/>
                        </w:rPr>
                        <w:t>5</w:t>
                      </w:r>
                    </w:p>
                  </w:txbxContent>
                </v:textbox>
                <w10:wrap type="square" anchorx="margin"/>
              </v:shape>
            </w:pict>
          </mc:Fallback>
        </mc:AlternateContent>
      </w:r>
      <w:r w:rsidR="00415A8B" w:rsidRPr="007F206B">
        <w:rPr>
          <w:rFonts w:ascii="Verdana" w:eastAsia="Yu Gothic Light" w:hAnsi="Verdana"/>
          <w:b/>
          <w:bCs/>
          <w:caps/>
          <w:sz w:val="28"/>
          <w:szCs w:val="28"/>
          <w:lang w:val="en-GB"/>
        </w:rPr>
        <w:t xml:space="preserve">3.1 </w:t>
      </w:r>
      <w:r w:rsidR="00F059B7" w:rsidRPr="007F206B">
        <w:rPr>
          <w:rFonts w:ascii="Verdana" w:eastAsia="Yu Gothic Light" w:hAnsi="Verdana"/>
          <w:b/>
          <w:bCs/>
          <w:caps/>
          <w:sz w:val="28"/>
          <w:szCs w:val="28"/>
          <w:lang w:val="en-GB"/>
        </w:rPr>
        <w:t>e</w:t>
      </w:r>
      <w:r w:rsidR="00F059B7" w:rsidRPr="007F206B">
        <w:rPr>
          <w:rFonts w:ascii="Verdana" w:eastAsia="Yu Gothic Light" w:hAnsi="Verdana"/>
          <w:b/>
          <w:bCs/>
          <w:sz w:val="28"/>
          <w:szCs w:val="28"/>
          <w:lang w:val="en-GB"/>
        </w:rPr>
        <w:t>mployees</w:t>
      </w:r>
      <w:bookmarkEnd w:id="40"/>
    </w:p>
    <w:p w14:paraId="3E259456" w14:textId="11E6ED8A" w:rsidR="00415A8B" w:rsidRPr="007F206B" w:rsidRDefault="007F206B" w:rsidP="00667F86">
      <w:pPr>
        <w:keepNext/>
        <w:keepLines/>
        <w:spacing w:after="120" w:line="240" w:lineRule="auto"/>
        <w:outlineLvl w:val="2"/>
        <w:rPr>
          <w:rFonts w:ascii="Verdana" w:eastAsia="Yu Gothic Light" w:hAnsi="Verdana" w:cstheme="majorBidi"/>
          <w:b/>
          <w:i/>
          <w:sz w:val="24"/>
          <w:szCs w:val="24"/>
          <w:lang w:val="en-GB"/>
        </w:rPr>
      </w:pPr>
      <w:r w:rsidRPr="007F206B">
        <w:rPr>
          <w:rFonts w:ascii="Verdana" w:eastAsia="Yu Gothic Light" w:hAnsi="Verdana" w:cstheme="majorBidi"/>
          <w:b/>
          <w:i/>
          <w:sz w:val="24"/>
          <w:szCs w:val="24"/>
          <w:lang w:val="en-GB"/>
        </w:rPr>
        <w:t>Consistency and composition</w:t>
      </w:r>
    </w:p>
    <w:p w14:paraId="04330D1E" w14:textId="77777777" w:rsidR="007F206B" w:rsidRPr="007F206B" w:rsidRDefault="007F206B" w:rsidP="007F206B">
      <w:pPr>
        <w:spacing w:after="120" w:line="240" w:lineRule="auto"/>
        <w:jc w:val="both"/>
        <w:rPr>
          <w:rFonts w:ascii="Verdana" w:eastAsia="Calibri" w:hAnsi="Verdana"/>
          <w:sz w:val="20"/>
          <w:szCs w:val="20"/>
          <w:lang w:val="en-GB"/>
        </w:rPr>
      </w:pPr>
      <w:r w:rsidRPr="007F206B">
        <w:rPr>
          <w:rFonts w:ascii="Verdana" w:eastAsia="Calibri" w:hAnsi="Verdana"/>
          <w:sz w:val="20"/>
          <w:szCs w:val="20"/>
          <w:lang w:val="en-GB"/>
        </w:rPr>
        <w:t xml:space="preserve">As of the end of 2025, </w:t>
      </w:r>
      <w:proofErr w:type="spellStart"/>
      <w:r w:rsidRPr="007F206B">
        <w:rPr>
          <w:rFonts w:ascii="Verdana" w:eastAsia="Calibri" w:hAnsi="Verdana"/>
          <w:sz w:val="20"/>
          <w:szCs w:val="20"/>
          <w:lang w:val="en-GB"/>
        </w:rPr>
        <w:t>Thermocast’s</w:t>
      </w:r>
      <w:proofErr w:type="spellEnd"/>
      <w:r w:rsidRPr="007F206B">
        <w:rPr>
          <w:rFonts w:ascii="Verdana" w:eastAsia="Calibri" w:hAnsi="Verdana"/>
          <w:sz w:val="20"/>
          <w:szCs w:val="20"/>
          <w:lang w:val="en-GB"/>
        </w:rPr>
        <w:t xml:space="preserve"> workforce consists of 38 employees based at the Caravaggio (BG) site.</w:t>
      </w:r>
    </w:p>
    <w:p w14:paraId="7B0E5A3F" w14:textId="7A57DD3A" w:rsidR="005A7A00" w:rsidRPr="007F206B" w:rsidRDefault="007F206B" w:rsidP="00667F86">
      <w:pPr>
        <w:spacing w:after="120" w:line="240" w:lineRule="auto"/>
        <w:jc w:val="both"/>
        <w:rPr>
          <w:rFonts w:ascii="Verdana" w:eastAsia="Calibri" w:hAnsi="Verdana"/>
          <w:sz w:val="20"/>
          <w:szCs w:val="20"/>
          <w:lang w:val="en-GB"/>
        </w:rPr>
      </w:pPr>
      <w:r w:rsidRPr="007F206B">
        <w:rPr>
          <w:rFonts w:ascii="Verdana" w:eastAsia="Calibri" w:hAnsi="Verdana"/>
          <w:sz w:val="20"/>
          <w:szCs w:val="20"/>
          <w:lang w:val="en-GB"/>
        </w:rPr>
        <w:t>The Company does not utilize temporary agency workers or staff provided by third parties for its operations. Consequently, as of December 31, 2025, there are no non-employee workers within the organization</w:t>
      </w:r>
      <w:r w:rsidR="00A33B70" w:rsidRPr="007F206B">
        <w:rPr>
          <w:rFonts w:ascii="Verdana" w:eastAsia="Calibri" w:hAnsi="Verdana"/>
          <w:sz w:val="20"/>
          <w:szCs w:val="20"/>
          <w:lang w:val="en-GB"/>
        </w:rPr>
        <w:t>.</w:t>
      </w:r>
    </w:p>
    <w:p w14:paraId="03BDBFEB" w14:textId="77777777" w:rsidR="00DC6A8F" w:rsidRDefault="00DC6A8F" w:rsidP="00667F86">
      <w:pPr>
        <w:spacing w:after="240"/>
        <w:jc w:val="center"/>
        <w:rPr>
          <w:rFonts w:ascii="Verdana" w:eastAsia="Calibri" w:hAnsi="Verdana"/>
          <w:sz w:val="21"/>
          <w:szCs w:val="21"/>
          <w:lang w:val="it-IT"/>
        </w:rPr>
      </w:pPr>
      <w:r>
        <w:rPr>
          <w:noProof/>
        </w:rPr>
        <w:drawing>
          <wp:inline distT="0" distB="0" distL="0" distR="0" wp14:anchorId="5247A0E2" wp14:editId="015D7C46">
            <wp:extent cx="4680000" cy="2520000"/>
            <wp:effectExtent l="0" t="0" r="6350" b="0"/>
            <wp:docPr id="826782273" name="Grafico 1">
              <a:extLst xmlns:a="http://schemas.openxmlformats.org/drawingml/2006/main">
                <a:ext uri="{FF2B5EF4-FFF2-40B4-BE49-F238E27FC236}">
                  <a16:creationId xmlns:a16="http://schemas.microsoft.com/office/drawing/2014/main" id="{4742C27C-B407-42AD-AF6E-78A29F5C7C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D6D4768" w14:textId="77777777" w:rsidR="00CE0516" w:rsidRPr="00CE0516" w:rsidRDefault="00CE0516" w:rsidP="00CE0516">
      <w:pPr>
        <w:spacing w:before="120" w:after="40" w:line="240" w:lineRule="auto"/>
        <w:jc w:val="both"/>
        <w:rPr>
          <w:rFonts w:ascii="Verdana" w:eastAsia="Calibri" w:hAnsi="Verdana"/>
          <w:sz w:val="20"/>
          <w:szCs w:val="20"/>
          <w:lang w:val="en-GB"/>
        </w:rPr>
      </w:pPr>
      <w:r w:rsidRPr="00CE0516">
        <w:rPr>
          <w:rFonts w:ascii="Verdana" w:eastAsia="Calibri" w:hAnsi="Verdana"/>
          <w:sz w:val="20"/>
          <w:szCs w:val="20"/>
          <w:lang w:val="en-GB"/>
        </w:rPr>
        <w:lastRenderedPageBreak/>
        <w:t>The male predominance in the workforce is primarily due to the nature of certain operational roles, which tend to attract fewer applications from women.</w:t>
      </w:r>
    </w:p>
    <w:p w14:paraId="2FA774F6" w14:textId="3459257E" w:rsidR="00F64FDC" w:rsidRPr="00CE0516" w:rsidRDefault="00CE0516" w:rsidP="00CE0516">
      <w:pPr>
        <w:spacing w:before="120" w:after="40" w:line="240" w:lineRule="auto"/>
        <w:jc w:val="both"/>
        <w:rPr>
          <w:rFonts w:ascii="Verdana" w:eastAsia="Calibri" w:hAnsi="Verdana"/>
          <w:sz w:val="20"/>
          <w:szCs w:val="20"/>
          <w:lang w:val="en-GB"/>
        </w:rPr>
      </w:pPr>
      <w:r w:rsidRPr="00CE0516">
        <w:rPr>
          <w:rFonts w:ascii="Verdana" w:eastAsia="Calibri" w:hAnsi="Verdana"/>
          <w:sz w:val="20"/>
          <w:szCs w:val="20"/>
          <w:lang w:val="en-GB"/>
        </w:rPr>
        <w:t>Almost the entire Thermocast workforce (37 employees, or 97.4%) is employed under permanent contracts. This contractual structure reflects the Company’s commitment to job stability and the continuity of the employment relationship. The prevalence of permanent contracts ensures greater job security for employees, while also facilitating personal planning and easier access to financial and credit services</w:t>
      </w:r>
      <w:r w:rsidR="00FC73CE" w:rsidRPr="00CE0516">
        <w:rPr>
          <w:rFonts w:ascii="Verdana" w:eastAsia="Calibri" w:hAnsi="Verdana"/>
          <w:sz w:val="20"/>
          <w:szCs w:val="20"/>
          <w:lang w:val="en-GB"/>
        </w:rPr>
        <w:t>.</w:t>
      </w:r>
    </w:p>
    <w:p w14:paraId="7D590D22" w14:textId="77777777" w:rsidR="005A7A00" w:rsidRPr="00CE0516" w:rsidRDefault="005A7A00" w:rsidP="005F4AE3">
      <w:pPr>
        <w:spacing w:before="120" w:after="40" w:line="240" w:lineRule="auto"/>
        <w:jc w:val="both"/>
        <w:rPr>
          <w:rFonts w:ascii="Verdana" w:eastAsia="Calibri" w:hAnsi="Verdana"/>
          <w:sz w:val="20"/>
          <w:szCs w:val="20"/>
          <w:lang w:val="en-GB"/>
        </w:rPr>
      </w:pPr>
    </w:p>
    <w:p w14:paraId="7F8CF4D2" w14:textId="77777777" w:rsidR="000C428E" w:rsidRDefault="003B1DB0" w:rsidP="00240CE4">
      <w:pPr>
        <w:spacing w:after="120"/>
        <w:jc w:val="center"/>
        <w:rPr>
          <w:rFonts w:ascii="Verdana" w:eastAsia="Calibri" w:hAnsi="Verdana"/>
          <w:sz w:val="21"/>
          <w:szCs w:val="21"/>
          <w:lang w:val="it-IT"/>
        </w:rPr>
      </w:pPr>
      <w:r>
        <w:rPr>
          <w:noProof/>
        </w:rPr>
        <w:drawing>
          <wp:inline distT="0" distB="0" distL="0" distR="0" wp14:anchorId="1AE071EF" wp14:editId="4091588C">
            <wp:extent cx="4680000" cy="2520000"/>
            <wp:effectExtent l="0" t="0" r="6350" b="0"/>
            <wp:docPr id="1159173708" name="Grafico 1">
              <a:extLst xmlns:a="http://schemas.openxmlformats.org/drawingml/2006/main">
                <a:ext uri="{FF2B5EF4-FFF2-40B4-BE49-F238E27FC236}">
                  <a16:creationId xmlns:a16="http://schemas.microsoft.com/office/drawing/2014/main" id="{D0400EF2-FE7B-4316-89A0-AF592963B1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220D6E0A" w14:textId="77777777" w:rsidR="005A7A00" w:rsidRDefault="005A7A00" w:rsidP="00D3027D">
      <w:pPr>
        <w:spacing w:after="120" w:line="240" w:lineRule="auto"/>
        <w:jc w:val="both"/>
        <w:rPr>
          <w:rFonts w:ascii="Verdana" w:eastAsia="Calibri" w:hAnsi="Verdana"/>
          <w:sz w:val="20"/>
          <w:szCs w:val="20"/>
        </w:rPr>
      </w:pPr>
    </w:p>
    <w:p w14:paraId="2B86E011" w14:textId="77777777" w:rsidR="00CE0516" w:rsidRPr="00CE0516" w:rsidRDefault="00CE0516" w:rsidP="00CE0516">
      <w:pPr>
        <w:spacing w:after="120" w:line="240" w:lineRule="auto"/>
        <w:contextualSpacing/>
        <w:jc w:val="both"/>
        <w:rPr>
          <w:rFonts w:ascii="Verdana" w:eastAsia="Calibri" w:hAnsi="Verdana"/>
          <w:sz w:val="20"/>
          <w:szCs w:val="20"/>
          <w:lang w:val="en-GB"/>
        </w:rPr>
      </w:pPr>
      <w:r w:rsidRPr="00CE0516">
        <w:rPr>
          <w:rFonts w:ascii="Verdana" w:eastAsia="Calibri" w:hAnsi="Verdana"/>
          <w:sz w:val="20"/>
          <w:szCs w:val="20"/>
          <w:lang w:val="en-GB"/>
        </w:rPr>
        <w:t>All employees (100%) hold full-time contracts, aligning with organizational and production requirements—particularly given the nature of the work performed by the staff, the majority of whom are blue-collar workers. Nevertheless, the Company generally accommodates part-time requests, provided they are compatible with operational needs. No requests for part-time work were received in 2025.</w:t>
      </w:r>
    </w:p>
    <w:p w14:paraId="704EC51D" w14:textId="77777777" w:rsidR="00CE0516" w:rsidRPr="00CE0516" w:rsidRDefault="00CE0516" w:rsidP="00CE0516">
      <w:pPr>
        <w:spacing w:after="120" w:line="240" w:lineRule="auto"/>
        <w:contextualSpacing/>
        <w:jc w:val="both"/>
        <w:rPr>
          <w:rFonts w:ascii="Verdana" w:eastAsia="Calibri" w:hAnsi="Verdana"/>
          <w:sz w:val="20"/>
          <w:szCs w:val="20"/>
          <w:lang w:val="en-GB"/>
        </w:rPr>
      </w:pPr>
    </w:p>
    <w:p w14:paraId="18ECDAAE" w14:textId="77777777" w:rsidR="00CE0516" w:rsidRPr="00CE0516" w:rsidRDefault="00CE0516" w:rsidP="00CE0516">
      <w:pPr>
        <w:spacing w:after="120" w:line="240" w:lineRule="auto"/>
        <w:contextualSpacing/>
        <w:jc w:val="both"/>
        <w:rPr>
          <w:rFonts w:ascii="Verdana" w:eastAsia="Calibri" w:hAnsi="Verdana"/>
          <w:sz w:val="20"/>
          <w:szCs w:val="20"/>
          <w:lang w:val="en-GB"/>
        </w:rPr>
      </w:pPr>
      <w:r w:rsidRPr="00CE0516">
        <w:rPr>
          <w:rFonts w:ascii="Verdana" w:eastAsia="Calibri" w:hAnsi="Verdana"/>
          <w:sz w:val="20"/>
          <w:szCs w:val="20"/>
          <w:lang w:val="en-GB"/>
        </w:rPr>
        <w:t>The workforce composition aligns with the Company’s operational and organizational needs, reflecting an appropriate balance between production activities and support and coordination functions.</w:t>
      </w:r>
    </w:p>
    <w:p w14:paraId="4762B0CE" w14:textId="518E037A" w:rsidR="007B7832" w:rsidRPr="00CE0516" w:rsidRDefault="00CE0516" w:rsidP="00CE0516">
      <w:pPr>
        <w:spacing w:after="120" w:line="240" w:lineRule="auto"/>
        <w:contextualSpacing/>
        <w:jc w:val="both"/>
        <w:rPr>
          <w:rFonts w:ascii="Verdana" w:eastAsia="Calibri" w:hAnsi="Verdana"/>
          <w:sz w:val="20"/>
          <w:szCs w:val="20"/>
          <w:lang w:val="en-GB"/>
        </w:rPr>
      </w:pPr>
      <w:r w:rsidRPr="00CE0516">
        <w:rPr>
          <w:rFonts w:ascii="Verdana" w:eastAsia="Calibri" w:hAnsi="Verdana"/>
          <w:sz w:val="20"/>
          <w:szCs w:val="20"/>
          <w:lang w:val="en-GB"/>
        </w:rPr>
        <w:t>The workforce consists primarily of blue-collar workers; with 25 employees, they represent 65.8% of the total staff. There are 10 white-collar employees (26.3%). Finally, middle managers (3) account for 7.9% of the workforce</w:t>
      </w:r>
      <w:r w:rsidR="001D7C2F" w:rsidRPr="00CE0516">
        <w:rPr>
          <w:rFonts w:ascii="Verdana" w:eastAsia="Calibri" w:hAnsi="Verdana"/>
          <w:sz w:val="20"/>
          <w:szCs w:val="20"/>
          <w:lang w:val="en-GB"/>
        </w:rPr>
        <w:t>.</w:t>
      </w:r>
    </w:p>
    <w:p w14:paraId="47872719" w14:textId="77777777" w:rsidR="004D625C" w:rsidRPr="00CE0516" w:rsidRDefault="004D625C" w:rsidP="005A7A00">
      <w:pPr>
        <w:spacing w:after="120" w:line="240" w:lineRule="auto"/>
        <w:contextualSpacing/>
        <w:jc w:val="both"/>
        <w:rPr>
          <w:rFonts w:ascii="Verdana" w:eastAsia="Calibri" w:hAnsi="Verdana"/>
          <w:sz w:val="20"/>
          <w:szCs w:val="20"/>
          <w:lang w:val="en-GB"/>
        </w:rPr>
      </w:pPr>
    </w:p>
    <w:p w14:paraId="197ECFB7" w14:textId="1B880DA4" w:rsidR="001A7055" w:rsidRPr="00240CE4" w:rsidRDefault="00DD10F3" w:rsidP="006B12B0">
      <w:pPr>
        <w:jc w:val="center"/>
        <w:rPr>
          <w:rFonts w:ascii="Verdana" w:eastAsia="Calibri" w:hAnsi="Verdana"/>
          <w:sz w:val="21"/>
          <w:szCs w:val="21"/>
          <w:lang w:val="it-IT"/>
        </w:rPr>
      </w:pPr>
      <w:r>
        <w:rPr>
          <w:noProof/>
        </w:rPr>
        <w:lastRenderedPageBreak/>
        <w:drawing>
          <wp:inline distT="0" distB="0" distL="0" distR="0" wp14:anchorId="50075EAE" wp14:editId="11580D8E">
            <wp:extent cx="4572000" cy="2484000"/>
            <wp:effectExtent l="0" t="0" r="0" b="0"/>
            <wp:docPr id="66006639" name="Grafico 1">
              <a:extLst xmlns:a="http://schemas.openxmlformats.org/drawingml/2006/main">
                <a:ext uri="{FF2B5EF4-FFF2-40B4-BE49-F238E27FC236}">
                  <a16:creationId xmlns:a16="http://schemas.microsoft.com/office/drawing/2014/main" id="{0A034ADA-A2DD-9983-ED1D-C183E529D8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138B0B7D" w14:textId="17331E97" w:rsidR="005563D0" w:rsidRPr="00292D84" w:rsidRDefault="00D02834" w:rsidP="005563D0">
      <w:pPr>
        <w:keepNext/>
        <w:keepLines/>
        <w:spacing w:before="120" w:after="240" w:line="240" w:lineRule="auto"/>
        <w:outlineLvl w:val="1"/>
        <w:rPr>
          <w:rFonts w:ascii="Verdana" w:eastAsia="Yu Gothic Light" w:hAnsi="Verdana"/>
          <w:b/>
          <w:bCs/>
          <w:caps/>
          <w:sz w:val="28"/>
          <w:szCs w:val="28"/>
          <w:lang w:val="en-GB"/>
        </w:rPr>
      </w:pPr>
      <w:bookmarkStart w:id="41" w:name="_Toc237963612"/>
      <w:r>
        <w:rPr>
          <w:noProof/>
        </w:rPr>
        <mc:AlternateContent>
          <mc:Choice Requires="wps">
            <w:drawing>
              <wp:anchor distT="0" distB="0" distL="114300" distR="114300" simplePos="0" relativeHeight="251658268" behindDoc="1" locked="0" layoutInCell="1" allowOverlap="1" wp14:anchorId="257FED59" wp14:editId="11C297DA">
                <wp:simplePos x="0" y="0"/>
                <wp:positionH relativeFrom="margin">
                  <wp:posOffset>5105400</wp:posOffset>
                </wp:positionH>
                <wp:positionV relativeFrom="paragraph">
                  <wp:posOffset>27940</wp:posOffset>
                </wp:positionV>
                <wp:extent cx="963930" cy="251460"/>
                <wp:effectExtent l="0" t="0" r="26670" b="15240"/>
                <wp:wrapSquare wrapText="bothSides"/>
                <wp:docPr id="139225167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63930" cy="251460"/>
                        </a:xfrm>
                        <a:prstGeom prst="rect">
                          <a:avLst/>
                        </a:prstGeom>
                        <a:solidFill>
                          <a:srgbClr val="FFFFFF"/>
                        </a:solidFill>
                        <a:ln w="9525">
                          <a:solidFill>
                            <a:srgbClr val="000000"/>
                          </a:solidFill>
                          <a:miter lim="800000"/>
                          <a:headEnd/>
                          <a:tailEnd/>
                        </a:ln>
                      </wps:spPr>
                      <wps:txbx>
                        <w:txbxContent>
                          <w:p w14:paraId="0BA1D1CC" w14:textId="1454CFE3" w:rsidR="00D02834" w:rsidRPr="00786407" w:rsidRDefault="00D02834" w:rsidP="00D02834">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57FED59" id="_x0000_s1085" type="#_x0000_t202" style="position:absolute;margin-left:402pt;margin-top:2.2pt;width:75.9pt;height:19.8pt;z-index:-2516582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Ff7FAIAACgEAAAOAAAAZHJzL2Uyb0RvYy54bWysU9tu2zAMfR+wfxD0vjj3NUacokuXYUB3&#10;Abp9gCzLsTBZ1Cgldvf1peQ0DbrtZZgeBFGUDg8PyfV13xp2VOg12IJPRmPOlJVQabsv+PdvuzdX&#10;nPkgbCUMWFXwB+X59eb1q3XncjWFBkylkBGI9XnnCt6E4PIs87JRrfAjcMqSswZsRSAT91mFoiP0&#10;1mTT8XiZdYCVQ5DKe7q9HZx8k/DrWsnwpa69CswUnLiFtGPay7hnm7XI9yhco+WJhvgHFq3QloKe&#10;oW5FEOyA+jeoVksED3UYSWgzqGstVcqBspmMX2Rz3winUi4kjndnmfz/g5Wfj/fuK7LQv4OeCpiS&#10;8O4O5A/PLGwbYffqBhG6RomKAk+iZFnnfH76GqX2uY8gZfcJKiqyOARIQH2NbVSF8mSETgV4OIuu&#10;+sAkXa6Ws9WMPJJc08VkvkxFyUT+9NmhDx8UtCweCo5U0wQujnc+RDIif3oSY3kwutppY5KB+3Jr&#10;kB0F1X+XVuL/4pmxrCMmi+liyP+vEOO0/gTR6kCNbHRb8KvzI5FH1d7bKrVZENoMZ6Js7EnGqNyg&#10;YejLnumq4LNFjBBlLaF6IGERhsalQaNDA/iLs46atuD+50Gg4sx8tFSc1WQ+j12ejPni7ZQMvPSU&#10;lx5hJUEVXAbkbDC2Ic1GlM7CDZWx1kniZy4n1tSOSfnT6MR+v7TTq+cB3zwCAAD//wMAUEsDBBQA&#10;BgAIAAAAIQD2zXg42gAAAAgBAAAPAAAAZHJzL2Rvd25yZXYueG1sTI/BTsMwEETvSPyDtUjcqA1K&#10;UQlxqqiIY5FoEeet7SYBe23Zbhr+HvcEx9GsZt9r1rOzbDIxjZ4k3C8EMEPK65F6CR/717sVsJSR&#10;NFpPRsKPSbBur68arLU/07uZdrlnZYRSjRKGnEPNeVKDcZgWPhgq3dFHh7nE2HMd8VzGneUPQjxy&#10;hyOVDwMGsxmM+t6dnIRtt92Itzi5LnwevywGpV5CkvL2Zu6egWUz579juOAXdGgL08GfSCdmJaxE&#10;VVyyhKoCVvqn5bKoHC5ZAG8b/l+g/QUAAP//AwBQSwECLQAUAAYACAAAACEAtoM4kv4AAADhAQAA&#10;EwAAAAAAAAAAAAAAAAAAAAAAW0NvbnRlbnRfVHlwZXNdLnhtbFBLAQItABQABgAIAAAAIQA4/SH/&#10;1gAAAJQBAAALAAAAAAAAAAAAAAAAAC8BAABfcmVscy8ucmVsc1BLAQItABQABgAIAAAAIQB1WFf7&#10;FAIAACgEAAAOAAAAAAAAAAAAAAAAAC4CAABkcnMvZTJvRG9jLnhtbFBLAQItABQABgAIAAAAIQD2&#10;zXg42gAAAAgBAAAPAAAAAAAAAAAAAAAAAG4EAABkcnMvZG93bnJldi54bWxQSwUGAAAAAAQABADz&#10;AAAAdQUAAAAA&#10;">
                <v:textbox>
                  <w:txbxContent>
                    <w:p w14:paraId="0BA1D1CC" w14:textId="1454CFE3" w:rsidR="00D02834" w:rsidRPr="00786407" w:rsidRDefault="00D02834" w:rsidP="00D02834">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p>
                  </w:txbxContent>
                </v:textbox>
                <w10:wrap type="square" anchorx="margin"/>
              </v:shape>
            </w:pict>
          </mc:Fallback>
        </mc:AlternateContent>
      </w:r>
      <w:r w:rsidR="005563D0" w:rsidRPr="00292D84">
        <w:rPr>
          <w:rFonts w:ascii="Verdana" w:eastAsia="Yu Gothic Light" w:hAnsi="Verdana"/>
          <w:b/>
          <w:bCs/>
          <w:caps/>
          <w:sz w:val="28"/>
          <w:szCs w:val="28"/>
          <w:lang w:val="en-GB"/>
        </w:rPr>
        <w:t xml:space="preserve">3.2 </w:t>
      </w:r>
      <w:r w:rsidR="00292D84" w:rsidRPr="00292D84">
        <w:rPr>
          <w:rFonts w:ascii="Verdana" w:eastAsia="Yu Gothic Light" w:hAnsi="Verdana"/>
          <w:b/>
          <w:bCs/>
          <w:sz w:val="28"/>
          <w:szCs w:val="28"/>
          <w:lang w:val="en-GB"/>
        </w:rPr>
        <w:t>Employees training and development</w:t>
      </w:r>
      <w:bookmarkEnd w:id="41"/>
    </w:p>
    <w:p w14:paraId="14A73289" w14:textId="0D3AC8B5" w:rsidR="00406116" w:rsidRPr="00292D84" w:rsidRDefault="00292D84" w:rsidP="001A7055">
      <w:pPr>
        <w:spacing w:after="240" w:line="240" w:lineRule="auto"/>
        <w:contextualSpacing/>
        <w:jc w:val="both"/>
        <w:rPr>
          <w:rFonts w:ascii="Verdana" w:hAnsi="Verdana"/>
          <w:sz w:val="20"/>
          <w:szCs w:val="20"/>
          <w:lang w:val="en-GB"/>
        </w:rPr>
      </w:pPr>
      <w:r w:rsidRPr="00292D84">
        <w:rPr>
          <w:rFonts w:ascii="Verdana" w:hAnsi="Verdana"/>
          <w:sz w:val="20"/>
          <w:szCs w:val="20"/>
          <w:lang w:val="en-GB"/>
        </w:rPr>
        <w:t>The training initiative involved 7 male employees, with an average of 8.9 hours per person, covering occupational health and safety</w:t>
      </w:r>
      <w:r w:rsidR="00C30801" w:rsidRPr="00292D84">
        <w:rPr>
          <w:rFonts w:ascii="Verdana" w:hAnsi="Verdana"/>
          <w:sz w:val="20"/>
          <w:szCs w:val="20"/>
          <w:lang w:val="en-GB"/>
        </w:rPr>
        <w:t>.</w:t>
      </w:r>
    </w:p>
    <w:p w14:paraId="0E3CD004" w14:textId="77777777" w:rsidR="001A7055" w:rsidRPr="00292D84" w:rsidRDefault="001A7055" w:rsidP="00240CE4">
      <w:pPr>
        <w:spacing w:after="240" w:line="240" w:lineRule="auto"/>
        <w:jc w:val="both"/>
        <w:rPr>
          <w:rFonts w:ascii="Verdana" w:hAnsi="Verdana"/>
          <w:sz w:val="20"/>
          <w:szCs w:val="20"/>
          <w:lang w:val="en-GB"/>
        </w:rPr>
      </w:pPr>
    </w:p>
    <w:tbl>
      <w:tblPr>
        <w:tblpPr w:leftFromText="141" w:rightFromText="141" w:vertAnchor="text" w:horzAnchor="margin" w:tblpXSpec="center" w:tblpYSpec="inside"/>
        <w:tblW w:w="9677" w:type="dxa"/>
        <w:tblCellMar>
          <w:left w:w="70" w:type="dxa"/>
          <w:right w:w="70" w:type="dxa"/>
        </w:tblCellMar>
        <w:tblLook w:val="04A0" w:firstRow="1" w:lastRow="0" w:firstColumn="1" w:lastColumn="0" w:noHBand="0" w:noVBand="1"/>
      </w:tblPr>
      <w:tblGrid>
        <w:gridCol w:w="5400"/>
        <w:gridCol w:w="1399"/>
        <w:gridCol w:w="1439"/>
        <w:gridCol w:w="1439"/>
      </w:tblGrid>
      <w:tr w:rsidR="00405180" w:rsidRPr="0015258A" w14:paraId="3720DB03" w14:textId="4BCE4912" w:rsidTr="0032661E">
        <w:trPr>
          <w:trHeight w:val="298"/>
        </w:trPr>
        <w:tc>
          <w:tcPr>
            <w:tcW w:w="9677" w:type="dxa"/>
            <w:gridSpan w:val="4"/>
            <w:tcBorders>
              <w:top w:val="single" w:sz="4" w:space="0" w:color="auto"/>
              <w:bottom w:val="nil"/>
            </w:tcBorders>
            <w:noWrap/>
            <w:vAlign w:val="center"/>
          </w:tcPr>
          <w:p w14:paraId="43D626F5" w14:textId="354550EB" w:rsidR="00405180" w:rsidRPr="00DB1D01" w:rsidRDefault="00292D84">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TRAINING HOURS PER EMPLOYEE</w:t>
            </w:r>
            <w:r w:rsidR="0068406E">
              <w:rPr>
                <w:rFonts w:ascii="Verdana" w:eastAsia="Times New Roman" w:hAnsi="Verdana" w:cs="Times New Roman"/>
                <w:i/>
                <w:sz w:val="20"/>
                <w:szCs w:val="20"/>
              </w:rPr>
              <w:t xml:space="preserve"> </w:t>
            </w:r>
            <w:r w:rsidR="00405180" w:rsidRPr="00DB1D01">
              <w:rPr>
                <w:rFonts w:ascii="Verdana" w:eastAsia="Times New Roman" w:hAnsi="Verdana" w:cs="Times New Roman"/>
                <w:i/>
                <w:sz w:val="20"/>
                <w:szCs w:val="20"/>
              </w:rPr>
              <w:t>2025</w:t>
            </w:r>
          </w:p>
        </w:tc>
      </w:tr>
      <w:tr w:rsidR="007A4314" w:rsidRPr="0015258A" w14:paraId="014E1732" w14:textId="7BBC94E3" w:rsidTr="0032661E">
        <w:trPr>
          <w:trHeight w:val="298"/>
        </w:trPr>
        <w:tc>
          <w:tcPr>
            <w:tcW w:w="5400" w:type="dxa"/>
            <w:tcBorders>
              <w:top w:val="single" w:sz="4" w:space="0" w:color="auto"/>
              <w:bottom w:val="single" w:sz="4" w:space="0" w:color="auto"/>
            </w:tcBorders>
            <w:noWrap/>
            <w:vAlign w:val="center"/>
          </w:tcPr>
          <w:p w14:paraId="027EE526" w14:textId="0ACCB38B" w:rsidR="007A4314" w:rsidRPr="0015258A" w:rsidRDefault="00292D84">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399" w:type="dxa"/>
            <w:tcBorders>
              <w:top w:val="single" w:sz="4" w:space="0" w:color="auto"/>
              <w:bottom w:val="single" w:sz="4" w:space="0" w:color="auto"/>
            </w:tcBorders>
            <w:noWrap/>
            <w:vAlign w:val="center"/>
          </w:tcPr>
          <w:p w14:paraId="59299B39" w14:textId="5DEECB78" w:rsidR="007A4314" w:rsidRPr="0015258A" w:rsidRDefault="00A71D4C">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 xml:space="preserve">Men </w:t>
            </w:r>
          </w:p>
        </w:tc>
        <w:tc>
          <w:tcPr>
            <w:tcW w:w="1439" w:type="dxa"/>
            <w:tcBorders>
              <w:top w:val="single" w:sz="4" w:space="0" w:color="auto"/>
              <w:bottom w:val="single" w:sz="4" w:space="0" w:color="auto"/>
            </w:tcBorders>
            <w:noWrap/>
            <w:vAlign w:val="center"/>
          </w:tcPr>
          <w:p w14:paraId="2C34D14C" w14:textId="63B0C88B" w:rsidR="007A4314" w:rsidRPr="0015258A" w:rsidRDefault="00A71D4C">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 xml:space="preserve">Women </w:t>
            </w:r>
          </w:p>
        </w:tc>
        <w:tc>
          <w:tcPr>
            <w:tcW w:w="1439" w:type="dxa"/>
            <w:tcBorders>
              <w:top w:val="single" w:sz="4" w:space="0" w:color="auto"/>
              <w:bottom w:val="single" w:sz="4" w:space="0" w:color="auto"/>
            </w:tcBorders>
            <w:vAlign w:val="center"/>
          </w:tcPr>
          <w:p w14:paraId="0CA8D02A" w14:textId="100A7AD4" w:rsidR="007A4314" w:rsidRPr="0015258A" w:rsidRDefault="007A4314" w:rsidP="00094B49">
            <w:pPr>
              <w:spacing w:line="240" w:lineRule="auto"/>
              <w:jc w:val="center"/>
              <w:rPr>
                <w:rFonts w:ascii="Verdana" w:eastAsia="Times New Roman" w:hAnsi="Verdana" w:cs="Times New Roman"/>
                <w:b/>
                <w:bCs/>
                <w:i/>
                <w:sz w:val="20"/>
                <w:szCs w:val="20"/>
              </w:rPr>
            </w:pPr>
            <w:r w:rsidRPr="0015258A">
              <w:rPr>
                <w:rFonts w:ascii="Verdana" w:eastAsia="Times New Roman" w:hAnsi="Verdana" w:cs="Times New Roman"/>
                <w:b/>
                <w:bCs/>
                <w:i/>
                <w:sz w:val="20"/>
                <w:szCs w:val="20"/>
              </w:rPr>
              <w:t>Total</w:t>
            </w:r>
          </w:p>
        </w:tc>
      </w:tr>
      <w:tr w:rsidR="00405180" w:rsidRPr="0015258A" w14:paraId="76EA8303" w14:textId="77777777" w:rsidTr="0032661E">
        <w:trPr>
          <w:trHeight w:val="298"/>
        </w:trPr>
        <w:tc>
          <w:tcPr>
            <w:tcW w:w="5400" w:type="dxa"/>
            <w:tcBorders>
              <w:top w:val="single" w:sz="4" w:space="0" w:color="auto"/>
              <w:bottom w:val="single" w:sz="4" w:space="0" w:color="auto"/>
            </w:tcBorders>
            <w:noWrap/>
            <w:vAlign w:val="center"/>
          </w:tcPr>
          <w:p w14:paraId="519BCF0C" w14:textId="40741A3A" w:rsidR="00405180" w:rsidRPr="0015258A" w:rsidRDefault="00405180">
            <w:pPr>
              <w:spacing w:line="240" w:lineRule="auto"/>
              <w:rPr>
                <w:rFonts w:ascii="Verdana" w:eastAsia="Times New Roman" w:hAnsi="Verdana" w:cs="Times New Roman"/>
                <w:sz w:val="20"/>
                <w:szCs w:val="20"/>
              </w:rPr>
            </w:pPr>
            <w:r w:rsidRPr="0015258A">
              <w:rPr>
                <w:rFonts w:ascii="Verdana" w:eastAsia="Times New Roman" w:hAnsi="Verdana" w:cs="Times New Roman"/>
                <w:sz w:val="20"/>
                <w:szCs w:val="20"/>
              </w:rPr>
              <w:t xml:space="preserve">N. </w:t>
            </w:r>
            <w:r w:rsidR="00292D84">
              <w:rPr>
                <w:rFonts w:ascii="Verdana" w:eastAsia="Times New Roman" w:hAnsi="Verdana" w:cs="Times New Roman"/>
                <w:sz w:val="20"/>
                <w:szCs w:val="20"/>
              </w:rPr>
              <w:t xml:space="preserve">training hours </w:t>
            </w:r>
          </w:p>
        </w:tc>
        <w:tc>
          <w:tcPr>
            <w:tcW w:w="1399" w:type="dxa"/>
            <w:tcBorders>
              <w:top w:val="single" w:sz="4" w:space="0" w:color="auto"/>
              <w:bottom w:val="single" w:sz="4" w:space="0" w:color="auto"/>
            </w:tcBorders>
            <w:noWrap/>
            <w:vAlign w:val="center"/>
          </w:tcPr>
          <w:p w14:paraId="6162D9B9" w14:textId="2CC10E06" w:rsidR="00405180" w:rsidRPr="0015258A" w:rsidRDefault="00094B49">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62</w:t>
            </w:r>
          </w:p>
        </w:tc>
        <w:tc>
          <w:tcPr>
            <w:tcW w:w="1439" w:type="dxa"/>
            <w:tcBorders>
              <w:top w:val="single" w:sz="4" w:space="0" w:color="auto"/>
              <w:bottom w:val="single" w:sz="4" w:space="0" w:color="auto"/>
            </w:tcBorders>
            <w:noWrap/>
            <w:vAlign w:val="center"/>
          </w:tcPr>
          <w:p w14:paraId="28476A4C" w14:textId="1EC6A295" w:rsidR="00405180" w:rsidRPr="0015258A" w:rsidRDefault="00094B49">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w:t>
            </w:r>
          </w:p>
        </w:tc>
        <w:tc>
          <w:tcPr>
            <w:tcW w:w="1439" w:type="dxa"/>
            <w:tcBorders>
              <w:top w:val="single" w:sz="4" w:space="0" w:color="auto"/>
              <w:bottom w:val="single" w:sz="4" w:space="0" w:color="auto"/>
            </w:tcBorders>
            <w:vAlign w:val="center"/>
          </w:tcPr>
          <w:p w14:paraId="56C5A226" w14:textId="1B4D40B3" w:rsidR="00405180" w:rsidRPr="0015258A" w:rsidRDefault="00405180" w:rsidP="00094B49">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62</w:t>
            </w:r>
          </w:p>
        </w:tc>
      </w:tr>
      <w:tr w:rsidR="00FD61A6" w:rsidRPr="0015258A" w14:paraId="69C90716" w14:textId="77777777" w:rsidTr="0032661E">
        <w:trPr>
          <w:trHeight w:val="298"/>
        </w:trPr>
        <w:tc>
          <w:tcPr>
            <w:tcW w:w="5400" w:type="dxa"/>
            <w:tcBorders>
              <w:top w:val="single" w:sz="4" w:space="0" w:color="auto"/>
              <w:bottom w:val="single" w:sz="4" w:space="0" w:color="auto"/>
            </w:tcBorders>
            <w:noWrap/>
            <w:vAlign w:val="center"/>
          </w:tcPr>
          <w:p w14:paraId="33DED8CA" w14:textId="0F2AB941" w:rsidR="00FD61A6" w:rsidRPr="0015258A" w:rsidRDefault="00FD61A6">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N. </w:t>
            </w:r>
            <w:proofErr w:type="spellStart"/>
            <w:r w:rsidR="00292D84">
              <w:rPr>
                <w:rFonts w:ascii="Verdana" w:eastAsia="Times New Roman" w:hAnsi="Verdana" w:cs="Times New Roman"/>
                <w:sz w:val="20"/>
                <w:szCs w:val="20"/>
              </w:rPr>
              <w:t>employees</w:t>
            </w:r>
            <w:proofErr w:type="spellEnd"/>
          </w:p>
        </w:tc>
        <w:tc>
          <w:tcPr>
            <w:tcW w:w="1399" w:type="dxa"/>
            <w:tcBorders>
              <w:top w:val="single" w:sz="4" w:space="0" w:color="auto"/>
              <w:bottom w:val="single" w:sz="4" w:space="0" w:color="auto"/>
            </w:tcBorders>
            <w:noWrap/>
            <w:vAlign w:val="center"/>
          </w:tcPr>
          <w:p w14:paraId="072F9115" w14:textId="4AD3AA03" w:rsidR="00FD61A6" w:rsidRPr="0015258A" w:rsidRDefault="00C64177">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30</w:t>
            </w:r>
          </w:p>
        </w:tc>
        <w:tc>
          <w:tcPr>
            <w:tcW w:w="1439" w:type="dxa"/>
            <w:tcBorders>
              <w:top w:val="single" w:sz="4" w:space="0" w:color="auto"/>
              <w:bottom w:val="single" w:sz="4" w:space="0" w:color="auto"/>
            </w:tcBorders>
            <w:noWrap/>
            <w:vAlign w:val="center"/>
          </w:tcPr>
          <w:p w14:paraId="46DD81FC" w14:textId="46EECB97" w:rsidR="00FD61A6" w:rsidRPr="0015258A" w:rsidRDefault="00C64177">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8</w:t>
            </w:r>
          </w:p>
        </w:tc>
        <w:tc>
          <w:tcPr>
            <w:tcW w:w="1439" w:type="dxa"/>
            <w:tcBorders>
              <w:top w:val="single" w:sz="4" w:space="0" w:color="auto"/>
              <w:bottom w:val="single" w:sz="4" w:space="0" w:color="auto"/>
            </w:tcBorders>
            <w:vAlign w:val="center"/>
          </w:tcPr>
          <w:p w14:paraId="3AD07298" w14:textId="3DDACF50" w:rsidR="00FD61A6" w:rsidRPr="0015258A" w:rsidRDefault="00C64177" w:rsidP="00094B49">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38</w:t>
            </w:r>
          </w:p>
        </w:tc>
      </w:tr>
      <w:tr w:rsidR="007A4314" w:rsidRPr="0015258A" w14:paraId="4E5A41F0" w14:textId="13457D1C" w:rsidTr="0032661E">
        <w:trPr>
          <w:trHeight w:val="298"/>
        </w:trPr>
        <w:tc>
          <w:tcPr>
            <w:tcW w:w="5400" w:type="dxa"/>
            <w:tcBorders>
              <w:top w:val="single" w:sz="4" w:space="0" w:color="auto"/>
              <w:bottom w:val="single" w:sz="4" w:space="0" w:color="auto"/>
            </w:tcBorders>
            <w:noWrap/>
            <w:vAlign w:val="center"/>
          </w:tcPr>
          <w:p w14:paraId="2BDC90B0" w14:textId="7B7A3BA4" w:rsidR="007A4314" w:rsidRPr="00292D84" w:rsidRDefault="007A4314">
            <w:pPr>
              <w:spacing w:line="240" w:lineRule="auto"/>
              <w:rPr>
                <w:rFonts w:ascii="Verdana" w:eastAsia="Times New Roman" w:hAnsi="Verdana" w:cs="Times New Roman"/>
                <w:b/>
                <w:bCs/>
                <w:sz w:val="20"/>
                <w:szCs w:val="20"/>
                <w:lang w:val="en-GB"/>
              </w:rPr>
            </w:pPr>
            <w:r w:rsidRPr="00292D84">
              <w:rPr>
                <w:rFonts w:ascii="Verdana" w:eastAsia="Times New Roman" w:hAnsi="Verdana" w:cs="Times New Roman"/>
                <w:b/>
                <w:bCs/>
                <w:sz w:val="20"/>
                <w:szCs w:val="20"/>
                <w:lang w:val="en-GB"/>
              </w:rPr>
              <w:t xml:space="preserve">N. </w:t>
            </w:r>
            <w:r w:rsidR="00292D84" w:rsidRPr="00292D84">
              <w:rPr>
                <w:rFonts w:ascii="Verdana" w:eastAsia="Times New Roman" w:hAnsi="Verdana" w:cs="Times New Roman"/>
                <w:b/>
                <w:bCs/>
                <w:sz w:val="20"/>
                <w:szCs w:val="20"/>
                <w:lang w:val="en-GB"/>
              </w:rPr>
              <w:t>training hours per employee</w:t>
            </w:r>
          </w:p>
        </w:tc>
        <w:tc>
          <w:tcPr>
            <w:tcW w:w="1399" w:type="dxa"/>
            <w:tcBorders>
              <w:top w:val="single" w:sz="4" w:space="0" w:color="auto"/>
              <w:bottom w:val="single" w:sz="4" w:space="0" w:color="auto"/>
            </w:tcBorders>
            <w:noWrap/>
            <w:vAlign w:val="center"/>
          </w:tcPr>
          <w:p w14:paraId="47A77A44" w14:textId="218191D3" w:rsidR="007A4314" w:rsidRPr="00292D84" w:rsidRDefault="007A4314">
            <w:pPr>
              <w:spacing w:line="240" w:lineRule="auto"/>
              <w:ind w:right="403"/>
              <w:jc w:val="right"/>
              <w:rPr>
                <w:rFonts w:ascii="Verdana" w:eastAsia="Times New Roman" w:hAnsi="Verdana" w:cs="Times New Roman"/>
                <w:b/>
                <w:bCs/>
                <w:sz w:val="20"/>
                <w:szCs w:val="20"/>
                <w:lang w:val="en-GB"/>
              </w:rPr>
            </w:pPr>
          </w:p>
        </w:tc>
        <w:tc>
          <w:tcPr>
            <w:tcW w:w="1439" w:type="dxa"/>
            <w:tcBorders>
              <w:top w:val="single" w:sz="4" w:space="0" w:color="auto"/>
              <w:bottom w:val="single" w:sz="4" w:space="0" w:color="auto"/>
            </w:tcBorders>
            <w:noWrap/>
            <w:vAlign w:val="center"/>
          </w:tcPr>
          <w:p w14:paraId="7F0A6F3C" w14:textId="02C42160" w:rsidR="007A4314" w:rsidRPr="00292D84" w:rsidRDefault="007A4314">
            <w:pPr>
              <w:spacing w:line="240" w:lineRule="auto"/>
              <w:ind w:right="403"/>
              <w:jc w:val="right"/>
              <w:rPr>
                <w:rFonts w:ascii="Verdana" w:eastAsia="Times New Roman" w:hAnsi="Verdana" w:cs="Times New Roman"/>
                <w:b/>
                <w:bCs/>
                <w:sz w:val="20"/>
                <w:szCs w:val="20"/>
                <w:lang w:val="en-GB"/>
              </w:rPr>
            </w:pPr>
          </w:p>
        </w:tc>
        <w:tc>
          <w:tcPr>
            <w:tcW w:w="1439" w:type="dxa"/>
            <w:tcBorders>
              <w:top w:val="single" w:sz="4" w:space="0" w:color="auto"/>
              <w:bottom w:val="single" w:sz="4" w:space="0" w:color="auto"/>
            </w:tcBorders>
            <w:vAlign w:val="center"/>
          </w:tcPr>
          <w:p w14:paraId="6BDD6067" w14:textId="6FCD4526" w:rsidR="007A4314" w:rsidRPr="0015258A" w:rsidRDefault="007A4314" w:rsidP="00094B49">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1</w:t>
            </w:r>
            <w:r w:rsidR="00A71D4C">
              <w:rPr>
                <w:rFonts w:ascii="Verdana" w:eastAsia="Times New Roman" w:hAnsi="Verdana" w:cs="Times New Roman"/>
                <w:b/>
                <w:bCs/>
                <w:sz w:val="20"/>
                <w:szCs w:val="20"/>
              </w:rPr>
              <w:t>.</w:t>
            </w:r>
            <w:r w:rsidRPr="0015258A">
              <w:rPr>
                <w:rFonts w:ascii="Verdana" w:eastAsia="Times New Roman" w:hAnsi="Verdana" w:cs="Times New Roman"/>
                <w:b/>
                <w:bCs/>
                <w:sz w:val="20"/>
                <w:szCs w:val="20"/>
              </w:rPr>
              <w:t>6</w:t>
            </w:r>
          </w:p>
        </w:tc>
      </w:tr>
    </w:tbl>
    <w:p w14:paraId="71A1C520" w14:textId="77777777" w:rsidR="0015258A" w:rsidRDefault="0015258A" w:rsidP="00A14B96">
      <w:pPr>
        <w:spacing w:after="40"/>
        <w:jc w:val="both"/>
        <w:rPr>
          <w:rFonts w:ascii="Verdana" w:eastAsia="Calibri" w:hAnsi="Verdana"/>
          <w:sz w:val="21"/>
          <w:szCs w:val="21"/>
        </w:rPr>
      </w:pPr>
    </w:p>
    <w:p w14:paraId="36B69608" w14:textId="77777777" w:rsidR="006B12B0" w:rsidRDefault="006B12B0" w:rsidP="00A14B96">
      <w:pPr>
        <w:spacing w:after="40"/>
        <w:jc w:val="both"/>
        <w:rPr>
          <w:rFonts w:ascii="Verdana" w:eastAsia="Calibri" w:hAnsi="Verdana"/>
          <w:sz w:val="21"/>
          <w:szCs w:val="21"/>
        </w:rPr>
      </w:pPr>
    </w:p>
    <w:p w14:paraId="6D7411E1" w14:textId="1C9E1FF9" w:rsidR="0004172D" w:rsidRPr="00654504" w:rsidRDefault="001248A2" w:rsidP="0004172D">
      <w:pPr>
        <w:keepNext/>
        <w:keepLines/>
        <w:spacing w:before="120" w:after="240" w:line="240" w:lineRule="auto"/>
        <w:outlineLvl w:val="1"/>
        <w:rPr>
          <w:rFonts w:ascii="Verdana" w:eastAsia="Yu Gothic Light" w:hAnsi="Verdana"/>
          <w:b/>
          <w:bCs/>
          <w:caps/>
          <w:sz w:val="28"/>
          <w:szCs w:val="28"/>
          <w:lang w:val="en-GB"/>
        </w:rPr>
      </w:pPr>
      <w:bookmarkStart w:id="42" w:name="_Toc237963613"/>
      <w:r>
        <w:rPr>
          <w:noProof/>
        </w:rPr>
        <mc:AlternateContent>
          <mc:Choice Requires="wps">
            <w:drawing>
              <wp:anchor distT="0" distB="0" distL="114300" distR="114300" simplePos="0" relativeHeight="251658269" behindDoc="1" locked="0" layoutInCell="1" allowOverlap="1" wp14:anchorId="2D27CD5E" wp14:editId="529B2ED5">
                <wp:simplePos x="0" y="0"/>
                <wp:positionH relativeFrom="margin">
                  <wp:posOffset>4823460</wp:posOffset>
                </wp:positionH>
                <wp:positionV relativeFrom="paragraph">
                  <wp:posOffset>46990</wp:posOffset>
                </wp:positionV>
                <wp:extent cx="1217930" cy="251460"/>
                <wp:effectExtent l="0" t="0" r="20320" b="15240"/>
                <wp:wrapSquare wrapText="bothSides"/>
                <wp:docPr id="27354006"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7930" cy="251460"/>
                        </a:xfrm>
                        <a:prstGeom prst="rect">
                          <a:avLst/>
                        </a:prstGeom>
                        <a:solidFill>
                          <a:srgbClr val="FFFFFF"/>
                        </a:solidFill>
                        <a:ln w="9525">
                          <a:solidFill>
                            <a:srgbClr val="000000"/>
                          </a:solidFill>
                          <a:miter lim="800000"/>
                          <a:headEnd/>
                          <a:tailEnd/>
                        </a:ln>
                      </wps:spPr>
                      <wps:txbx>
                        <w:txbxContent>
                          <w:p w14:paraId="204BCC72" w14:textId="4461FA06"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2D27CD5E" id="_x0000_s1086" type="#_x0000_t202" style="position:absolute;margin-left:379.8pt;margin-top:3.7pt;width:95.9pt;height:19.8pt;z-index:-25165821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oTcFgIAACkEAAAOAAAAZHJzL2Uyb0RvYy54bWysU9tu2zAMfR+wfxD0vjh2k7Qx4hRdugwD&#10;ugvQ7QNkWY6FyaJHKbGzrx8lp2nQbS/D/CCIJnVIHh6ubofWsINCp8EWPJ1MOVNWQqXtruDfvm7f&#10;3HDmvLCVMGBVwY/K8dv161ervstVBg2YSiEjEOvyvit4432XJ4mTjWqFm0CnLDlrwFZ4MnGXVCh6&#10;Qm9Nkk2ni6QHrDoEqZyjv/ejk68jfl0r6T/XtVOemYJTbT6eGM8ynMl6JfIdiq7R8lSG+IcqWqEt&#10;JT1D3Qsv2B71b1CtlggOaj+R0CZQ11qq2AN1k05fdPPYiE7FXogc151pcv8PVn46PHZfkPnhLQw0&#10;wNiE6x5AfnfMwqYRdqfuEKFvlKgocRooS/rO5aengWqXuwBS9h+hoiGLvYcINNTYBlaoT0boNIDj&#10;mXQ1eCZDyiy9Xl6RS5Ivm6ezRZxKIvKn1x06/15By8Kl4EhDjeji8OB8qEbkTyEhmQOjq602Jhq4&#10;KzcG2UGQALbxiw28CDOW9QVfzrP5SMBfIabx+xNEqz0p2ei24DfnIJEH2t7ZKurMC23GO5Vs7InH&#10;QN1Ioh/Kgemq4FeLkCHwWkJ1JGYRRuXSptGlAfzJWU+qLbj7sReoODMfLE1nmc5mQebRmM2vMzLw&#10;0lNeeoSVBFVw6ZGz0dj4uByBOgt3NMdaR4qfazlVTXqMzJ92Jwj+0o5Rzxu+/gUAAP//AwBQSwME&#10;FAAGAAgAAAAhABpN+4XcAAAACAEAAA8AAABkcnMvZG93bnJldi54bWxMj81OwzAQhO9IvIO1SNyo&#10;XdQfGuJUURHHIlEQZ9d2k4C9tmw3DW/PcoLbrGY0+029nbxjo015CChhPhPALOpgBuwkvL893z0A&#10;y0WhUS6glfBtM2yb66taVSZc8NWOh9IxKsFcKQl9KbHiPOveepVnIVok7xSSV4XO1HGT1IXKveP3&#10;Qqy4VwPSh15Fu+ut/jqcvYR9u9+JlzT6Nn6cPp2KWj/FLOXtzdQ+Ait2Kn9h+MUndGiI6RjOaDJz&#10;EtbLzYqiJBbAyN8s5ySOEhZrAbyp+f8BzQ8AAAD//wMAUEsBAi0AFAAGAAgAAAAhALaDOJL+AAAA&#10;4QEAABMAAAAAAAAAAAAAAAAAAAAAAFtDb250ZW50X1R5cGVzXS54bWxQSwECLQAUAAYACAAAACEA&#10;OP0h/9YAAACUAQAACwAAAAAAAAAAAAAAAAAvAQAAX3JlbHMvLnJlbHNQSwECLQAUAAYACAAAACEA&#10;jlqE3BYCAAApBAAADgAAAAAAAAAAAAAAAAAuAgAAZHJzL2Uyb0RvYy54bWxQSwECLQAUAAYACAAA&#10;ACEAGk37hdwAAAAIAQAADwAAAAAAAAAAAAAAAABwBAAAZHJzL2Rvd25yZXYueG1sUEsFBgAAAAAE&#10;AAQA8wAAAHkFAAAAAA==&#10;">
                <v:textbox>
                  <w:txbxContent>
                    <w:p w14:paraId="204BCC72" w14:textId="4461FA06"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v:textbox>
                <w10:wrap type="square" anchorx="margin"/>
              </v:shape>
            </w:pict>
          </mc:Fallback>
        </mc:AlternateContent>
      </w:r>
      <w:r w:rsidR="0004172D" w:rsidRPr="00654504">
        <w:rPr>
          <w:rFonts w:ascii="Verdana" w:eastAsia="Yu Gothic Light" w:hAnsi="Verdana"/>
          <w:b/>
          <w:bCs/>
          <w:caps/>
          <w:sz w:val="28"/>
          <w:szCs w:val="28"/>
          <w:lang w:val="en-GB"/>
        </w:rPr>
        <w:t xml:space="preserve">3.3 </w:t>
      </w:r>
      <w:r w:rsidR="00654504" w:rsidRPr="00654504">
        <w:rPr>
          <w:rFonts w:ascii="Verdana" w:eastAsia="Yu Gothic Light" w:hAnsi="Verdana"/>
          <w:b/>
          <w:bCs/>
          <w:sz w:val="28"/>
          <w:szCs w:val="28"/>
          <w:lang w:val="en-GB"/>
        </w:rPr>
        <w:t>Collective bargaining and social dialogue</w:t>
      </w:r>
      <w:bookmarkEnd w:id="42"/>
    </w:p>
    <w:p w14:paraId="6865EE6E" w14:textId="77777777" w:rsidR="00654504" w:rsidRPr="00654504" w:rsidRDefault="00654504" w:rsidP="00654504">
      <w:pPr>
        <w:spacing w:line="240" w:lineRule="auto"/>
        <w:jc w:val="both"/>
        <w:rPr>
          <w:rFonts w:ascii="Verdana" w:hAnsi="Verdana"/>
          <w:sz w:val="20"/>
          <w:szCs w:val="20"/>
          <w:lang w:val="en-GB"/>
        </w:rPr>
      </w:pPr>
      <w:r w:rsidRPr="00654504">
        <w:rPr>
          <w:rFonts w:ascii="Verdana" w:hAnsi="Verdana"/>
          <w:sz w:val="20"/>
          <w:szCs w:val="20"/>
          <w:lang w:val="en-GB"/>
        </w:rPr>
        <w:t>By applying the National Collective Labour Agreement (CCNL) for the Metalworking and Engineering Industry, Thermocast ensures a structured and consistent framework for determining the financial, regulatory, and organizational conditions applicable to its workforce.</w:t>
      </w:r>
    </w:p>
    <w:p w14:paraId="2978D7F1" w14:textId="77777777" w:rsidR="00654504" w:rsidRPr="00654504" w:rsidRDefault="00654504" w:rsidP="00654504">
      <w:pPr>
        <w:spacing w:line="240" w:lineRule="auto"/>
        <w:jc w:val="both"/>
        <w:rPr>
          <w:rFonts w:ascii="Verdana" w:hAnsi="Verdana"/>
          <w:sz w:val="20"/>
          <w:szCs w:val="20"/>
          <w:lang w:val="en-GB"/>
        </w:rPr>
      </w:pPr>
      <w:r w:rsidRPr="00654504">
        <w:rPr>
          <w:rFonts w:ascii="Verdana" w:hAnsi="Verdana"/>
          <w:sz w:val="20"/>
          <w:szCs w:val="20"/>
          <w:lang w:val="en-GB"/>
        </w:rPr>
        <w:t>This agreement serves as a vital safeguard, clearly defining—on a mutually agreed basis—workers' rights, duties, and protections, while fostering wage transparency and stability in employment relations.</w:t>
      </w:r>
    </w:p>
    <w:p w14:paraId="1C00F432" w14:textId="77777777" w:rsidR="00654504" w:rsidRPr="00654504" w:rsidRDefault="00654504" w:rsidP="00654504">
      <w:pPr>
        <w:spacing w:line="240" w:lineRule="auto"/>
        <w:jc w:val="both"/>
        <w:rPr>
          <w:rFonts w:ascii="Verdana" w:hAnsi="Verdana"/>
          <w:sz w:val="20"/>
          <w:szCs w:val="20"/>
          <w:lang w:val="en-GB"/>
        </w:rPr>
      </w:pPr>
    </w:p>
    <w:p w14:paraId="015E17D1" w14:textId="14480257" w:rsidR="00405180" w:rsidRPr="00654504" w:rsidRDefault="00654504" w:rsidP="00654504">
      <w:pPr>
        <w:spacing w:line="240" w:lineRule="auto"/>
        <w:jc w:val="both"/>
        <w:rPr>
          <w:rFonts w:ascii="Verdana" w:hAnsi="Verdana"/>
          <w:sz w:val="20"/>
          <w:szCs w:val="20"/>
          <w:lang w:val="en-GB"/>
        </w:rPr>
      </w:pPr>
      <w:r w:rsidRPr="00654504">
        <w:rPr>
          <w:rFonts w:ascii="Verdana" w:hAnsi="Verdana"/>
          <w:sz w:val="20"/>
          <w:szCs w:val="20"/>
          <w:lang w:val="en-GB"/>
        </w:rPr>
        <w:t>100% of employees on the payroll as of December 31, 2025, are covered by the CCNL</w:t>
      </w:r>
    </w:p>
    <w:p w14:paraId="423A7563" w14:textId="77777777" w:rsidR="004D625C" w:rsidRPr="00654504" w:rsidRDefault="004D625C" w:rsidP="00D5056B">
      <w:pPr>
        <w:spacing w:line="240" w:lineRule="auto"/>
        <w:jc w:val="both"/>
        <w:rPr>
          <w:rFonts w:ascii="Verdana" w:hAnsi="Verdana"/>
          <w:sz w:val="20"/>
          <w:szCs w:val="20"/>
          <w:lang w:val="en-GB"/>
        </w:rPr>
      </w:pPr>
    </w:p>
    <w:p w14:paraId="0073036E" w14:textId="77777777" w:rsidR="004D625C" w:rsidRPr="00654504" w:rsidRDefault="004D625C" w:rsidP="00D5056B">
      <w:pPr>
        <w:spacing w:line="240" w:lineRule="auto"/>
        <w:jc w:val="both"/>
        <w:rPr>
          <w:rFonts w:ascii="Verdana" w:hAnsi="Verdana"/>
          <w:sz w:val="20"/>
          <w:szCs w:val="20"/>
          <w:lang w:val="en-GB"/>
        </w:rPr>
      </w:pPr>
    </w:p>
    <w:p w14:paraId="51627C1D" w14:textId="77777777" w:rsidR="004D625C" w:rsidRPr="00654504" w:rsidRDefault="004D625C" w:rsidP="00D5056B">
      <w:pPr>
        <w:spacing w:line="240" w:lineRule="auto"/>
        <w:jc w:val="both"/>
        <w:rPr>
          <w:rFonts w:ascii="Verdana" w:hAnsi="Verdana"/>
          <w:sz w:val="20"/>
          <w:szCs w:val="20"/>
          <w:lang w:val="en-GB"/>
        </w:rPr>
      </w:pPr>
    </w:p>
    <w:p w14:paraId="285CA8A6" w14:textId="1D03B811" w:rsidR="001C4DB4" w:rsidRPr="001A3A15" w:rsidRDefault="001248A2" w:rsidP="001C4DB4">
      <w:pPr>
        <w:keepNext/>
        <w:keepLines/>
        <w:spacing w:before="120" w:after="240" w:line="240" w:lineRule="auto"/>
        <w:outlineLvl w:val="1"/>
        <w:rPr>
          <w:rFonts w:ascii="Verdana" w:eastAsia="Yu Gothic Light" w:hAnsi="Verdana"/>
          <w:b/>
          <w:bCs/>
          <w:caps/>
          <w:sz w:val="28"/>
          <w:szCs w:val="28"/>
          <w:lang w:val="en-GB"/>
        </w:rPr>
      </w:pPr>
      <w:bookmarkStart w:id="43" w:name="_Toc237963614"/>
      <w:r>
        <w:rPr>
          <w:noProof/>
        </w:rPr>
        <w:lastRenderedPageBreak/>
        <mc:AlternateContent>
          <mc:Choice Requires="wps">
            <w:drawing>
              <wp:anchor distT="0" distB="0" distL="114300" distR="114300" simplePos="0" relativeHeight="251658270" behindDoc="1" locked="0" layoutInCell="1" allowOverlap="1" wp14:anchorId="053E6A74" wp14:editId="664178AD">
                <wp:simplePos x="0" y="0"/>
                <wp:positionH relativeFrom="margin">
                  <wp:posOffset>4856812</wp:posOffset>
                </wp:positionH>
                <wp:positionV relativeFrom="paragraph">
                  <wp:posOffset>42849</wp:posOffset>
                </wp:positionV>
                <wp:extent cx="1217930" cy="251460"/>
                <wp:effectExtent l="0" t="0" r="20320" b="15240"/>
                <wp:wrapSquare wrapText="bothSides"/>
                <wp:docPr id="158663403"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7930" cy="251460"/>
                        </a:xfrm>
                        <a:prstGeom prst="rect">
                          <a:avLst/>
                        </a:prstGeom>
                        <a:solidFill>
                          <a:srgbClr val="FFFFFF"/>
                        </a:solidFill>
                        <a:ln w="9525">
                          <a:solidFill>
                            <a:srgbClr val="000000"/>
                          </a:solidFill>
                          <a:miter lim="800000"/>
                          <a:headEnd/>
                          <a:tailEnd/>
                        </a:ln>
                      </wps:spPr>
                      <wps:txbx>
                        <w:txbxContent>
                          <w:p w14:paraId="6D7E51B0" w14:textId="77777777"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53E6A74" id="_x0000_s1087" type="#_x0000_t202" style="position:absolute;margin-left:382.45pt;margin-top:3.35pt;width:95.9pt;height:19.8pt;z-index:-25165821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Y86FgIAACkEAAAOAAAAZHJzL2Uyb0RvYy54bWysU9tu2zAMfR+wfxD0vjh2k6Yx4hRdugwD&#10;ugvQ7QNkWY6FyaJHKbGzrx8lp2nQbS/D/CCIJnVIHh6ubofWsINCp8EWPJ1MOVNWQqXtruDfvm7f&#10;3HDmvLCVMGBVwY/K8dv161ervstVBg2YSiEjEOvyvit4432XJ4mTjWqFm0CnLDlrwFZ4MnGXVCh6&#10;Qm9Nkk2n10kPWHUIUjlHf+9HJ19H/LpW0n+ua6c8MwWn2nw8MZ5lOJP1SuQ7FF2j5akM8Q9VtEJb&#10;SnqGuhdesD3q36BaLREc1H4ioU2grrVUsQfqJp2+6OaxEZ2KvRA5rjvT5P4frPx0eOy+IPPDWxho&#10;gLEJ1z2A/O6YhU0j7E7dIULfKFFR4jRQlvSdy09PA9UudwGk7D9CRUMWew8RaKixDaxQn4zQaQDH&#10;M+lq8EyGlFm6WF6RS5Ivm6ez6ziVRORPrzt0/r2CloVLwZGGGtHF4cH5UI3In0JCMgdGV1ttTDRw&#10;V24MsoMgAWzjFxt4EWYs6wu+nGfzkYC/Qkzj9yeIVntSstFtwW/OQSIPtL2zVdSZF9qMdyrZ2BOP&#10;gbqRRD+UA9NVwa8WIUPgtYTqSMwijMqlTaNLA/iTs55UW3D3Yy9QcWY+WJrOMp3NgsyjMZsvMjLw&#10;0lNeeoSVBFVw6ZGz0dj4uByBOgt3NMdaR4qfazlVTXqMzJ92Jwj+0o5Rzxu+/gUAAP//AwBQSwME&#10;FAAGAAgAAAAhABFbMnzcAAAACAEAAA8AAABkcnMvZG93bnJldi54bWxMj81OwzAQhO9IvIO1SNyo&#10;A5S0DdlUURHHIlFQz669TQL+k+2m4e1xT3Cb1Yxmvq3Xk9FspBAHZxHuZwUwstKpwXYInx+vd0tg&#10;MQmrhHaWEH4owrq5vqpFpdzZvtO4Sx3LJTZWAqFPyVecR9mTEXHmPNnsHV0wIuUzdFwFcc7lRvOH&#10;oii5EYPNC73wtOlJfu9OBmHbbjfFWxhN6/fHLy28lC8+It7eTO0zsERT+gvDBT+jQ5OZDu5kVWQa&#10;YVHOVzmKUC6AZX/1dBEHhHn5CLyp+f8Hml8AAAD//wMAUEsBAi0AFAAGAAgAAAAhALaDOJL+AAAA&#10;4QEAABMAAAAAAAAAAAAAAAAAAAAAAFtDb250ZW50X1R5cGVzXS54bWxQSwECLQAUAAYACAAAACEA&#10;OP0h/9YAAACUAQAACwAAAAAAAAAAAAAAAAAvAQAAX3JlbHMvLnJlbHNQSwECLQAUAAYACAAAACEA&#10;Ui2POhYCAAApBAAADgAAAAAAAAAAAAAAAAAuAgAAZHJzL2Uyb0RvYy54bWxQSwECLQAUAAYACAAA&#10;ACEAEVsyfNwAAAAIAQAADwAAAAAAAAAAAAAAAABwBAAAZHJzL2Rvd25yZXYueG1sUEsFBgAAAAAE&#10;AAQA8wAAAHkFAAAAAA==&#10;">
                <v:textbox>
                  <w:txbxContent>
                    <w:p w14:paraId="6D7E51B0" w14:textId="77777777" w:rsidR="001248A2" w:rsidRPr="00786407" w:rsidRDefault="001248A2" w:rsidP="001248A2">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10</w:t>
                      </w:r>
                      <w:r w:rsidRPr="00786407">
                        <w:rPr>
                          <w:rFonts w:ascii="Verdana" w:hAnsi="Verdana"/>
                          <w:b/>
                          <w:bCs/>
                          <w:sz w:val="20"/>
                          <w:szCs w:val="20"/>
                        </w:rPr>
                        <w:t>–</w:t>
                      </w:r>
                      <w:r>
                        <w:rPr>
                          <w:rFonts w:ascii="Verdana" w:hAnsi="Verdana"/>
                          <w:b/>
                          <w:bCs/>
                          <w:sz w:val="20"/>
                          <w:szCs w:val="20"/>
                        </w:rPr>
                        <w:t>C2</w:t>
                      </w:r>
                    </w:p>
                  </w:txbxContent>
                </v:textbox>
                <w10:wrap type="square" anchorx="margin"/>
              </v:shape>
            </w:pict>
          </mc:Fallback>
        </mc:AlternateContent>
      </w:r>
      <w:r w:rsidR="001C4DB4" w:rsidRPr="001A3A15">
        <w:rPr>
          <w:rFonts w:ascii="Verdana" w:eastAsia="Yu Gothic Light" w:hAnsi="Verdana"/>
          <w:b/>
          <w:bCs/>
          <w:caps/>
          <w:sz w:val="28"/>
          <w:szCs w:val="28"/>
          <w:lang w:val="en-GB"/>
        </w:rPr>
        <w:t xml:space="preserve">3.4 </w:t>
      </w:r>
      <w:r w:rsidR="001A3A15" w:rsidRPr="001A3A15">
        <w:rPr>
          <w:rFonts w:ascii="Verdana" w:eastAsia="Yu Gothic Light" w:hAnsi="Verdana"/>
          <w:b/>
          <w:bCs/>
          <w:sz w:val="28"/>
          <w:szCs w:val="28"/>
          <w:lang w:val="en-GB"/>
        </w:rPr>
        <w:t>The remuneration system</w:t>
      </w:r>
      <w:bookmarkEnd w:id="43"/>
    </w:p>
    <w:p w14:paraId="331B34F8" w14:textId="77777777" w:rsidR="001A3A15" w:rsidRPr="001A3A15" w:rsidRDefault="001A3A15" w:rsidP="001A3A15">
      <w:pPr>
        <w:spacing w:before="120" w:after="40" w:line="240" w:lineRule="auto"/>
        <w:jc w:val="both"/>
        <w:rPr>
          <w:rFonts w:ascii="Verdana" w:eastAsia="Calibri" w:hAnsi="Verdana"/>
          <w:sz w:val="20"/>
          <w:szCs w:val="20"/>
          <w:lang w:val="en-GB"/>
        </w:rPr>
      </w:pPr>
      <w:r w:rsidRPr="001A3A15">
        <w:rPr>
          <w:rFonts w:ascii="Verdana" w:eastAsia="Calibri" w:hAnsi="Verdana"/>
          <w:sz w:val="20"/>
          <w:szCs w:val="20"/>
          <w:lang w:val="en-GB"/>
        </w:rPr>
        <w:t>Employee remuneration at Thermocast is determined in accordance with the parameters set by the applicable National Collective Labour Agreement (Metalworking Industry) and prevailing regulations.</w:t>
      </w:r>
    </w:p>
    <w:p w14:paraId="228E07B4" w14:textId="35CBD8E0" w:rsidR="00A54E2E" w:rsidRPr="001A3A15" w:rsidRDefault="001A3A15" w:rsidP="001A3A15">
      <w:pPr>
        <w:spacing w:before="120" w:after="40" w:line="240" w:lineRule="auto"/>
        <w:jc w:val="both"/>
        <w:rPr>
          <w:rFonts w:ascii="Verdana" w:eastAsia="Calibri" w:hAnsi="Verdana"/>
          <w:sz w:val="20"/>
          <w:szCs w:val="20"/>
          <w:lang w:val="en-GB"/>
        </w:rPr>
      </w:pPr>
      <w:r w:rsidRPr="001A3A15">
        <w:rPr>
          <w:rFonts w:ascii="Verdana" w:eastAsia="Calibri" w:hAnsi="Verdana"/>
          <w:sz w:val="20"/>
          <w:szCs w:val="20"/>
          <w:lang w:val="en-GB"/>
        </w:rPr>
        <w:t>100% of Thermocast employees receive remuneration equal to or higher than the prescribed statutory and contractual minimums</w:t>
      </w:r>
      <w:r w:rsidR="00A54E2E" w:rsidRPr="001A3A15">
        <w:rPr>
          <w:rFonts w:ascii="Verdana" w:eastAsia="Calibri" w:hAnsi="Verdana"/>
          <w:sz w:val="20"/>
          <w:szCs w:val="20"/>
          <w:lang w:val="en-GB"/>
        </w:rPr>
        <w:t>.</w:t>
      </w:r>
    </w:p>
    <w:p w14:paraId="29BF5363" w14:textId="77777777" w:rsidR="009E72BD" w:rsidRPr="001A3A15" w:rsidRDefault="009E72BD" w:rsidP="00302613">
      <w:pPr>
        <w:spacing w:before="120" w:after="40"/>
        <w:jc w:val="both"/>
        <w:rPr>
          <w:rFonts w:ascii="Verdana" w:eastAsia="Calibri" w:hAnsi="Verdana"/>
          <w:sz w:val="21"/>
          <w:szCs w:val="21"/>
          <w:lang w:val="en-GB"/>
        </w:rPr>
      </w:pPr>
    </w:p>
    <w:p w14:paraId="08057645" w14:textId="2AF5BE28" w:rsidR="000A4A49" w:rsidRPr="001A3A15" w:rsidRDefault="00066926" w:rsidP="009A421C">
      <w:pPr>
        <w:keepNext/>
        <w:keepLines/>
        <w:spacing w:before="120" w:after="240" w:line="240" w:lineRule="auto"/>
        <w:outlineLvl w:val="1"/>
        <w:rPr>
          <w:rFonts w:ascii="Verdana" w:eastAsia="Yu Gothic Light" w:hAnsi="Verdana"/>
          <w:b/>
          <w:bCs/>
          <w:caps/>
          <w:sz w:val="28"/>
          <w:szCs w:val="28"/>
          <w:lang w:val="en-GB"/>
        </w:rPr>
      </w:pPr>
      <w:bookmarkStart w:id="44" w:name="_Toc237963615"/>
      <w:r>
        <w:rPr>
          <w:noProof/>
        </w:rPr>
        <mc:AlternateContent>
          <mc:Choice Requires="wps">
            <w:drawing>
              <wp:anchor distT="0" distB="0" distL="114300" distR="114300" simplePos="0" relativeHeight="251658271" behindDoc="1" locked="0" layoutInCell="1" allowOverlap="1" wp14:anchorId="79938747" wp14:editId="6D70BA2F">
                <wp:simplePos x="0" y="0"/>
                <wp:positionH relativeFrom="margin">
                  <wp:posOffset>4323411</wp:posOffset>
                </wp:positionH>
                <wp:positionV relativeFrom="paragraph">
                  <wp:posOffset>85614</wp:posOffset>
                </wp:positionV>
                <wp:extent cx="1757680" cy="251460"/>
                <wp:effectExtent l="0" t="0" r="13970" b="15240"/>
                <wp:wrapSquare wrapText="bothSides"/>
                <wp:docPr id="895501175"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57680" cy="251460"/>
                        </a:xfrm>
                        <a:prstGeom prst="rect">
                          <a:avLst/>
                        </a:prstGeom>
                        <a:solidFill>
                          <a:srgbClr val="FFFFFF"/>
                        </a:solidFill>
                        <a:ln w="9525">
                          <a:solidFill>
                            <a:srgbClr val="000000"/>
                          </a:solidFill>
                          <a:miter lim="800000"/>
                          <a:headEnd/>
                          <a:tailEnd/>
                        </a:ln>
                      </wps:spPr>
                      <wps:txbx>
                        <w:txbxContent>
                          <w:p w14:paraId="36B8B9B8" w14:textId="40AAEB80" w:rsidR="00066926" w:rsidRDefault="00066926" w:rsidP="00066926">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B72B66">
                              <w:rPr>
                                <w:rFonts w:ascii="Verdana" w:hAnsi="Verdana"/>
                                <w:b/>
                                <w:bCs/>
                                <w:sz w:val="20"/>
                                <w:szCs w:val="20"/>
                              </w:rPr>
                              <w:t>8</w:t>
                            </w:r>
                            <w:r w:rsidR="00B72B66" w:rsidRPr="00786407">
                              <w:rPr>
                                <w:rFonts w:ascii="Verdana" w:hAnsi="Verdana"/>
                                <w:b/>
                                <w:bCs/>
                                <w:sz w:val="20"/>
                                <w:szCs w:val="20"/>
                              </w:rPr>
                              <w:t>–</w:t>
                            </w:r>
                            <w:r w:rsidR="00B72B66">
                              <w:rPr>
                                <w:rFonts w:ascii="Verdana" w:hAnsi="Verdana"/>
                                <w:b/>
                                <w:bCs/>
                                <w:sz w:val="20"/>
                                <w:szCs w:val="20"/>
                              </w:rPr>
                              <w:t>B10</w:t>
                            </w:r>
                            <w:r w:rsidRPr="00786407">
                              <w:rPr>
                                <w:rFonts w:ascii="Verdana" w:hAnsi="Verdana"/>
                                <w:b/>
                                <w:bCs/>
                                <w:sz w:val="20"/>
                                <w:szCs w:val="20"/>
                              </w:rPr>
                              <w:t>–</w:t>
                            </w:r>
                            <w:r>
                              <w:rPr>
                                <w:rFonts w:ascii="Verdana" w:hAnsi="Verdana"/>
                                <w:b/>
                                <w:bCs/>
                                <w:sz w:val="20"/>
                                <w:szCs w:val="20"/>
                              </w:rPr>
                              <w:t>C2</w:t>
                            </w:r>
                            <w:r w:rsidR="00B72B66" w:rsidRPr="00786407">
                              <w:rPr>
                                <w:rFonts w:ascii="Verdana" w:hAnsi="Verdana"/>
                                <w:b/>
                                <w:bCs/>
                                <w:sz w:val="20"/>
                                <w:szCs w:val="20"/>
                              </w:rPr>
                              <w:t>–</w:t>
                            </w:r>
                            <w:r w:rsidR="00B72B66">
                              <w:rPr>
                                <w:rFonts w:ascii="Verdana" w:hAnsi="Verdana"/>
                                <w:b/>
                                <w:bCs/>
                                <w:sz w:val="20"/>
                                <w:szCs w:val="20"/>
                              </w:rPr>
                              <w:t>C5</w:t>
                            </w:r>
                          </w:p>
                          <w:p w14:paraId="776A92F4" w14:textId="4E949FDD" w:rsidR="00B72B66" w:rsidRPr="00786407" w:rsidRDefault="00B72B66" w:rsidP="00066926">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9938747" id="_x0000_s1088" type="#_x0000_t202" style="position:absolute;margin-left:340.45pt;margin-top:6.75pt;width:138.4pt;height:19.8pt;z-index:-25165820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9DQ8FgIAACkEAAAOAAAAZHJzL2Uyb0RvYy54bWysU9tu2zAMfR+wfxD0vjjJkjQ14hRdugwD&#10;ugvQ7QNkWY6FyaJGKbGzry8lp2nQbS/D/CCIJnVIHh6ubvrWsINCr8EWfDIac6ashErbXcG/f9u+&#10;WXLmg7CVMGBVwY/K85v161erzuVqCg2YSiEjEOvzzhW8CcHlWeZlo1rhR+CUJWcN2IpAJu6yCkVH&#10;6K3JpuPxIusAK4cglff0925w8nXCr2slw5e69iowU3CqLaQT01nGM1uvRL5D4RotT2WIf6iiFdpS&#10;0jPUnQiC7VH/BtVqieChDiMJbQZ1raVKPVA3k/GLbh4a4VTqhcjx7kyT/3+w8vPhwX1FFvp30NMA&#10;UxPe3YP84ZmFTSPsTt0iQtcoUVHiSaQs65zPT08j1T73EaTsPkFFQxb7AAmor7GNrFCfjNBpAMcz&#10;6aoPTMaUV/OrxZJcknzT+WS2SFPJRP702qEPHxS0LF4KjjTUhC4O9z7EakT+FBKTeTC62mpjkoG7&#10;cmOQHQQJYJu+1MCLMGNZV/Dr+XQ+EPBXiHH6/gTR6kBKNrot+PIcJPJI23tbJZ0Foc1wp5KNPfEY&#10;qRtIDH3ZM10V/O0yZoi8llAdiVmEQbm0aXRpAH9x1pFqC+5/7gUqzsxHS9O5nsxmUebJmM2vpmTg&#10;pae89AgrCargMiBng7EJaTkidRZuaY61ThQ/13KqmvSYmD/tThT8pZ2injd8/QgAAP//AwBQSwME&#10;FAAGAAgAAAAhABkPvljdAAAACQEAAA8AAABkcnMvZG93bnJldi54bWxMj8tOwzAQRfdI/IM1SOyo&#10;U6r0EeJUURHLIlEQa9eeJgF7bNluGv4es6LL0T2690y9naxhI4Y4OBIwnxXAkJTTA3UCPt5fHtbA&#10;YpKkpXGEAn4wwra5vallpd2F3nA8pI7lEoqVFNCn5CvOo+rRyjhzHilnJxesTPkMHddBXnK5Nfyx&#10;KJbcyoHyQi897npU34ezFbBv97viNYy29Z+nLyO9Us8+CnF/N7VPwBJO6R+GP/2sDk12Oroz6ciM&#10;gOW62GQ0B4sSWAY25WoF7CigXMyBNzW//qD5BQAA//8DAFBLAQItABQABgAIAAAAIQC2gziS/gAA&#10;AOEBAAATAAAAAAAAAAAAAAAAAAAAAABbQ29udGVudF9UeXBlc10ueG1sUEsBAi0AFAAGAAgAAAAh&#10;ADj9If/WAAAAlAEAAAsAAAAAAAAAAAAAAAAALwEAAF9yZWxzLy5yZWxzUEsBAi0AFAAGAAgAAAAh&#10;ALj0NDwWAgAAKQQAAA4AAAAAAAAAAAAAAAAALgIAAGRycy9lMm9Eb2MueG1sUEsBAi0AFAAGAAgA&#10;AAAhABkPvljdAAAACQEAAA8AAAAAAAAAAAAAAAAAcAQAAGRycy9kb3ducmV2LnhtbFBLBQYAAAAA&#10;BAAEAPMAAAB6BQAAAAA=&#10;">
                <v:textbox>
                  <w:txbxContent>
                    <w:p w14:paraId="36B8B9B8" w14:textId="40AAEB80" w:rsidR="00066926" w:rsidRDefault="00066926" w:rsidP="00066926">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B72B66">
                        <w:rPr>
                          <w:rFonts w:ascii="Verdana" w:hAnsi="Verdana"/>
                          <w:b/>
                          <w:bCs/>
                          <w:sz w:val="20"/>
                          <w:szCs w:val="20"/>
                        </w:rPr>
                        <w:t>8</w:t>
                      </w:r>
                      <w:r w:rsidR="00B72B66" w:rsidRPr="00786407">
                        <w:rPr>
                          <w:rFonts w:ascii="Verdana" w:hAnsi="Verdana"/>
                          <w:b/>
                          <w:bCs/>
                          <w:sz w:val="20"/>
                          <w:szCs w:val="20"/>
                        </w:rPr>
                        <w:t>–</w:t>
                      </w:r>
                      <w:r w:rsidR="00B72B66">
                        <w:rPr>
                          <w:rFonts w:ascii="Verdana" w:hAnsi="Verdana"/>
                          <w:b/>
                          <w:bCs/>
                          <w:sz w:val="20"/>
                          <w:szCs w:val="20"/>
                        </w:rPr>
                        <w:t>B10</w:t>
                      </w:r>
                      <w:r w:rsidRPr="00786407">
                        <w:rPr>
                          <w:rFonts w:ascii="Verdana" w:hAnsi="Verdana"/>
                          <w:b/>
                          <w:bCs/>
                          <w:sz w:val="20"/>
                          <w:szCs w:val="20"/>
                        </w:rPr>
                        <w:t>–</w:t>
                      </w:r>
                      <w:r>
                        <w:rPr>
                          <w:rFonts w:ascii="Verdana" w:hAnsi="Verdana"/>
                          <w:b/>
                          <w:bCs/>
                          <w:sz w:val="20"/>
                          <w:szCs w:val="20"/>
                        </w:rPr>
                        <w:t>C2</w:t>
                      </w:r>
                      <w:r w:rsidR="00B72B66" w:rsidRPr="00786407">
                        <w:rPr>
                          <w:rFonts w:ascii="Verdana" w:hAnsi="Verdana"/>
                          <w:b/>
                          <w:bCs/>
                          <w:sz w:val="20"/>
                          <w:szCs w:val="20"/>
                        </w:rPr>
                        <w:t>–</w:t>
                      </w:r>
                      <w:r w:rsidR="00B72B66">
                        <w:rPr>
                          <w:rFonts w:ascii="Verdana" w:hAnsi="Verdana"/>
                          <w:b/>
                          <w:bCs/>
                          <w:sz w:val="20"/>
                          <w:szCs w:val="20"/>
                        </w:rPr>
                        <w:t>C5</w:t>
                      </w:r>
                    </w:p>
                    <w:p w14:paraId="776A92F4" w14:textId="4E949FDD" w:rsidR="00B72B66" w:rsidRPr="00786407" w:rsidRDefault="00B72B66" w:rsidP="00066926">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0A4A49" w:rsidRPr="001A3A15">
        <w:rPr>
          <w:rFonts w:ascii="Verdana" w:eastAsia="Yu Gothic Light" w:hAnsi="Verdana"/>
          <w:b/>
          <w:bCs/>
          <w:caps/>
          <w:sz w:val="28"/>
          <w:szCs w:val="28"/>
          <w:lang w:val="en-GB"/>
        </w:rPr>
        <w:t xml:space="preserve">3.5 </w:t>
      </w:r>
      <w:proofErr w:type="gramStart"/>
      <w:r w:rsidR="001A3A15" w:rsidRPr="001A3A15">
        <w:rPr>
          <w:rFonts w:ascii="Verdana" w:eastAsia="Yu Gothic Light" w:hAnsi="Verdana"/>
          <w:b/>
          <w:bCs/>
          <w:sz w:val="28"/>
          <w:szCs w:val="28"/>
          <w:lang w:val="en-GB"/>
        </w:rPr>
        <w:t>Non-discrimination</w:t>
      </w:r>
      <w:proofErr w:type="gramEnd"/>
      <w:r w:rsidR="001A3A15" w:rsidRPr="001A3A15">
        <w:rPr>
          <w:rFonts w:ascii="Verdana" w:eastAsia="Yu Gothic Light" w:hAnsi="Verdana"/>
          <w:b/>
          <w:bCs/>
          <w:sz w:val="28"/>
          <w:szCs w:val="28"/>
          <w:lang w:val="en-GB"/>
        </w:rPr>
        <w:t>, diversity, and equal opportunities</w:t>
      </w:r>
      <w:bookmarkEnd w:id="44"/>
    </w:p>
    <w:p w14:paraId="4B781DF9" w14:textId="45D5CB3A" w:rsidR="0015258A" w:rsidRPr="00E959ED" w:rsidRDefault="00E959ED" w:rsidP="00240CE4">
      <w:pPr>
        <w:keepNext/>
        <w:keepLines/>
        <w:spacing w:after="120" w:line="240" w:lineRule="auto"/>
        <w:jc w:val="both"/>
        <w:outlineLvl w:val="2"/>
        <w:rPr>
          <w:rFonts w:ascii="Verdana" w:eastAsia="Yu Gothic Light" w:hAnsi="Verdana" w:cs="Times New Roman"/>
          <w:b/>
          <w:i/>
          <w:sz w:val="24"/>
          <w:szCs w:val="24"/>
          <w:lang w:val="en-GB"/>
        </w:rPr>
      </w:pPr>
      <w:r w:rsidRPr="00E959ED">
        <w:rPr>
          <w:rFonts w:ascii="Verdana" w:eastAsia="Yu Gothic Light" w:hAnsi="Verdana" w:cs="Times New Roman"/>
          <w:b/>
          <w:i/>
          <w:sz w:val="24"/>
          <w:szCs w:val="24"/>
          <w:lang w:val="en-GB"/>
        </w:rPr>
        <w:t>Employee composition by contract type, job classification, and gender</w:t>
      </w:r>
      <w:r w:rsidR="000A4A49" w:rsidRPr="00E959ED">
        <w:rPr>
          <w:rFonts w:ascii="Verdana" w:eastAsia="Yu Gothic Light" w:hAnsi="Verdana" w:cs="Times New Roman"/>
          <w:b/>
          <w:i/>
          <w:sz w:val="24"/>
          <w:szCs w:val="24"/>
          <w:lang w:val="en-GB"/>
        </w:rPr>
        <w:t xml:space="preserve"> </w:t>
      </w:r>
    </w:p>
    <w:p w14:paraId="645ADAE1" w14:textId="77777777" w:rsidR="00E959ED" w:rsidRPr="00E959ED" w:rsidRDefault="00E959ED" w:rsidP="00E959ED">
      <w:pPr>
        <w:spacing w:after="120" w:line="240" w:lineRule="auto"/>
        <w:jc w:val="both"/>
        <w:rPr>
          <w:rFonts w:ascii="Verdana" w:eastAsia="Calibri" w:hAnsi="Verdana"/>
          <w:sz w:val="20"/>
          <w:szCs w:val="20"/>
          <w:lang w:val="en-GB"/>
        </w:rPr>
      </w:pPr>
      <w:r w:rsidRPr="00E959ED">
        <w:rPr>
          <w:rFonts w:ascii="Verdana" w:eastAsia="Calibri" w:hAnsi="Verdana"/>
          <w:sz w:val="20"/>
          <w:szCs w:val="20"/>
          <w:lang w:val="en-GB"/>
        </w:rPr>
        <w:t>A gender-based analysis reveals that all eight female employees hold permanent contracts, whereas 96.7% of the men are employed on a permanent basis, with one male employee holding a fixed-term contract.</w:t>
      </w:r>
    </w:p>
    <w:p w14:paraId="60D90CE9" w14:textId="0C8BE440" w:rsidR="002C3A87" w:rsidRPr="00E959ED" w:rsidRDefault="00E959ED" w:rsidP="00E959ED">
      <w:pPr>
        <w:spacing w:after="120" w:line="240" w:lineRule="auto"/>
        <w:jc w:val="both"/>
        <w:rPr>
          <w:rFonts w:ascii="Verdana" w:eastAsia="Calibri" w:hAnsi="Verdana"/>
          <w:sz w:val="20"/>
          <w:szCs w:val="20"/>
          <w:lang w:val="en-GB"/>
        </w:rPr>
      </w:pPr>
      <w:r w:rsidRPr="00E959ED">
        <w:rPr>
          <w:rFonts w:ascii="Verdana" w:eastAsia="Calibri" w:hAnsi="Verdana"/>
          <w:sz w:val="20"/>
          <w:szCs w:val="20"/>
          <w:lang w:val="en-GB"/>
        </w:rPr>
        <w:t>Regarding professional classification, women predominate in the middle management category (accounting for 66.7% of the total). Conversely, men are more represented in the other two categories—white-collar staff and blue-collar workers—with a marked majority among blue-collar workers. This composition aligns with the nature of the company's operations, which are primarily focused on production processes</w:t>
      </w:r>
      <w:r w:rsidR="002C3A87" w:rsidRPr="00E959ED">
        <w:rPr>
          <w:rFonts w:ascii="Verdana" w:eastAsia="Calibri" w:hAnsi="Verdana"/>
          <w:sz w:val="20"/>
          <w:szCs w:val="20"/>
          <w:lang w:val="en-GB"/>
        </w:rPr>
        <w:t>.</w:t>
      </w:r>
    </w:p>
    <w:p w14:paraId="33F4045E" w14:textId="77777777" w:rsidR="00F13894" w:rsidRPr="00E959ED" w:rsidRDefault="00F13894" w:rsidP="00F13894">
      <w:pPr>
        <w:spacing w:after="240" w:line="240" w:lineRule="auto"/>
        <w:jc w:val="both"/>
        <w:rPr>
          <w:rFonts w:ascii="Verdana" w:eastAsia="Calibri" w:hAnsi="Verdana"/>
          <w:sz w:val="20"/>
          <w:szCs w:val="20"/>
          <w:lang w:val="en-GB"/>
        </w:rPr>
      </w:pPr>
    </w:p>
    <w:tbl>
      <w:tblPr>
        <w:tblpPr w:leftFromText="141" w:rightFromText="141" w:vertAnchor="text" w:horzAnchor="margin" w:tblpXSpec="center" w:tblpYSpec="inside"/>
        <w:tblW w:w="9677" w:type="dxa"/>
        <w:tblCellMar>
          <w:left w:w="70" w:type="dxa"/>
          <w:right w:w="70" w:type="dxa"/>
        </w:tblCellMar>
        <w:tblLook w:val="04A0" w:firstRow="1" w:lastRow="0" w:firstColumn="1" w:lastColumn="0" w:noHBand="0" w:noVBand="1"/>
      </w:tblPr>
      <w:tblGrid>
        <w:gridCol w:w="5400"/>
        <w:gridCol w:w="1399"/>
        <w:gridCol w:w="1439"/>
        <w:gridCol w:w="1439"/>
      </w:tblGrid>
      <w:tr w:rsidR="009520EB" w:rsidRPr="00E33860" w14:paraId="473576B6" w14:textId="77777777">
        <w:trPr>
          <w:trHeight w:val="298"/>
        </w:trPr>
        <w:tc>
          <w:tcPr>
            <w:tcW w:w="9677" w:type="dxa"/>
            <w:gridSpan w:val="4"/>
            <w:tcBorders>
              <w:top w:val="single" w:sz="4" w:space="0" w:color="auto"/>
              <w:bottom w:val="nil"/>
            </w:tcBorders>
            <w:noWrap/>
            <w:vAlign w:val="center"/>
          </w:tcPr>
          <w:p w14:paraId="769B8475" w14:textId="498A0E10" w:rsidR="009520EB" w:rsidRPr="00D23631" w:rsidRDefault="00D23631">
            <w:pPr>
              <w:spacing w:line="240" w:lineRule="auto"/>
              <w:jc w:val="center"/>
              <w:rPr>
                <w:rFonts w:ascii="Verdana" w:eastAsia="Times New Roman" w:hAnsi="Verdana" w:cs="Times New Roman"/>
                <w:i/>
                <w:iCs/>
                <w:sz w:val="20"/>
                <w:szCs w:val="20"/>
                <w:lang w:val="en-GB"/>
              </w:rPr>
            </w:pPr>
            <w:r w:rsidRPr="00D23631">
              <w:rPr>
                <w:rFonts w:ascii="Verdana" w:hAnsi="Verdana"/>
                <w:i/>
                <w:iCs/>
                <w:sz w:val="20"/>
                <w:szCs w:val="20"/>
                <w:lang w:val="en-GB"/>
              </w:rPr>
              <w:t xml:space="preserve">Contract breakdown by classification and gender </w:t>
            </w:r>
            <w:r w:rsidR="009520EB" w:rsidRPr="00D23631">
              <w:rPr>
                <w:rFonts w:ascii="Verdana" w:hAnsi="Verdana"/>
                <w:i/>
                <w:iCs/>
                <w:sz w:val="20"/>
                <w:szCs w:val="20"/>
                <w:lang w:val="en-GB"/>
              </w:rPr>
              <w:t>(2025)</w:t>
            </w:r>
          </w:p>
        </w:tc>
      </w:tr>
      <w:tr w:rsidR="009520EB" w:rsidRPr="0015258A" w14:paraId="3027436D" w14:textId="77777777" w:rsidTr="00D83DAD">
        <w:trPr>
          <w:trHeight w:val="298"/>
        </w:trPr>
        <w:tc>
          <w:tcPr>
            <w:tcW w:w="5400" w:type="dxa"/>
            <w:tcBorders>
              <w:top w:val="single" w:sz="4" w:space="0" w:color="auto"/>
              <w:bottom w:val="single" w:sz="4" w:space="0" w:color="auto"/>
            </w:tcBorders>
            <w:noWrap/>
            <w:vAlign w:val="center"/>
          </w:tcPr>
          <w:p w14:paraId="691807D8" w14:textId="005271AC" w:rsidR="009520EB" w:rsidRPr="0015258A" w:rsidRDefault="00B21BF8">
            <w:pPr>
              <w:spacing w:line="240" w:lineRule="auto"/>
              <w:rPr>
                <w:rFonts w:ascii="Verdana" w:eastAsia="Times New Roman" w:hAnsi="Verdana" w:cs="Times New Roman"/>
                <w:i/>
                <w:sz w:val="20"/>
                <w:szCs w:val="20"/>
              </w:rPr>
            </w:pPr>
            <w:proofErr w:type="spellStart"/>
            <w:r w:rsidRPr="0015258A">
              <w:rPr>
                <w:rFonts w:ascii="Verdana" w:eastAsia="Times New Roman" w:hAnsi="Verdana" w:cs="Times New Roman"/>
                <w:i/>
                <w:sz w:val="20"/>
                <w:szCs w:val="20"/>
              </w:rPr>
              <w:t>Categor</w:t>
            </w:r>
            <w:r w:rsidR="00D23631">
              <w:rPr>
                <w:rFonts w:ascii="Verdana" w:eastAsia="Times New Roman" w:hAnsi="Verdana" w:cs="Times New Roman"/>
                <w:i/>
                <w:sz w:val="20"/>
                <w:szCs w:val="20"/>
              </w:rPr>
              <w:t>y</w:t>
            </w:r>
            <w:proofErr w:type="spellEnd"/>
            <w:r w:rsidR="00D23631">
              <w:rPr>
                <w:rFonts w:ascii="Verdana" w:eastAsia="Times New Roman" w:hAnsi="Verdana" w:cs="Times New Roman"/>
                <w:i/>
                <w:sz w:val="20"/>
                <w:szCs w:val="20"/>
              </w:rPr>
              <w:t xml:space="preserve"> </w:t>
            </w:r>
          </w:p>
        </w:tc>
        <w:tc>
          <w:tcPr>
            <w:tcW w:w="1399" w:type="dxa"/>
            <w:tcBorders>
              <w:top w:val="single" w:sz="4" w:space="0" w:color="auto"/>
              <w:bottom w:val="single" w:sz="4" w:space="0" w:color="auto"/>
            </w:tcBorders>
            <w:noWrap/>
            <w:vAlign w:val="center"/>
          </w:tcPr>
          <w:p w14:paraId="59F1E09A" w14:textId="16E63B96" w:rsidR="009520EB" w:rsidRPr="0015258A" w:rsidRDefault="006016BC">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 xml:space="preserve">Men </w:t>
            </w:r>
          </w:p>
        </w:tc>
        <w:tc>
          <w:tcPr>
            <w:tcW w:w="1439" w:type="dxa"/>
            <w:tcBorders>
              <w:top w:val="single" w:sz="4" w:space="0" w:color="auto"/>
              <w:bottom w:val="single" w:sz="4" w:space="0" w:color="auto"/>
            </w:tcBorders>
            <w:noWrap/>
            <w:vAlign w:val="center"/>
          </w:tcPr>
          <w:p w14:paraId="2F426CCE" w14:textId="3269C730" w:rsidR="009520EB" w:rsidRPr="0015258A" w:rsidRDefault="006016BC">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 xml:space="preserve">Women </w:t>
            </w:r>
          </w:p>
        </w:tc>
        <w:tc>
          <w:tcPr>
            <w:tcW w:w="1439" w:type="dxa"/>
            <w:tcBorders>
              <w:top w:val="single" w:sz="4" w:space="0" w:color="auto"/>
              <w:bottom w:val="single" w:sz="4" w:space="0" w:color="auto"/>
            </w:tcBorders>
            <w:vAlign w:val="center"/>
          </w:tcPr>
          <w:p w14:paraId="2254F427" w14:textId="1F0B577A" w:rsidR="009520EB" w:rsidRPr="0015258A" w:rsidRDefault="009520EB">
            <w:pPr>
              <w:spacing w:line="240" w:lineRule="auto"/>
              <w:jc w:val="center"/>
              <w:rPr>
                <w:rFonts w:ascii="Verdana" w:eastAsia="Times New Roman" w:hAnsi="Verdana" w:cs="Times New Roman"/>
                <w:b/>
                <w:bCs/>
                <w:i/>
                <w:sz w:val="20"/>
                <w:szCs w:val="20"/>
              </w:rPr>
            </w:pPr>
            <w:r w:rsidRPr="0015258A">
              <w:rPr>
                <w:rFonts w:ascii="Verdana" w:eastAsia="Times New Roman" w:hAnsi="Verdana" w:cs="Times New Roman"/>
                <w:b/>
                <w:bCs/>
                <w:i/>
                <w:sz w:val="20"/>
                <w:szCs w:val="20"/>
              </w:rPr>
              <w:t>Total</w:t>
            </w:r>
          </w:p>
        </w:tc>
      </w:tr>
      <w:tr w:rsidR="00D83DAD" w:rsidRPr="0015258A" w14:paraId="4E2DF1D8" w14:textId="77777777" w:rsidTr="00D83DAD">
        <w:trPr>
          <w:trHeight w:val="298"/>
        </w:trPr>
        <w:tc>
          <w:tcPr>
            <w:tcW w:w="5400" w:type="dxa"/>
            <w:tcBorders>
              <w:top w:val="single" w:sz="4" w:space="0" w:color="auto"/>
            </w:tcBorders>
            <w:noWrap/>
            <w:vAlign w:val="center"/>
          </w:tcPr>
          <w:p w14:paraId="5731A765" w14:textId="5D236914" w:rsidR="00D83DAD" w:rsidRPr="00D83DAD" w:rsidRDefault="00D23631">
            <w:pPr>
              <w:spacing w:line="240" w:lineRule="auto"/>
              <w:rPr>
                <w:rFonts w:ascii="Verdana" w:eastAsia="Times New Roman" w:hAnsi="Verdana" w:cs="Times New Roman"/>
                <w:b/>
                <w:bCs/>
                <w:sz w:val="20"/>
                <w:szCs w:val="20"/>
              </w:rPr>
            </w:pPr>
            <w:proofErr w:type="spellStart"/>
            <w:r w:rsidRPr="00D23631">
              <w:rPr>
                <w:rFonts w:ascii="Verdana" w:eastAsia="Times New Roman" w:hAnsi="Verdana" w:cs="Times New Roman"/>
                <w:b/>
                <w:bCs/>
                <w:sz w:val="20"/>
                <w:szCs w:val="20"/>
              </w:rPr>
              <w:t>Permanent</w:t>
            </w:r>
            <w:proofErr w:type="spellEnd"/>
            <w:r w:rsidRPr="00D23631">
              <w:rPr>
                <w:rFonts w:ascii="Verdana" w:eastAsia="Times New Roman" w:hAnsi="Verdana" w:cs="Times New Roman"/>
                <w:b/>
                <w:bCs/>
                <w:sz w:val="20"/>
                <w:szCs w:val="20"/>
              </w:rPr>
              <w:t xml:space="preserve"> </w:t>
            </w:r>
            <w:proofErr w:type="spellStart"/>
            <w:r w:rsidRPr="00D23631">
              <w:rPr>
                <w:rFonts w:ascii="Verdana" w:eastAsia="Times New Roman" w:hAnsi="Verdana" w:cs="Times New Roman"/>
                <w:b/>
                <w:bCs/>
                <w:sz w:val="20"/>
                <w:szCs w:val="20"/>
              </w:rPr>
              <w:t>contract</w:t>
            </w:r>
            <w:proofErr w:type="spellEnd"/>
          </w:p>
        </w:tc>
        <w:tc>
          <w:tcPr>
            <w:tcW w:w="1399" w:type="dxa"/>
            <w:tcBorders>
              <w:top w:val="single" w:sz="4" w:space="0" w:color="auto"/>
            </w:tcBorders>
            <w:noWrap/>
            <w:vAlign w:val="center"/>
          </w:tcPr>
          <w:p w14:paraId="26EFA1D6" w14:textId="534D34EF" w:rsidR="00D83DAD" w:rsidRPr="00D83DAD" w:rsidRDefault="00D83DAD">
            <w:pPr>
              <w:spacing w:line="240" w:lineRule="auto"/>
              <w:ind w:right="403"/>
              <w:jc w:val="right"/>
              <w:rPr>
                <w:rFonts w:ascii="Verdana" w:eastAsia="Times New Roman" w:hAnsi="Verdana" w:cs="Times New Roman"/>
                <w:b/>
                <w:bCs/>
                <w:sz w:val="20"/>
                <w:szCs w:val="20"/>
              </w:rPr>
            </w:pPr>
            <w:r w:rsidRPr="00D83DAD">
              <w:rPr>
                <w:rFonts w:ascii="Verdana" w:eastAsia="Times New Roman" w:hAnsi="Verdana" w:cs="Times New Roman"/>
                <w:b/>
                <w:bCs/>
                <w:sz w:val="20"/>
                <w:szCs w:val="20"/>
              </w:rPr>
              <w:t>29</w:t>
            </w:r>
          </w:p>
        </w:tc>
        <w:tc>
          <w:tcPr>
            <w:tcW w:w="1439" w:type="dxa"/>
            <w:tcBorders>
              <w:top w:val="single" w:sz="4" w:space="0" w:color="auto"/>
            </w:tcBorders>
            <w:noWrap/>
            <w:vAlign w:val="center"/>
          </w:tcPr>
          <w:p w14:paraId="522067E8" w14:textId="53F49AA7" w:rsidR="00D83DAD" w:rsidRPr="00D83DAD" w:rsidRDefault="00D83DAD">
            <w:pPr>
              <w:spacing w:line="240" w:lineRule="auto"/>
              <w:ind w:right="403"/>
              <w:jc w:val="right"/>
              <w:rPr>
                <w:rFonts w:ascii="Verdana" w:eastAsia="Times New Roman" w:hAnsi="Verdana" w:cs="Times New Roman"/>
                <w:b/>
                <w:bCs/>
                <w:sz w:val="20"/>
                <w:szCs w:val="20"/>
              </w:rPr>
            </w:pPr>
            <w:r w:rsidRPr="00D83DAD">
              <w:rPr>
                <w:rFonts w:ascii="Verdana" w:eastAsia="Times New Roman" w:hAnsi="Verdana" w:cs="Times New Roman"/>
                <w:b/>
                <w:bCs/>
                <w:sz w:val="20"/>
                <w:szCs w:val="20"/>
              </w:rPr>
              <w:t>8</w:t>
            </w:r>
          </w:p>
        </w:tc>
        <w:tc>
          <w:tcPr>
            <w:tcW w:w="1439" w:type="dxa"/>
            <w:tcBorders>
              <w:top w:val="single" w:sz="4" w:space="0" w:color="auto"/>
            </w:tcBorders>
            <w:vAlign w:val="center"/>
          </w:tcPr>
          <w:p w14:paraId="403F0EF7" w14:textId="7D0440DA" w:rsidR="00D83DAD" w:rsidRPr="0015258A" w:rsidRDefault="00D83DAD">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37</w:t>
            </w:r>
          </w:p>
        </w:tc>
      </w:tr>
      <w:tr w:rsidR="009520EB" w:rsidRPr="0015258A" w14:paraId="1781A5F4" w14:textId="77777777" w:rsidTr="00D83DAD">
        <w:trPr>
          <w:trHeight w:val="298"/>
        </w:trPr>
        <w:tc>
          <w:tcPr>
            <w:tcW w:w="5400" w:type="dxa"/>
            <w:noWrap/>
            <w:vAlign w:val="center"/>
          </w:tcPr>
          <w:p w14:paraId="6D527C78" w14:textId="79C93FEC" w:rsidR="009520EB" w:rsidRPr="0032661E" w:rsidRDefault="006016BC">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Managers </w:t>
            </w:r>
          </w:p>
        </w:tc>
        <w:tc>
          <w:tcPr>
            <w:tcW w:w="1399" w:type="dxa"/>
            <w:noWrap/>
            <w:vAlign w:val="center"/>
          </w:tcPr>
          <w:p w14:paraId="107DF990" w14:textId="63148401" w:rsidR="009520EB" w:rsidRPr="0015258A" w:rsidRDefault="002E3710">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1</w:t>
            </w:r>
          </w:p>
        </w:tc>
        <w:tc>
          <w:tcPr>
            <w:tcW w:w="1439" w:type="dxa"/>
            <w:noWrap/>
            <w:vAlign w:val="center"/>
          </w:tcPr>
          <w:p w14:paraId="4BDBC76D" w14:textId="68F7DB15" w:rsidR="009520EB" w:rsidRPr="0015258A" w:rsidRDefault="002E3710">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w:t>
            </w:r>
          </w:p>
        </w:tc>
        <w:tc>
          <w:tcPr>
            <w:tcW w:w="1439" w:type="dxa"/>
            <w:vAlign w:val="center"/>
          </w:tcPr>
          <w:p w14:paraId="497E90B1" w14:textId="63521EB5" w:rsidR="009520EB"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3</w:t>
            </w:r>
          </w:p>
        </w:tc>
      </w:tr>
      <w:tr w:rsidR="004F4639" w:rsidRPr="0015258A" w14:paraId="2D898B96" w14:textId="77777777" w:rsidTr="00F13894">
        <w:trPr>
          <w:trHeight w:val="298"/>
        </w:trPr>
        <w:tc>
          <w:tcPr>
            <w:tcW w:w="5400" w:type="dxa"/>
            <w:noWrap/>
            <w:vAlign w:val="center"/>
          </w:tcPr>
          <w:p w14:paraId="0FA94BEA" w14:textId="60C1C32D" w:rsidR="004F4639" w:rsidRPr="0032661E" w:rsidRDefault="006016BC">
            <w:pPr>
              <w:spacing w:line="240" w:lineRule="auto"/>
              <w:rPr>
                <w:rFonts w:ascii="Verdana" w:eastAsia="Times New Roman" w:hAnsi="Verdana" w:cs="Times New Roman"/>
                <w:sz w:val="20"/>
                <w:szCs w:val="20"/>
              </w:rPr>
            </w:pPr>
            <w:r>
              <w:rPr>
                <w:rFonts w:ascii="Verdana" w:eastAsia="Times New Roman" w:hAnsi="Verdana" w:cs="Times New Roman"/>
                <w:sz w:val="20"/>
                <w:szCs w:val="20"/>
              </w:rPr>
              <w:t>White collars</w:t>
            </w:r>
          </w:p>
        </w:tc>
        <w:tc>
          <w:tcPr>
            <w:tcW w:w="1399" w:type="dxa"/>
            <w:noWrap/>
            <w:vAlign w:val="center"/>
          </w:tcPr>
          <w:p w14:paraId="6CD20EDF" w14:textId="215C6FC8"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6</w:t>
            </w:r>
          </w:p>
        </w:tc>
        <w:tc>
          <w:tcPr>
            <w:tcW w:w="1439" w:type="dxa"/>
            <w:noWrap/>
            <w:vAlign w:val="center"/>
          </w:tcPr>
          <w:p w14:paraId="51916A0F" w14:textId="3E7BE6C5"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4</w:t>
            </w:r>
          </w:p>
        </w:tc>
        <w:tc>
          <w:tcPr>
            <w:tcW w:w="1439" w:type="dxa"/>
            <w:vAlign w:val="center"/>
          </w:tcPr>
          <w:p w14:paraId="529EB4C3" w14:textId="20CCAF0F" w:rsidR="004F4639"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10</w:t>
            </w:r>
          </w:p>
        </w:tc>
      </w:tr>
      <w:tr w:rsidR="004F4639" w:rsidRPr="0015258A" w14:paraId="116845CC" w14:textId="77777777" w:rsidTr="00F13894">
        <w:trPr>
          <w:trHeight w:val="298"/>
        </w:trPr>
        <w:tc>
          <w:tcPr>
            <w:tcW w:w="5400" w:type="dxa"/>
            <w:tcBorders>
              <w:bottom w:val="single" w:sz="4" w:space="0" w:color="auto"/>
            </w:tcBorders>
            <w:noWrap/>
            <w:vAlign w:val="center"/>
          </w:tcPr>
          <w:p w14:paraId="170C1C91" w14:textId="581831F4" w:rsidR="004F4639" w:rsidRPr="0032661E" w:rsidRDefault="006016BC">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Blue collars </w:t>
            </w:r>
          </w:p>
        </w:tc>
        <w:tc>
          <w:tcPr>
            <w:tcW w:w="1399" w:type="dxa"/>
            <w:tcBorders>
              <w:bottom w:val="single" w:sz="4" w:space="0" w:color="auto"/>
            </w:tcBorders>
            <w:noWrap/>
            <w:vAlign w:val="center"/>
          </w:tcPr>
          <w:p w14:paraId="46B0A5C4" w14:textId="1FF58C23" w:rsidR="004F4639" w:rsidRPr="0015258A" w:rsidRDefault="00931277">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22</w:t>
            </w:r>
          </w:p>
        </w:tc>
        <w:tc>
          <w:tcPr>
            <w:tcW w:w="1439" w:type="dxa"/>
            <w:tcBorders>
              <w:bottom w:val="single" w:sz="4" w:space="0" w:color="auto"/>
            </w:tcBorders>
            <w:noWrap/>
            <w:vAlign w:val="center"/>
          </w:tcPr>
          <w:p w14:paraId="01D427CC" w14:textId="2C318923" w:rsidR="004F4639" w:rsidRPr="0015258A" w:rsidRDefault="00A358C8">
            <w:pPr>
              <w:spacing w:line="240" w:lineRule="auto"/>
              <w:ind w:right="403"/>
              <w:jc w:val="right"/>
              <w:rPr>
                <w:rFonts w:ascii="Verdana" w:eastAsia="Times New Roman" w:hAnsi="Verdana" w:cs="Times New Roman"/>
                <w:sz w:val="20"/>
                <w:szCs w:val="20"/>
              </w:rPr>
            </w:pPr>
            <w:r w:rsidRPr="0015258A">
              <w:rPr>
                <w:rFonts w:ascii="Verdana" w:eastAsia="Times New Roman" w:hAnsi="Verdana" w:cs="Times New Roman"/>
                <w:sz w:val="20"/>
                <w:szCs w:val="20"/>
              </w:rPr>
              <w:t>2</w:t>
            </w:r>
          </w:p>
        </w:tc>
        <w:tc>
          <w:tcPr>
            <w:tcW w:w="1439" w:type="dxa"/>
            <w:tcBorders>
              <w:bottom w:val="single" w:sz="4" w:space="0" w:color="auto"/>
            </w:tcBorders>
            <w:vAlign w:val="center"/>
          </w:tcPr>
          <w:p w14:paraId="43077D8C" w14:textId="42E10DEE" w:rsidR="004F4639" w:rsidRPr="00EC7E88" w:rsidRDefault="00A358C8">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24</w:t>
            </w:r>
          </w:p>
        </w:tc>
      </w:tr>
      <w:tr w:rsidR="00D83DAD" w:rsidRPr="0015258A" w14:paraId="7834026C" w14:textId="77777777" w:rsidTr="00F13894">
        <w:trPr>
          <w:trHeight w:val="298"/>
        </w:trPr>
        <w:tc>
          <w:tcPr>
            <w:tcW w:w="5400" w:type="dxa"/>
            <w:tcBorders>
              <w:bottom w:val="single" w:sz="4" w:space="0" w:color="auto"/>
            </w:tcBorders>
            <w:noWrap/>
            <w:vAlign w:val="center"/>
          </w:tcPr>
          <w:p w14:paraId="2DD26B0D" w14:textId="120B69C2" w:rsidR="00D83DAD" w:rsidRPr="00EC7E88" w:rsidRDefault="00D23631">
            <w:pPr>
              <w:spacing w:line="240" w:lineRule="auto"/>
              <w:rPr>
                <w:rFonts w:ascii="Verdana" w:eastAsia="Times New Roman" w:hAnsi="Verdana" w:cs="Times New Roman"/>
                <w:b/>
                <w:bCs/>
                <w:sz w:val="20"/>
                <w:szCs w:val="20"/>
              </w:rPr>
            </w:pPr>
            <w:proofErr w:type="spellStart"/>
            <w:r w:rsidRPr="00D23631">
              <w:rPr>
                <w:rFonts w:ascii="Verdana" w:eastAsia="Times New Roman" w:hAnsi="Verdana" w:cs="Times New Roman"/>
                <w:b/>
                <w:bCs/>
                <w:sz w:val="20"/>
                <w:szCs w:val="20"/>
              </w:rPr>
              <w:t>Fixed-term</w:t>
            </w:r>
            <w:proofErr w:type="spellEnd"/>
            <w:r w:rsidRPr="00D23631">
              <w:rPr>
                <w:rFonts w:ascii="Verdana" w:eastAsia="Times New Roman" w:hAnsi="Verdana" w:cs="Times New Roman"/>
                <w:b/>
                <w:bCs/>
                <w:sz w:val="20"/>
                <w:szCs w:val="20"/>
              </w:rPr>
              <w:t xml:space="preserve"> </w:t>
            </w:r>
            <w:proofErr w:type="spellStart"/>
            <w:r w:rsidRPr="00D23631">
              <w:rPr>
                <w:rFonts w:ascii="Verdana" w:eastAsia="Times New Roman" w:hAnsi="Verdana" w:cs="Times New Roman"/>
                <w:b/>
                <w:bCs/>
                <w:sz w:val="20"/>
                <w:szCs w:val="20"/>
              </w:rPr>
              <w:t>contract</w:t>
            </w:r>
            <w:proofErr w:type="spellEnd"/>
          </w:p>
        </w:tc>
        <w:tc>
          <w:tcPr>
            <w:tcW w:w="1399" w:type="dxa"/>
            <w:tcBorders>
              <w:bottom w:val="single" w:sz="4" w:space="0" w:color="auto"/>
            </w:tcBorders>
            <w:noWrap/>
            <w:vAlign w:val="center"/>
          </w:tcPr>
          <w:p w14:paraId="7C618CFD" w14:textId="794282CB"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1</w:t>
            </w:r>
          </w:p>
        </w:tc>
        <w:tc>
          <w:tcPr>
            <w:tcW w:w="1439" w:type="dxa"/>
            <w:tcBorders>
              <w:bottom w:val="single" w:sz="4" w:space="0" w:color="auto"/>
            </w:tcBorders>
            <w:noWrap/>
            <w:vAlign w:val="center"/>
          </w:tcPr>
          <w:p w14:paraId="456AB9C0" w14:textId="07A0A820"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w:t>
            </w:r>
          </w:p>
        </w:tc>
        <w:tc>
          <w:tcPr>
            <w:tcW w:w="1439" w:type="dxa"/>
            <w:tcBorders>
              <w:bottom w:val="single" w:sz="4" w:space="0" w:color="auto"/>
            </w:tcBorders>
            <w:vAlign w:val="center"/>
          </w:tcPr>
          <w:p w14:paraId="2A64CDB2" w14:textId="395E8933" w:rsidR="00D83DAD" w:rsidRPr="00EC7E88" w:rsidRDefault="00D83DAD">
            <w:pPr>
              <w:spacing w:line="240" w:lineRule="auto"/>
              <w:ind w:right="403"/>
              <w:jc w:val="right"/>
              <w:rPr>
                <w:rFonts w:ascii="Verdana" w:eastAsia="Times New Roman" w:hAnsi="Verdana" w:cs="Times New Roman"/>
                <w:b/>
                <w:bCs/>
                <w:sz w:val="20"/>
                <w:szCs w:val="20"/>
              </w:rPr>
            </w:pPr>
            <w:r w:rsidRPr="00EC7E88">
              <w:rPr>
                <w:rFonts w:ascii="Verdana" w:eastAsia="Times New Roman" w:hAnsi="Verdana" w:cs="Times New Roman"/>
                <w:b/>
                <w:bCs/>
                <w:sz w:val="20"/>
                <w:szCs w:val="20"/>
              </w:rPr>
              <w:t>1</w:t>
            </w:r>
          </w:p>
        </w:tc>
      </w:tr>
      <w:tr w:rsidR="006016BC" w:rsidRPr="0015258A" w14:paraId="243DB9B6" w14:textId="77777777" w:rsidTr="00F13894">
        <w:trPr>
          <w:trHeight w:val="298"/>
        </w:trPr>
        <w:tc>
          <w:tcPr>
            <w:tcW w:w="5400" w:type="dxa"/>
            <w:tcBorders>
              <w:bottom w:val="single" w:sz="4" w:space="0" w:color="auto"/>
            </w:tcBorders>
            <w:noWrap/>
            <w:vAlign w:val="center"/>
          </w:tcPr>
          <w:p w14:paraId="2C37DB59" w14:textId="510272D3" w:rsidR="006016BC" w:rsidRDefault="006016BC" w:rsidP="006016BC">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Blue collars </w:t>
            </w:r>
          </w:p>
        </w:tc>
        <w:tc>
          <w:tcPr>
            <w:tcW w:w="1399" w:type="dxa"/>
            <w:tcBorders>
              <w:bottom w:val="single" w:sz="4" w:space="0" w:color="auto"/>
            </w:tcBorders>
            <w:noWrap/>
            <w:vAlign w:val="center"/>
          </w:tcPr>
          <w:p w14:paraId="75E6AE4F" w14:textId="03176ACE" w:rsidR="006016BC" w:rsidRDefault="006016BC" w:rsidP="006016BC">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1</w:t>
            </w:r>
          </w:p>
        </w:tc>
        <w:tc>
          <w:tcPr>
            <w:tcW w:w="1439" w:type="dxa"/>
            <w:tcBorders>
              <w:bottom w:val="single" w:sz="4" w:space="0" w:color="auto"/>
            </w:tcBorders>
            <w:noWrap/>
            <w:vAlign w:val="center"/>
          </w:tcPr>
          <w:p w14:paraId="2DBA09C2" w14:textId="3469131D" w:rsidR="006016BC" w:rsidRDefault="006016BC" w:rsidP="006016BC">
            <w:pPr>
              <w:spacing w:line="240" w:lineRule="auto"/>
              <w:ind w:right="403"/>
              <w:jc w:val="right"/>
              <w:rPr>
                <w:rFonts w:ascii="Verdana" w:eastAsia="Times New Roman" w:hAnsi="Verdana" w:cs="Times New Roman"/>
                <w:sz w:val="20"/>
                <w:szCs w:val="20"/>
              </w:rPr>
            </w:pPr>
            <w:r>
              <w:rPr>
                <w:rFonts w:ascii="Verdana" w:eastAsia="Times New Roman" w:hAnsi="Verdana" w:cs="Times New Roman"/>
                <w:sz w:val="20"/>
                <w:szCs w:val="20"/>
              </w:rPr>
              <w:t>-</w:t>
            </w:r>
          </w:p>
        </w:tc>
        <w:tc>
          <w:tcPr>
            <w:tcW w:w="1439" w:type="dxa"/>
            <w:tcBorders>
              <w:bottom w:val="single" w:sz="4" w:space="0" w:color="auto"/>
            </w:tcBorders>
            <w:vAlign w:val="center"/>
          </w:tcPr>
          <w:p w14:paraId="55151118" w14:textId="3E0F14CE" w:rsidR="006016BC" w:rsidRPr="00EC7E88" w:rsidRDefault="006016BC" w:rsidP="006016BC">
            <w:pPr>
              <w:spacing w:line="240" w:lineRule="auto"/>
              <w:ind w:right="403"/>
              <w:jc w:val="right"/>
              <w:rPr>
                <w:rFonts w:ascii="Verdana" w:eastAsia="Times New Roman" w:hAnsi="Verdana" w:cs="Times New Roman"/>
                <w:sz w:val="20"/>
                <w:szCs w:val="20"/>
              </w:rPr>
            </w:pPr>
            <w:r w:rsidRPr="00EC7E88">
              <w:rPr>
                <w:rFonts w:ascii="Verdana" w:eastAsia="Times New Roman" w:hAnsi="Verdana" w:cs="Times New Roman"/>
                <w:sz w:val="20"/>
                <w:szCs w:val="20"/>
              </w:rPr>
              <w:t>1</w:t>
            </w:r>
          </w:p>
        </w:tc>
      </w:tr>
      <w:tr w:rsidR="006016BC" w:rsidRPr="0015258A" w14:paraId="43EAEB0F" w14:textId="77777777">
        <w:trPr>
          <w:trHeight w:val="298"/>
        </w:trPr>
        <w:tc>
          <w:tcPr>
            <w:tcW w:w="5400" w:type="dxa"/>
            <w:tcBorders>
              <w:top w:val="single" w:sz="4" w:space="0" w:color="auto"/>
              <w:bottom w:val="single" w:sz="4" w:space="0" w:color="auto"/>
            </w:tcBorders>
            <w:noWrap/>
            <w:vAlign w:val="center"/>
          </w:tcPr>
          <w:p w14:paraId="63C83856" w14:textId="6F53CCB4" w:rsidR="006016BC" w:rsidRPr="0015258A" w:rsidRDefault="006016BC" w:rsidP="006016BC">
            <w:pPr>
              <w:spacing w:line="240" w:lineRule="auto"/>
              <w:rPr>
                <w:rFonts w:ascii="Verdana" w:eastAsia="Times New Roman" w:hAnsi="Verdana" w:cs="Times New Roman"/>
                <w:b/>
                <w:bCs/>
                <w:sz w:val="20"/>
                <w:szCs w:val="20"/>
              </w:rPr>
            </w:pPr>
            <w:r w:rsidRPr="0015258A">
              <w:rPr>
                <w:rFonts w:ascii="Verdana" w:eastAsia="Times New Roman" w:hAnsi="Verdana" w:cs="Times New Roman"/>
                <w:b/>
                <w:bCs/>
                <w:sz w:val="20"/>
                <w:szCs w:val="20"/>
              </w:rPr>
              <w:t>Total</w:t>
            </w:r>
          </w:p>
        </w:tc>
        <w:tc>
          <w:tcPr>
            <w:tcW w:w="1399" w:type="dxa"/>
            <w:tcBorders>
              <w:top w:val="single" w:sz="4" w:space="0" w:color="auto"/>
              <w:bottom w:val="single" w:sz="4" w:space="0" w:color="auto"/>
            </w:tcBorders>
            <w:noWrap/>
            <w:vAlign w:val="center"/>
          </w:tcPr>
          <w:p w14:paraId="13262C03" w14:textId="1A0E82D1" w:rsidR="006016BC" w:rsidRPr="0015258A" w:rsidRDefault="006016BC" w:rsidP="006016BC">
            <w:pPr>
              <w:spacing w:line="240" w:lineRule="auto"/>
              <w:ind w:right="403"/>
              <w:jc w:val="right"/>
              <w:rPr>
                <w:rFonts w:ascii="Verdana" w:eastAsia="Times New Roman" w:hAnsi="Verdana" w:cs="Times New Roman"/>
                <w:b/>
                <w:bCs/>
                <w:sz w:val="20"/>
                <w:szCs w:val="20"/>
              </w:rPr>
            </w:pPr>
            <w:r>
              <w:rPr>
                <w:rFonts w:ascii="Verdana" w:eastAsia="Times New Roman" w:hAnsi="Verdana" w:cs="Times New Roman"/>
                <w:b/>
                <w:bCs/>
                <w:sz w:val="20"/>
                <w:szCs w:val="20"/>
              </w:rPr>
              <w:t>30</w:t>
            </w:r>
          </w:p>
        </w:tc>
        <w:tc>
          <w:tcPr>
            <w:tcW w:w="1439" w:type="dxa"/>
            <w:tcBorders>
              <w:top w:val="single" w:sz="4" w:space="0" w:color="auto"/>
              <w:bottom w:val="single" w:sz="4" w:space="0" w:color="auto"/>
            </w:tcBorders>
            <w:noWrap/>
            <w:vAlign w:val="center"/>
          </w:tcPr>
          <w:p w14:paraId="3A7330BA" w14:textId="3BB7CB02" w:rsidR="006016BC" w:rsidRPr="0015258A" w:rsidRDefault="006016BC" w:rsidP="006016BC">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8</w:t>
            </w:r>
          </w:p>
        </w:tc>
        <w:tc>
          <w:tcPr>
            <w:tcW w:w="1439" w:type="dxa"/>
            <w:tcBorders>
              <w:top w:val="single" w:sz="4" w:space="0" w:color="auto"/>
              <w:bottom w:val="single" w:sz="4" w:space="0" w:color="auto"/>
            </w:tcBorders>
            <w:vAlign w:val="center"/>
          </w:tcPr>
          <w:p w14:paraId="70212DE7" w14:textId="2D7AF57A" w:rsidR="006016BC" w:rsidRPr="0015258A" w:rsidRDefault="006016BC" w:rsidP="006016BC">
            <w:pPr>
              <w:spacing w:line="240" w:lineRule="auto"/>
              <w:ind w:right="403"/>
              <w:jc w:val="right"/>
              <w:rPr>
                <w:rFonts w:ascii="Verdana" w:eastAsia="Times New Roman" w:hAnsi="Verdana" w:cs="Times New Roman"/>
                <w:b/>
                <w:bCs/>
                <w:sz w:val="20"/>
                <w:szCs w:val="20"/>
              </w:rPr>
            </w:pPr>
            <w:r w:rsidRPr="0015258A">
              <w:rPr>
                <w:rFonts w:ascii="Verdana" w:eastAsia="Times New Roman" w:hAnsi="Verdana" w:cs="Times New Roman"/>
                <w:b/>
                <w:bCs/>
                <w:sz w:val="20"/>
                <w:szCs w:val="20"/>
              </w:rPr>
              <w:t>3</w:t>
            </w:r>
            <w:r>
              <w:rPr>
                <w:rFonts w:ascii="Verdana" w:eastAsia="Times New Roman" w:hAnsi="Verdana" w:cs="Times New Roman"/>
                <w:b/>
                <w:bCs/>
                <w:sz w:val="20"/>
                <w:szCs w:val="20"/>
              </w:rPr>
              <w:t>8</w:t>
            </w:r>
          </w:p>
        </w:tc>
      </w:tr>
    </w:tbl>
    <w:p w14:paraId="01066AEE" w14:textId="77777777" w:rsidR="004D625C" w:rsidRDefault="004D625C" w:rsidP="00FA2A12">
      <w:pPr>
        <w:spacing w:after="120"/>
        <w:jc w:val="both"/>
        <w:rPr>
          <w:rFonts w:ascii="Verdana" w:eastAsia="Calibri" w:hAnsi="Verdana"/>
          <w:sz w:val="21"/>
          <w:szCs w:val="21"/>
        </w:rPr>
      </w:pPr>
    </w:p>
    <w:p w14:paraId="618DE59C" w14:textId="77777777" w:rsidR="00D00968" w:rsidRPr="00D00968" w:rsidRDefault="00D00968" w:rsidP="00D00968">
      <w:pPr>
        <w:spacing w:after="240" w:line="240" w:lineRule="auto"/>
        <w:contextualSpacing/>
        <w:jc w:val="both"/>
        <w:rPr>
          <w:rFonts w:ascii="Verdana" w:eastAsia="Calibri" w:hAnsi="Verdana"/>
          <w:sz w:val="20"/>
          <w:szCs w:val="20"/>
          <w:lang w:val="en-GB"/>
        </w:rPr>
      </w:pPr>
      <w:r w:rsidRPr="00D00968">
        <w:rPr>
          <w:rFonts w:ascii="Verdana" w:eastAsia="Calibri" w:hAnsi="Verdana"/>
          <w:sz w:val="20"/>
          <w:szCs w:val="20"/>
          <w:lang w:val="en-GB"/>
        </w:rPr>
        <w:t>As of 2025, two workers belonging to protected categories are employed, in compliance with the employment obligations set forth by Law 68/1999.</w:t>
      </w:r>
    </w:p>
    <w:p w14:paraId="7941EFCF" w14:textId="3E5E2E16" w:rsidR="004D625C" w:rsidRPr="00D00968" w:rsidRDefault="00D00968" w:rsidP="00EA7403">
      <w:pPr>
        <w:spacing w:after="240" w:line="240" w:lineRule="auto"/>
        <w:contextualSpacing/>
        <w:jc w:val="both"/>
        <w:rPr>
          <w:rFonts w:ascii="Verdana" w:eastAsia="Calibri" w:hAnsi="Verdana"/>
          <w:sz w:val="20"/>
          <w:szCs w:val="20"/>
          <w:lang w:val="en-GB"/>
        </w:rPr>
      </w:pPr>
      <w:r w:rsidRPr="00D00968">
        <w:rPr>
          <w:rFonts w:ascii="Verdana" w:eastAsia="Calibri" w:hAnsi="Verdana"/>
          <w:sz w:val="20"/>
          <w:szCs w:val="20"/>
          <w:lang w:val="en-GB"/>
        </w:rPr>
        <w:t>These individuals were hired in collaboration with the social cooperative “Il Susino”.</w:t>
      </w:r>
    </w:p>
    <w:tbl>
      <w:tblPr>
        <w:tblpPr w:leftFromText="141" w:rightFromText="141" w:vertAnchor="text" w:horzAnchor="margin" w:tblpXSpec="center" w:tblpYSpec="inside"/>
        <w:tblW w:w="6521" w:type="dxa"/>
        <w:tblCellMar>
          <w:left w:w="70" w:type="dxa"/>
          <w:right w:w="70" w:type="dxa"/>
        </w:tblCellMar>
        <w:tblLook w:val="04A0" w:firstRow="1" w:lastRow="0" w:firstColumn="1" w:lastColumn="0" w:noHBand="0" w:noVBand="1"/>
      </w:tblPr>
      <w:tblGrid>
        <w:gridCol w:w="4952"/>
        <w:gridCol w:w="1569"/>
      </w:tblGrid>
      <w:tr w:rsidR="00133657" w:rsidRPr="0015258A" w14:paraId="5612EC7D" w14:textId="77777777" w:rsidTr="00EA5328">
        <w:trPr>
          <w:trHeight w:val="298"/>
        </w:trPr>
        <w:tc>
          <w:tcPr>
            <w:tcW w:w="6521" w:type="dxa"/>
            <w:gridSpan w:val="2"/>
            <w:tcBorders>
              <w:top w:val="single" w:sz="4" w:space="0" w:color="auto"/>
              <w:bottom w:val="single" w:sz="4" w:space="0" w:color="auto"/>
            </w:tcBorders>
            <w:noWrap/>
            <w:vAlign w:val="center"/>
          </w:tcPr>
          <w:p w14:paraId="17DB6087" w14:textId="5545A303" w:rsidR="00133657" w:rsidRPr="0015258A" w:rsidRDefault="00D00968" w:rsidP="00133657">
            <w:pPr>
              <w:spacing w:line="240" w:lineRule="auto"/>
              <w:jc w:val="center"/>
              <w:rPr>
                <w:rFonts w:ascii="Verdana" w:eastAsia="Times New Roman" w:hAnsi="Verdana" w:cs="Times New Roman"/>
                <w:i/>
                <w:sz w:val="20"/>
                <w:szCs w:val="20"/>
              </w:rPr>
            </w:pPr>
            <w:r w:rsidRPr="00D00968">
              <w:rPr>
                <w:rFonts w:ascii="Verdana" w:eastAsia="Times New Roman" w:hAnsi="Verdana" w:cs="Times New Roman"/>
                <w:i/>
                <w:sz w:val="20"/>
                <w:szCs w:val="20"/>
              </w:rPr>
              <w:lastRenderedPageBreak/>
              <w:t xml:space="preserve">PROTECTED CATEGORIES </w:t>
            </w:r>
            <w:r w:rsidR="00EA5328">
              <w:rPr>
                <w:rFonts w:ascii="Verdana" w:eastAsia="Times New Roman" w:hAnsi="Verdana" w:cs="Times New Roman"/>
                <w:i/>
                <w:sz w:val="20"/>
                <w:szCs w:val="20"/>
              </w:rPr>
              <w:t>2025</w:t>
            </w:r>
          </w:p>
        </w:tc>
      </w:tr>
      <w:tr w:rsidR="00752964" w:rsidRPr="0015258A" w14:paraId="1C6BAB74" w14:textId="77777777" w:rsidTr="00EA5328">
        <w:trPr>
          <w:trHeight w:val="298"/>
        </w:trPr>
        <w:tc>
          <w:tcPr>
            <w:tcW w:w="4952" w:type="dxa"/>
            <w:tcBorders>
              <w:top w:val="single" w:sz="4" w:space="0" w:color="auto"/>
              <w:bottom w:val="single" w:sz="4" w:space="0" w:color="auto"/>
            </w:tcBorders>
            <w:noWrap/>
            <w:vAlign w:val="center"/>
          </w:tcPr>
          <w:p w14:paraId="7C2C7161" w14:textId="7E861328" w:rsidR="00752964" w:rsidRPr="0015258A" w:rsidRDefault="00D00968">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569" w:type="dxa"/>
            <w:tcBorders>
              <w:top w:val="single" w:sz="4" w:space="0" w:color="auto"/>
              <w:bottom w:val="single" w:sz="4" w:space="0" w:color="auto"/>
            </w:tcBorders>
            <w:noWrap/>
            <w:vAlign w:val="center"/>
          </w:tcPr>
          <w:p w14:paraId="50068FB2" w14:textId="1C806BC4" w:rsidR="00752964" w:rsidRPr="0015258A" w:rsidRDefault="00EA5328">
            <w:pPr>
              <w:spacing w:line="240" w:lineRule="auto"/>
              <w:rPr>
                <w:rFonts w:ascii="Verdana" w:eastAsia="Times New Roman" w:hAnsi="Verdana" w:cs="Times New Roman"/>
                <w:i/>
                <w:sz w:val="20"/>
                <w:szCs w:val="20"/>
              </w:rPr>
            </w:pPr>
            <w:r>
              <w:rPr>
                <w:rFonts w:ascii="Verdana" w:eastAsia="Times New Roman" w:hAnsi="Verdana" w:cs="Times New Roman"/>
                <w:i/>
                <w:sz w:val="20"/>
                <w:szCs w:val="20"/>
              </w:rPr>
              <w:t xml:space="preserve">N. </w:t>
            </w:r>
            <w:r w:rsidR="00D00968">
              <w:rPr>
                <w:rFonts w:ascii="Verdana" w:eastAsia="Times New Roman" w:hAnsi="Verdana" w:cs="Times New Roman"/>
                <w:i/>
                <w:sz w:val="20"/>
                <w:szCs w:val="20"/>
              </w:rPr>
              <w:t xml:space="preserve">of </w:t>
            </w:r>
            <w:proofErr w:type="spellStart"/>
            <w:r w:rsidR="00D00968">
              <w:rPr>
                <w:rFonts w:ascii="Verdana" w:eastAsia="Times New Roman" w:hAnsi="Verdana" w:cs="Times New Roman"/>
                <w:i/>
                <w:sz w:val="20"/>
                <w:szCs w:val="20"/>
              </w:rPr>
              <w:t>employees</w:t>
            </w:r>
            <w:proofErr w:type="spellEnd"/>
          </w:p>
        </w:tc>
      </w:tr>
      <w:tr w:rsidR="00752964" w:rsidRPr="0015258A" w14:paraId="07CE9C9D" w14:textId="77777777" w:rsidTr="00EA5328">
        <w:trPr>
          <w:trHeight w:val="298"/>
        </w:trPr>
        <w:tc>
          <w:tcPr>
            <w:tcW w:w="4952" w:type="dxa"/>
            <w:tcBorders>
              <w:top w:val="single" w:sz="4" w:space="0" w:color="auto"/>
              <w:bottom w:val="single" w:sz="4" w:space="0" w:color="auto"/>
            </w:tcBorders>
            <w:noWrap/>
            <w:vAlign w:val="center"/>
          </w:tcPr>
          <w:p w14:paraId="699D30F1" w14:textId="0297B942" w:rsidR="00752964" w:rsidRPr="007E2C51" w:rsidRDefault="00752964">
            <w:pPr>
              <w:spacing w:line="240" w:lineRule="auto"/>
              <w:rPr>
                <w:rFonts w:ascii="Verdana" w:eastAsia="Times New Roman" w:hAnsi="Verdana" w:cs="Times New Roman"/>
                <w:sz w:val="20"/>
                <w:szCs w:val="20"/>
                <w:lang w:val="en-GB"/>
              </w:rPr>
            </w:pPr>
            <w:r w:rsidRPr="007E2C51">
              <w:rPr>
                <w:rFonts w:ascii="Verdana" w:eastAsia="Times New Roman" w:hAnsi="Verdana" w:cs="Times New Roman"/>
                <w:sz w:val="20"/>
                <w:szCs w:val="20"/>
                <w:lang w:val="en-GB"/>
              </w:rPr>
              <w:t xml:space="preserve">N. </w:t>
            </w:r>
            <w:r w:rsidR="007E2C51" w:rsidRPr="007E2C51">
              <w:rPr>
                <w:rFonts w:ascii="Verdana" w:eastAsia="Times New Roman" w:hAnsi="Verdana" w:cs="Times New Roman"/>
                <w:sz w:val="20"/>
                <w:szCs w:val="20"/>
                <w:lang w:val="en-GB"/>
              </w:rPr>
              <w:t>employees with disabilities required by law</w:t>
            </w:r>
          </w:p>
        </w:tc>
        <w:tc>
          <w:tcPr>
            <w:tcW w:w="1569" w:type="dxa"/>
            <w:tcBorders>
              <w:top w:val="single" w:sz="4" w:space="0" w:color="auto"/>
              <w:bottom w:val="single" w:sz="4" w:space="0" w:color="auto"/>
            </w:tcBorders>
            <w:noWrap/>
            <w:vAlign w:val="center"/>
          </w:tcPr>
          <w:p w14:paraId="4E6B8968" w14:textId="18F335C3" w:rsidR="00752964" w:rsidRPr="0015258A" w:rsidRDefault="00B35A34">
            <w:pPr>
              <w:spacing w:line="240" w:lineRule="auto"/>
              <w:ind w:right="403"/>
              <w:jc w:val="right"/>
              <w:rPr>
                <w:rFonts w:ascii="Verdana" w:eastAsia="Times New Roman" w:hAnsi="Verdana" w:cs="Times New Roman"/>
                <w:sz w:val="20"/>
                <w:szCs w:val="20"/>
                <w:highlight w:val="yellow"/>
              </w:rPr>
            </w:pPr>
            <w:r w:rsidRPr="0015258A">
              <w:rPr>
                <w:rFonts w:ascii="Verdana" w:eastAsia="Times New Roman" w:hAnsi="Verdana" w:cs="Times New Roman"/>
                <w:sz w:val="20"/>
                <w:szCs w:val="20"/>
              </w:rPr>
              <w:t>2</w:t>
            </w:r>
          </w:p>
        </w:tc>
      </w:tr>
      <w:tr w:rsidR="00752964" w:rsidRPr="0015258A" w14:paraId="2156B288" w14:textId="77777777" w:rsidTr="00EA5328">
        <w:trPr>
          <w:trHeight w:val="298"/>
        </w:trPr>
        <w:tc>
          <w:tcPr>
            <w:tcW w:w="4952" w:type="dxa"/>
            <w:tcBorders>
              <w:top w:val="single" w:sz="4" w:space="0" w:color="auto"/>
              <w:bottom w:val="single" w:sz="4" w:space="0" w:color="auto"/>
            </w:tcBorders>
            <w:noWrap/>
            <w:vAlign w:val="center"/>
          </w:tcPr>
          <w:p w14:paraId="1C5AE4DD" w14:textId="11AABF1E" w:rsidR="00752964" w:rsidRPr="007E2C51" w:rsidRDefault="00752964">
            <w:pPr>
              <w:spacing w:line="240" w:lineRule="auto"/>
              <w:rPr>
                <w:rFonts w:ascii="Verdana" w:eastAsia="Times New Roman" w:hAnsi="Verdana" w:cs="Times New Roman"/>
                <w:sz w:val="20"/>
                <w:szCs w:val="20"/>
                <w:lang w:val="en-GB"/>
              </w:rPr>
            </w:pPr>
            <w:r w:rsidRPr="007E2C51">
              <w:rPr>
                <w:rFonts w:ascii="Verdana" w:eastAsia="Times New Roman" w:hAnsi="Verdana" w:cs="Times New Roman"/>
                <w:sz w:val="20"/>
                <w:szCs w:val="20"/>
                <w:lang w:val="en-GB"/>
              </w:rPr>
              <w:t>N.</w:t>
            </w:r>
            <w:r w:rsidR="007E2C51" w:rsidRPr="007E2C51">
              <w:rPr>
                <w:lang w:val="en-GB"/>
              </w:rPr>
              <w:t xml:space="preserve"> </w:t>
            </w:r>
            <w:r w:rsidR="007E2C51" w:rsidRPr="007E2C51">
              <w:rPr>
                <w:rFonts w:ascii="Verdana" w:eastAsia="Times New Roman" w:hAnsi="Verdana" w:cs="Times New Roman"/>
                <w:sz w:val="20"/>
                <w:szCs w:val="20"/>
                <w:lang w:val="en-GB"/>
              </w:rPr>
              <w:t>employees with disabilities currently on staff</w:t>
            </w:r>
          </w:p>
        </w:tc>
        <w:tc>
          <w:tcPr>
            <w:tcW w:w="1569" w:type="dxa"/>
            <w:tcBorders>
              <w:top w:val="single" w:sz="4" w:space="0" w:color="auto"/>
              <w:bottom w:val="single" w:sz="4" w:space="0" w:color="auto"/>
            </w:tcBorders>
            <w:noWrap/>
            <w:vAlign w:val="center"/>
          </w:tcPr>
          <w:p w14:paraId="660AC41B" w14:textId="35DA43FD" w:rsidR="00752964" w:rsidRPr="0015258A" w:rsidRDefault="009A421C">
            <w:pPr>
              <w:spacing w:line="240" w:lineRule="auto"/>
              <w:ind w:right="403"/>
              <w:jc w:val="right"/>
              <w:rPr>
                <w:rFonts w:ascii="Verdana" w:eastAsia="Times New Roman" w:hAnsi="Verdana" w:cs="Times New Roman"/>
                <w:sz w:val="20"/>
                <w:szCs w:val="20"/>
                <w:highlight w:val="yellow"/>
              </w:rPr>
            </w:pPr>
            <w:r w:rsidRPr="0015258A">
              <w:rPr>
                <w:rFonts w:ascii="Verdana" w:eastAsia="Times New Roman" w:hAnsi="Verdana" w:cs="Times New Roman"/>
                <w:sz w:val="20"/>
                <w:szCs w:val="20"/>
              </w:rPr>
              <w:t>2</w:t>
            </w:r>
          </w:p>
        </w:tc>
      </w:tr>
      <w:tr w:rsidR="00752964" w:rsidRPr="0015258A" w14:paraId="79472243" w14:textId="77777777" w:rsidTr="00EA5328">
        <w:trPr>
          <w:trHeight w:val="298"/>
        </w:trPr>
        <w:tc>
          <w:tcPr>
            <w:tcW w:w="4952" w:type="dxa"/>
            <w:tcBorders>
              <w:top w:val="single" w:sz="4" w:space="0" w:color="auto"/>
              <w:bottom w:val="single" w:sz="4" w:space="0" w:color="auto"/>
            </w:tcBorders>
            <w:noWrap/>
            <w:vAlign w:val="center"/>
          </w:tcPr>
          <w:p w14:paraId="473E6D4F" w14:textId="311DE14B" w:rsidR="00752964" w:rsidRPr="007E2C51" w:rsidRDefault="00752964">
            <w:pPr>
              <w:spacing w:line="240" w:lineRule="auto"/>
              <w:rPr>
                <w:rFonts w:ascii="Verdana" w:eastAsia="Times New Roman" w:hAnsi="Verdana" w:cs="Times New Roman"/>
                <w:b/>
                <w:bCs/>
                <w:sz w:val="20"/>
                <w:szCs w:val="20"/>
                <w:lang w:val="en-GB"/>
              </w:rPr>
            </w:pPr>
            <w:r w:rsidRPr="007E2C51">
              <w:rPr>
                <w:rFonts w:ascii="Verdana" w:eastAsia="Times New Roman" w:hAnsi="Verdana" w:cs="Times New Roman"/>
                <w:b/>
                <w:bCs/>
                <w:sz w:val="20"/>
                <w:szCs w:val="20"/>
                <w:lang w:val="en-GB"/>
              </w:rPr>
              <w:t>N.</w:t>
            </w:r>
            <w:r w:rsidR="007E2C51" w:rsidRPr="007E2C51">
              <w:rPr>
                <w:lang w:val="en-GB"/>
              </w:rPr>
              <w:t xml:space="preserve"> </w:t>
            </w:r>
            <w:r w:rsidR="007E2C51" w:rsidRPr="007E2C51">
              <w:rPr>
                <w:rFonts w:ascii="Verdana" w:eastAsia="Times New Roman" w:hAnsi="Verdana" w:cs="Times New Roman"/>
                <w:b/>
                <w:bCs/>
                <w:sz w:val="20"/>
                <w:szCs w:val="20"/>
                <w:lang w:val="en-GB"/>
              </w:rPr>
              <w:t>employees with disabilities exceeding statutory requirements</w:t>
            </w:r>
          </w:p>
        </w:tc>
        <w:tc>
          <w:tcPr>
            <w:tcW w:w="1569" w:type="dxa"/>
            <w:tcBorders>
              <w:top w:val="single" w:sz="4" w:space="0" w:color="auto"/>
              <w:bottom w:val="single" w:sz="4" w:space="0" w:color="auto"/>
            </w:tcBorders>
            <w:noWrap/>
            <w:vAlign w:val="center"/>
          </w:tcPr>
          <w:p w14:paraId="40F44C16" w14:textId="04BBE272" w:rsidR="00752964" w:rsidRPr="0015258A" w:rsidRDefault="007E2C51">
            <w:pPr>
              <w:spacing w:line="240" w:lineRule="auto"/>
              <w:ind w:right="403"/>
              <w:jc w:val="right"/>
              <w:rPr>
                <w:rFonts w:ascii="Verdana" w:eastAsia="Times New Roman" w:hAnsi="Verdana" w:cs="Times New Roman"/>
                <w:b/>
                <w:bCs/>
                <w:sz w:val="20"/>
                <w:szCs w:val="20"/>
                <w:highlight w:val="yellow"/>
              </w:rPr>
            </w:pPr>
            <w:r>
              <w:rPr>
                <w:rFonts w:ascii="Verdana" w:eastAsia="Times New Roman" w:hAnsi="Verdana" w:cs="Times New Roman"/>
                <w:b/>
                <w:bCs/>
                <w:sz w:val="20"/>
                <w:szCs w:val="20"/>
                <w:lang w:val="en-GB"/>
              </w:rPr>
              <w:t>0</w:t>
            </w:r>
          </w:p>
        </w:tc>
      </w:tr>
    </w:tbl>
    <w:p w14:paraId="0D82DE9E" w14:textId="77777777" w:rsidR="001F1779" w:rsidRDefault="001F1779" w:rsidP="00302613">
      <w:pPr>
        <w:spacing w:before="120" w:after="40"/>
        <w:jc w:val="both"/>
        <w:rPr>
          <w:rFonts w:ascii="Verdana" w:eastAsia="Calibri" w:hAnsi="Verdana"/>
          <w:sz w:val="21"/>
          <w:szCs w:val="21"/>
        </w:rPr>
      </w:pPr>
    </w:p>
    <w:p w14:paraId="15E3B5BB" w14:textId="77777777" w:rsidR="001F1779" w:rsidRDefault="001F1779" w:rsidP="00302613">
      <w:pPr>
        <w:spacing w:before="120" w:after="40"/>
        <w:jc w:val="both"/>
        <w:rPr>
          <w:rFonts w:ascii="Verdana" w:eastAsia="Calibri" w:hAnsi="Verdana"/>
          <w:sz w:val="21"/>
          <w:szCs w:val="21"/>
        </w:rPr>
      </w:pPr>
    </w:p>
    <w:p w14:paraId="5C37FAC5" w14:textId="77777777" w:rsidR="001F1779" w:rsidRDefault="001F1779" w:rsidP="00302613">
      <w:pPr>
        <w:spacing w:before="120" w:after="40"/>
        <w:jc w:val="both"/>
        <w:rPr>
          <w:rFonts w:ascii="Verdana" w:eastAsia="Calibri" w:hAnsi="Verdana"/>
          <w:sz w:val="21"/>
          <w:szCs w:val="21"/>
        </w:rPr>
      </w:pPr>
    </w:p>
    <w:p w14:paraId="4F779590" w14:textId="77777777" w:rsidR="001F1779" w:rsidRDefault="001F1779" w:rsidP="00302613">
      <w:pPr>
        <w:spacing w:before="120" w:after="40"/>
        <w:jc w:val="both"/>
        <w:rPr>
          <w:rFonts w:ascii="Verdana" w:eastAsia="Calibri" w:hAnsi="Verdana"/>
          <w:sz w:val="21"/>
          <w:szCs w:val="21"/>
        </w:rPr>
      </w:pPr>
    </w:p>
    <w:p w14:paraId="54044AED" w14:textId="77777777" w:rsidR="00CE20F6" w:rsidRDefault="00CE20F6" w:rsidP="00CE20F6">
      <w:pPr>
        <w:jc w:val="both"/>
        <w:rPr>
          <w:rFonts w:ascii="Verdana" w:eastAsia="Calibri" w:hAnsi="Verdana"/>
          <w:sz w:val="21"/>
          <w:szCs w:val="21"/>
        </w:rPr>
      </w:pPr>
    </w:p>
    <w:p w14:paraId="24182FC4" w14:textId="77777777" w:rsidR="006B12B0" w:rsidRDefault="006B12B0" w:rsidP="00CE20F6">
      <w:pPr>
        <w:jc w:val="both"/>
        <w:rPr>
          <w:rFonts w:ascii="Verdana" w:eastAsia="Calibri" w:hAnsi="Verdana"/>
          <w:sz w:val="21"/>
          <w:szCs w:val="21"/>
        </w:rPr>
      </w:pPr>
    </w:p>
    <w:p w14:paraId="77B2CA74" w14:textId="5D0AB607" w:rsidR="002059D6" w:rsidRPr="00CE20F6" w:rsidRDefault="00E03767" w:rsidP="00CE20F6">
      <w:pPr>
        <w:keepNext/>
        <w:keepLines/>
        <w:spacing w:after="360" w:line="240" w:lineRule="auto"/>
        <w:jc w:val="both"/>
        <w:outlineLvl w:val="2"/>
        <w:rPr>
          <w:rFonts w:ascii="Verdana" w:eastAsia="Yu Gothic Light" w:hAnsi="Verdana" w:cs="Times New Roman"/>
          <w:b/>
          <w:i/>
          <w:sz w:val="24"/>
          <w:szCs w:val="24"/>
        </w:rPr>
      </w:pPr>
      <w:proofErr w:type="spellStart"/>
      <w:r w:rsidRPr="00E03767">
        <w:rPr>
          <w:rFonts w:ascii="Verdana" w:eastAsia="Yu Gothic Light" w:hAnsi="Verdana" w:cs="Times New Roman"/>
          <w:b/>
          <w:i/>
          <w:sz w:val="24"/>
          <w:szCs w:val="24"/>
        </w:rPr>
        <w:t>Remuneration</w:t>
      </w:r>
      <w:proofErr w:type="spellEnd"/>
      <w:r w:rsidRPr="00E03767">
        <w:rPr>
          <w:rFonts w:ascii="Verdana" w:eastAsia="Yu Gothic Light" w:hAnsi="Verdana" w:cs="Times New Roman"/>
          <w:b/>
          <w:i/>
          <w:sz w:val="24"/>
          <w:szCs w:val="24"/>
        </w:rPr>
        <w:t xml:space="preserve"> by gender</w:t>
      </w:r>
    </w:p>
    <w:tbl>
      <w:tblPr>
        <w:tblpPr w:leftFromText="141" w:rightFromText="141" w:vertAnchor="text" w:horzAnchor="margin" w:tblpXSpec="center" w:tblpYSpec="inside"/>
        <w:tblW w:w="6379" w:type="dxa"/>
        <w:tblCellMar>
          <w:left w:w="70" w:type="dxa"/>
          <w:right w:w="70" w:type="dxa"/>
        </w:tblCellMar>
        <w:tblLook w:val="04A0" w:firstRow="1" w:lastRow="0" w:firstColumn="1" w:lastColumn="0" w:noHBand="0" w:noVBand="1"/>
      </w:tblPr>
      <w:tblGrid>
        <w:gridCol w:w="4423"/>
        <w:gridCol w:w="1956"/>
      </w:tblGrid>
      <w:tr w:rsidR="002059D6" w:rsidRPr="00E33860" w14:paraId="2992F50C" w14:textId="77777777" w:rsidTr="0032661E">
        <w:trPr>
          <w:trHeight w:val="298"/>
        </w:trPr>
        <w:tc>
          <w:tcPr>
            <w:tcW w:w="6379" w:type="dxa"/>
            <w:gridSpan w:val="2"/>
            <w:tcBorders>
              <w:top w:val="single" w:sz="4" w:space="0" w:color="auto"/>
              <w:bottom w:val="single" w:sz="4" w:space="0" w:color="auto"/>
            </w:tcBorders>
            <w:noWrap/>
            <w:vAlign w:val="center"/>
          </w:tcPr>
          <w:p w14:paraId="0836637A" w14:textId="53F5AE55" w:rsidR="002059D6" w:rsidRPr="00E03767" w:rsidRDefault="00E03767">
            <w:pPr>
              <w:spacing w:line="240" w:lineRule="auto"/>
              <w:jc w:val="center"/>
              <w:rPr>
                <w:rFonts w:ascii="Verdana" w:eastAsia="Times New Roman" w:hAnsi="Verdana" w:cs="Times New Roman"/>
                <w:i/>
                <w:sz w:val="20"/>
                <w:szCs w:val="20"/>
                <w:lang w:val="en-GB"/>
              </w:rPr>
            </w:pPr>
            <w:r w:rsidRPr="00E03767">
              <w:rPr>
                <w:rFonts w:ascii="Verdana" w:eastAsia="Times New Roman" w:hAnsi="Verdana" w:cs="Times New Roman"/>
                <w:i/>
                <w:sz w:val="20"/>
                <w:szCs w:val="20"/>
                <w:lang w:val="en-GB"/>
              </w:rPr>
              <w:t xml:space="preserve">Gender pay gap by category </w:t>
            </w:r>
            <w:r w:rsidR="00E152A3" w:rsidRPr="00E03767">
              <w:rPr>
                <w:rFonts w:ascii="Verdana" w:eastAsia="Times New Roman" w:hAnsi="Verdana" w:cs="Times New Roman"/>
                <w:i/>
                <w:sz w:val="20"/>
                <w:szCs w:val="20"/>
                <w:lang w:val="en-GB"/>
              </w:rPr>
              <w:t>2025</w:t>
            </w:r>
          </w:p>
        </w:tc>
      </w:tr>
      <w:tr w:rsidR="002059D6" w:rsidRPr="005C6F01" w14:paraId="04D0BFAC" w14:textId="77777777" w:rsidTr="0032661E">
        <w:trPr>
          <w:trHeight w:val="298"/>
        </w:trPr>
        <w:tc>
          <w:tcPr>
            <w:tcW w:w="4423" w:type="dxa"/>
            <w:tcBorders>
              <w:top w:val="single" w:sz="4" w:space="0" w:color="auto"/>
              <w:bottom w:val="single" w:sz="4" w:space="0" w:color="auto"/>
            </w:tcBorders>
            <w:noWrap/>
            <w:vAlign w:val="center"/>
          </w:tcPr>
          <w:p w14:paraId="05CF89E8" w14:textId="1E889BA0" w:rsidR="002059D6" w:rsidRPr="005C6F01" w:rsidRDefault="00E03767">
            <w:pPr>
              <w:spacing w:line="240" w:lineRule="auto"/>
              <w:rPr>
                <w:rFonts w:ascii="Verdana" w:eastAsia="Times New Roman" w:hAnsi="Verdana" w:cs="Times New Roman"/>
                <w:i/>
                <w:sz w:val="20"/>
                <w:szCs w:val="20"/>
              </w:rPr>
            </w:pPr>
            <w:proofErr w:type="spellStart"/>
            <w:r>
              <w:rPr>
                <w:rFonts w:ascii="Verdana" w:eastAsia="Times New Roman" w:hAnsi="Verdana" w:cs="Times New Roman"/>
                <w:i/>
                <w:sz w:val="20"/>
                <w:szCs w:val="20"/>
              </w:rPr>
              <w:t>Type</w:t>
            </w:r>
            <w:proofErr w:type="spellEnd"/>
            <w:r>
              <w:rPr>
                <w:rFonts w:ascii="Verdana" w:eastAsia="Times New Roman" w:hAnsi="Verdana" w:cs="Times New Roman"/>
                <w:i/>
                <w:sz w:val="20"/>
                <w:szCs w:val="20"/>
              </w:rPr>
              <w:t xml:space="preserve"> </w:t>
            </w:r>
          </w:p>
        </w:tc>
        <w:tc>
          <w:tcPr>
            <w:tcW w:w="1956" w:type="dxa"/>
            <w:tcBorders>
              <w:top w:val="single" w:sz="4" w:space="0" w:color="auto"/>
              <w:bottom w:val="single" w:sz="4" w:space="0" w:color="auto"/>
            </w:tcBorders>
            <w:noWrap/>
            <w:vAlign w:val="center"/>
          </w:tcPr>
          <w:p w14:paraId="05EA33C5" w14:textId="0DE22906" w:rsidR="002059D6" w:rsidRPr="005C6F01" w:rsidRDefault="00AD122F" w:rsidP="00E152A3">
            <w:pPr>
              <w:spacing w:line="240" w:lineRule="auto"/>
              <w:jc w:val="center"/>
              <w:rPr>
                <w:rFonts w:ascii="Verdana" w:eastAsia="Times New Roman" w:hAnsi="Verdana" w:cs="Times New Roman"/>
                <w:i/>
                <w:sz w:val="20"/>
                <w:szCs w:val="20"/>
              </w:rPr>
            </w:pPr>
            <w:r>
              <w:rPr>
                <w:rFonts w:ascii="Verdana" w:eastAsia="Times New Roman" w:hAnsi="Verdana" w:cs="Times New Roman"/>
                <w:i/>
                <w:sz w:val="20"/>
                <w:szCs w:val="20"/>
              </w:rPr>
              <w:t xml:space="preserve">Gender </w:t>
            </w:r>
            <w:proofErr w:type="spellStart"/>
            <w:r>
              <w:rPr>
                <w:rFonts w:ascii="Verdana" w:eastAsia="Times New Roman" w:hAnsi="Verdana" w:cs="Times New Roman"/>
                <w:i/>
                <w:sz w:val="20"/>
                <w:szCs w:val="20"/>
              </w:rPr>
              <w:t>pay</w:t>
            </w:r>
            <w:proofErr w:type="spellEnd"/>
            <w:r>
              <w:rPr>
                <w:rFonts w:ascii="Verdana" w:eastAsia="Times New Roman" w:hAnsi="Verdana" w:cs="Times New Roman"/>
                <w:i/>
                <w:sz w:val="20"/>
                <w:szCs w:val="20"/>
              </w:rPr>
              <w:t xml:space="preserve"> gap</w:t>
            </w:r>
            <w:r w:rsidR="009262AA">
              <w:rPr>
                <w:rStyle w:val="Rimandonotaapidipagina"/>
                <w:rFonts w:ascii="Verdana" w:eastAsia="Times New Roman" w:hAnsi="Verdana" w:cs="Times New Roman"/>
                <w:i/>
                <w:sz w:val="20"/>
                <w:szCs w:val="20"/>
              </w:rPr>
              <w:footnoteReference w:id="7"/>
            </w:r>
          </w:p>
        </w:tc>
      </w:tr>
      <w:tr w:rsidR="00E03767" w:rsidRPr="005C6F01" w14:paraId="40DD02CD" w14:textId="77777777" w:rsidTr="0032661E">
        <w:trPr>
          <w:trHeight w:val="298"/>
        </w:trPr>
        <w:tc>
          <w:tcPr>
            <w:tcW w:w="4423" w:type="dxa"/>
            <w:tcBorders>
              <w:top w:val="single" w:sz="4" w:space="0" w:color="auto"/>
              <w:bottom w:val="single" w:sz="4" w:space="0" w:color="auto"/>
            </w:tcBorders>
            <w:noWrap/>
            <w:vAlign w:val="center"/>
          </w:tcPr>
          <w:p w14:paraId="5755D850" w14:textId="255DAECA" w:rsidR="00E03767" w:rsidRPr="0032661E" w:rsidRDefault="00E03767" w:rsidP="00E03767">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Managers </w:t>
            </w:r>
          </w:p>
        </w:tc>
        <w:tc>
          <w:tcPr>
            <w:tcW w:w="1956" w:type="dxa"/>
            <w:tcBorders>
              <w:top w:val="single" w:sz="4" w:space="0" w:color="auto"/>
              <w:bottom w:val="single" w:sz="4" w:space="0" w:color="auto"/>
            </w:tcBorders>
            <w:noWrap/>
            <w:vAlign w:val="center"/>
          </w:tcPr>
          <w:p w14:paraId="1358630F" w14:textId="5CEEE809" w:rsidR="00E03767" w:rsidRPr="00321F09" w:rsidRDefault="00E03767" w:rsidP="00E03767">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-70</w:t>
            </w:r>
            <w:r>
              <w:rPr>
                <w:rFonts w:ascii="Verdana" w:eastAsia="Times New Roman" w:hAnsi="Verdana" w:cs="Times New Roman"/>
                <w:sz w:val="20"/>
                <w:szCs w:val="20"/>
              </w:rPr>
              <w:t>.</w:t>
            </w:r>
            <w:r w:rsidRPr="00321F09">
              <w:rPr>
                <w:rFonts w:ascii="Verdana" w:eastAsia="Times New Roman" w:hAnsi="Verdana" w:cs="Times New Roman"/>
                <w:sz w:val="20"/>
                <w:szCs w:val="20"/>
              </w:rPr>
              <w:t>8%</w:t>
            </w:r>
          </w:p>
        </w:tc>
      </w:tr>
      <w:tr w:rsidR="00E03767" w:rsidRPr="005C6F01" w14:paraId="628DF89F" w14:textId="77777777" w:rsidTr="0032661E">
        <w:trPr>
          <w:trHeight w:val="298"/>
        </w:trPr>
        <w:tc>
          <w:tcPr>
            <w:tcW w:w="4423" w:type="dxa"/>
            <w:tcBorders>
              <w:top w:val="single" w:sz="4" w:space="0" w:color="auto"/>
              <w:bottom w:val="single" w:sz="4" w:space="0" w:color="auto"/>
            </w:tcBorders>
            <w:noWrap/>
            <w:vAlign w:val="center"/>
          </w:tcPr>
          <w:p w14:paraId="79C14FD5" w14:textId="2FB6DBE7" w:rsidR="00E03767" w:rsidRPr="0032661E" w:rsidRDefault="00E03767" w:rsidP="00E03767">
            <w:pPr>
              <w:spacing w:line="240" w:lineRule="auto"/>
              <w:rPr>
                <w:rFonts w:ascii="Verdana" w:eastAsia="Times New Roman" w:hAnsi="Verdana" w:cs="Times New Roman"/>
                <w:sz w:val="20"/>
                <w:szCs w:val="20"/>
              </w:rPr>
            </w:pPr>
            <w:r>
              <w:rPr>
                <w:rFonts w:ascii="Verdana" w:eastAsia="Times New Roman" w:hAnsi="Verdana" w:cs="Times New Roman"/>
                <w:sz w:val="20"/>
                <w:szCs w:val="20"/>
              </w:rPr>
              <w:t>White collars</w:t>
            </w:r>
          </w:p>
        </w:tc>
        <w:tc>
          <w:tcPr>
            <w:tcW w:w="1956" w:type="dxa"/>
            <w:tcBorders>
              <w:top w:val="single" w:sz="4" w:space="0" w:color="auto"/>
              <w:bottom w:val="single" w:sz="4" w:space="0" w:color="auto"/>
            </w:tcBorders>
            <w:noWrap/>
            <w:vAlign w:val="center"/>
          </w:tcPr>
          <w:p w14:paraId="082084A9" w14:textId="7F312A1A" w:rsidR="00E03767" w:rsidRPr="00321F09" w:rsidRDefault="00E03767" w:rsidP="00E03767">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+11</w:t>
            </w:r>
            <w:r>
              <w:rPr>
                <w:rFonts w:ascii="Verdana" w:eastAsia="Times New Roman" w:hAnsi="Verdana" w:cs="Times New Roman"/>
                <w:sz w:val="20"/>
                <w:szCs w:val="20"/>
              </w:rPr>
              <w:t>.</w:t>
            </w:r>
            <w:r w:rsidRPr="00321F09">
              <w:rPr>
                <w:rFonts w:ascii="Verdana" w:eastAsia="Times New Roman" w:hAnsi="Verdana" w:cs="Times New Roman"/>
                <w:sz w:val="20"/>
                <w:szCs w:val="20"/>
              </w:rPr>
              <w:t>5%</w:t>
            </w:r>
          </w:p>
        </w:tc>
      </w:tr>
      <w:tr w:rsidR="00E03767" w:rsidRPr="005C6F01" w14:paraId="05CCF3F4" w14:textId="77777777" w:rsidTr="0032661E">
        <w:trPr>
          <w:trHeight w:val="298"/>
        </w:trPr>
        <w:tc>
          <w:tcPr>
            <w:tcW w:w="4423" w:type="dxa"/>
            <w:tcBorders>
              <w:top w:val="single" w:sz="4" w:space="0" w:color="auto"/>
              <w:bottom w:val="single" w:sz="4" w:space="0" w:color="auto"/>
            </w:tcBorders>
            <w:noWrap/>
            <w:vAlign w:val="center"/>
          </w:tcPr>
          <w:p w14:paraId="7B87D28F" w14:textId="5E877DDC" w:rsidR="00E03767" w:rsidRPr="0032661E" w:rsidRDefault="00E03767" w:rsidP="00E03767">
            <w:pPr>
              <w:spacing w:line="240" w:lineRule="auto"/>
              <w:rPr>
                <w:rFonts w:ascii="Verdana" w:eastAsia="Times New Roman" w:hAnsi="Verdana" w:cs="Times New Roman"/>
                <w:sz w:val="20"/>
                <w:szCs w:val="20"/>
              </w:rPr>
            </w:pPr>
            <w:r>
              <w:rPr>
                <w:rFonts w:ascii="Verdana" w:eastAsia="Times New Roman" w:hAnsi="Verdana" w:cs="Times New Roman"/>
                <w:sz w:val="20"/>
                <w:szCs w:val="20"/>
              </w:rPr>
              <w:t xml:space="preserve">Blue collars </w:t>
            </w:r>
          </w:p>
        </w:tc>
        <w:tc>
          <w:tcPr>
            <w:tcW w:w="1956" w:type="dxa"/>
            <w:tcBorders>
              <w:top w:val="single" w:sz="4" w:space="0" w:color="auto"/>
              <w:bottom w:val="single" w:sz="4" w:space="0" w:color="auto"/>
            </w:tcBorders>
            <w:noWrap/>
            <w:vAlign w:val="center"/>
          </w:tcPr>
          <w:p w14:paraId="24A5C03F" w14:textId="72C03304" w:rsidR="00E03767" w:rsidRPr="00321F09" w:rsidRDefault="00E03767" w:rsidP="00E03767">
            <w:pPr>
              <w:spacing w:line="240" w:lineRule="auto"/>
              <w:ind w:right="403"/>
              <w:jc w:val="right"/>
              <w:rPr>
                <w:rFonts w:ascii="Verdana" w:eastAsia="Times New Roman" w:hAnsi="Verdana" w:cs="Times New Roman"/>
                <w:sz w:val="20"/>
                <w:szCs w:val="20"/>
              </w:rPr>
            </w:pPr>
            <w:r w:rsidRPr="00321F09">
              <w:rPr>
                <w:rFonts w:ascii="Verdana" w:eastAsia="Times New Roman" w:hAnsi="Verdana" w:cs="Times New Roman"/>
                <w:sz w:val="20"/>
                <w:szCs w:val="20"/>
              </w:rPr>
              <w:t>-8</w:t>
            </w:r>
            <w:r>
              <w:rPr>
                <w:rFonts w:ascii="Verdana" w:eastAsia="Times New Roman" w:hAnsi="Verdana" w:cs="Times New Roman"/>
                <w:sz w:val="20"/>
                <w:szCs w:val="20"/>
              </w:rPr>
              <w:t>.</w:t>
            </w:r>
            <w:r w:rsidRPr="00321F09">
              <w:rPr>
                <w:rFonts w:ascii="Verdana" w:eastAsia="Times New Roman" w:hAnsi="Verdana" w:cs="Times New Roman"/>
                <w:sz w:val="20"/>
                <w:szCs w:val="20"/>
              </w:rPr>
              <w:t>5%</w:t>
            </w:r>
          </w:p>
        </w:tc>
      </w:tr>
    </w:tbl>
    <w:p w14:paraId="2999857A" w14:textId="77777777" w:rsidR="002059D6" w:rsidRDefault="002059D6" w:rsidP="00302613">
      <w:pPr>
        <w:spacing w:before="120" w:after="40"/>
        <w:jc w:val="both"/>
        <w:rPr>
          <w:rFonts w:ascii="Verdana" w:eastAsia="Calibri" w:hAnsi="Verdana"/>
          <w:sz w:val="21"/>
          <w:szCs w:val="21"/>
        </w:rPr>
      </w:pPr>
    </w:p>
    <w:p w14:paraId="7BD778FC" w14:textId="77777777" w:rsidR="002059D6" w:rsidRDefault="002059D6" w:rsidP="00302613">
      <w:pPr>
        <w:spacing w:before="120" w:after="40"/>
        <w:jc w:val="both"/>
        <w:rPr>
          <w:rFonts w:ascii="Verdana" w:eastAsia="Calibri" w:hAnsi="Verdana"/>
          <w:sz w:val="21"/>
          <w:szCs w:val="21"/>
        </w:rPr>
      </w:pPr>
    </w:p>
    <w:p w14:paraId="6328FA28" w14:textId="77777777" w:rsidR="002059D6" w:rsidRDefault="002059D6" w:rsidP="00302613">
      <w:pPr>
        <w:spacing w:before="120" w:after="40"/>
        <w:jc w:val="both"/>
        <w:rPr>
          <w:rFonts w:ascii="Verdana" w:eastAsia="Calibri" w:hAnsi="Verdana"/>
          <w:sz w:val="21"/>
          <w:szCs w:val="21"/>
        </w:rPr>
      </w:pPr>
    </w:p>
    <w:p w14:paraId="752B1C6A" w14:textId="77777777" w:rsidR="00A61F67" w:rsidRDefault="00A61F67" w:rsidP="00302613">
      <w:pPr>
        <w:spacing w:before="120" w:after="40"/>
        <w:jc w:val="both"/>
        <w:rPr>
          <w:rFonts w:ascii="Verdana" w:eastAsia="Calibri" w:hAnsi="Verdana"/>
          <w:sz w:val="21"/>
          <w:szCs w:val="21"/>
        </w:rPr>
      </w:pPr>
    </w:p>
    <w:p w14:paraId="2B3253AF" w14:textId="77777777" w:rsidR="00CA0EFC" w:rsidRDefault="00CA0EFC" w:rsidP="00CA0EFC">
      <w:pPr>
        <w:spacing w:line="240" w:lineRule="auto"/>
        <w:jc w:val="both"/>
        <w:rPr>
          <w:rFonts w:ascii="Verdana" w:eastAsia="Calibri" w:hAnsi="Verdana"/>
          <w:sz w:val="21"/>
          <w:szCs w:val="21"/>
        </w:rPr>
      </w:pPr>
    </w:p>
    <w:p w14:paraId="3BC8D4D2" w14:textId="77777777" w:rsidR="008D0AAC" w:rsidRPr="008D0AAC" w:rsidRDefault="008D0AAC" w:rsidP="008D0AAC">
      <w:pPr>
        <w:spacing w:after="120" w:line="240" w:lineRule="auto"/>
        <w:contextualSpacing/>
        <w:jc w:val="both"/>
        <w:rPr>
          <w:rFonts w:ascii="Verdana" w:eastAsia="Calibri" w:hAnsi="Verdana"/>
          <w:sz w:val="20"/>
          <w:szCs w:val="20"/>
          <w:lang w:val="en-GB"/>
        </w:rPr>
      </w:pPr>
      <w:r w:rsidRPr="008D0AAC">
        <w:rPr>
          <w:rFonts w:ascii="Verdana" w:eastAsia="Calibri" w:hAnsi="Verdana"/>
          <w:sz w:val="20"/>
          <w:szCs w:val="20"/>
          <w:lang w:val="en-GB"/>
        </w:rPr>
        <w:t xml:space="preserve">In 2025, the gender </w:t>
      </w:r>
      <w:proofErr w:type="gramStart"/>
      <w:r w:rsidRPr="008D0AAC">
        <w:rPr>
          <w:rFonts w:ascii="Verdana" w:eastAsia="Calibri" w:hAnsi="Verdana"/>
          <w:sz w:val="20"/>
          <w:szCs w:val="20"/>
          <w:lang w:val="en-GB"/>
        </w:rPr>
        <w:t>pay</w:t>
      </w:r>
      <w:proofErr w:type="gramEnd"/>
      <w:r w:rsidRPr="008D0AAC">
        <w:rPr>
          <w:rFonts w:ascii="Verdana" w:eastAsia="Calibri" w:hAnsi="Verdana"/>
          <w:sz w:val="20"/>
          <w:szCs w:val="20"/>
          <w:lang w:val="en-GB"/>
        </w:rPr>
        <w:t xml:space="preserve"> gap analysis reveals pay disparities between men and women that vary according to the professional categories within Thermocast.</w:t>
      </w:r>
    </w:p>
    <w:p w14:paraId="22995442" w14:textId="77777777" w:rsidR="008D0AAC" w:rsidRPr="008D0AAC" w:rsidRDefault="008D0AAC" w:rsidP="008D0AAC">
      <w:pPr>
        <w:spacing w:after="120" w:line="240" w:lineRule="auto"/>
        <w:contextualSpacing/>
        <w:jc w:val="both"/>
        <w:rPr>
          <w:rFonts w:ascii="Verdana" w:eastAsia="Calibri" w:hAnsi="Verdana"/>
          <w:sz w:val="20"/>
          <w:szCs w:val="20"/>
          <w:lang w:val="en-GB"/>
        </w:rPr>
      </w:pPr>
      <w:r w:rsidRPr="008D0AAC">
        <w:rPr>
          <w:rFonts w:ascii="Verdana" w:eastAsia="Calibri" w:hAnsi="Verdana"/>
          <w:sz w:val="20"/>
          <w:szCs w:val="20"/>
          <w:lang w:val="en-GB"/>
        </w:rPr>
        <w:t xml:space="preserve">Specifically, the pay gap is particularly pronounced in the middle management category, where women earn an average salary 70.8% higher than that of men. A difference in </w:t>
      </w:r>
      <w:proofErr w:type="spellStart"/>
      <w:r w:rsidRPr="008D0AAC">
        <w:rPr>
          <w:rFonts w:ascii="Verdana" w:eastAsia="Calibri" w:hAnsi="Verdana"/>
          <w:sz w:val="20"/>
          <w:szCs w:val="20"/>
          <w:lang w:val="en-GB"/>
        </w:rPr>
        <w:t>favor</w:t>
      </w:r>
      <w:proofErr w:type="spellEnd"/>
      <w:r w:rsidRPr="008D0AAC">
        <w:rPr>
          <w:rFonts w:ascii="Verdana" w:eastAsia="Calibri" w:hAnsi="Verdana"/>
          <w:sz w:val="20"/>
          <w:szCs w:val="20"/>
          <w:lang w:val="en-GB"/>
        </w:rPr>
        <w:t xml:space="preserve"> of women is also observed in the blue-collar category—albeit to a lesser extent—with an average salary 8.5% higher than that of men.</w:t>
      </w:r>
    </w:p>
    <w:p w14:paraId="6F4224E4" w14:textId="77777777" w:rsidR="008D0AAC" w:rsidRPr="008D0AAC" w:rsidRDefault="008D0AAC" w:rsidP="008D0AAC">
      <w:pPr>
        <w:spacing w:after="120" w:line="240" w:lineRule="auto"/>
        <w:contextualSpacing/>
        <w:jc w:val="both"/>
        <w:rPr>
          <w:rFonts w:ascii="Verdana" w:eastAsia="Calibri" w:hAnsi="Verdana"/>
          <w:sz w:val="20"/>
          <w:szCs w:val="20"/>
          <w:lang w:val="en-GB"/>
        </w:rPr>
      </w:pPr>
      <w:r w:rsidRPr="008D0AAC">
        <w:rPr>
          <w:rFonts w:ascii="Verdana" w:eastAsia="Calibri" w:hAnsi="Verdana"/>
          <w:sz w:val="20"/>
          <w:szCs w:val="20"/>
          <w:lang w:val="en-GB"/>
        </w:rPr>
        <w:t>Conversely, the trend is reversed in the white-collar category, where men earn an average salary 11.5% higher than women.</w:t>
      </w:r>
    </w:p>
    <w:p w14:paraId="710E2E54" w14:textId="578E3284" w:rsidR="00084763" w:rsidRPr="008D0AAC" w:rsidRDefault="008D0AAC" w:rsidP="008D0AAC">
      <w:pPr>
        <w:spacing w:after="120" w:line="240" w:lineRule="auto"/>
        <w:contextualSpacing/>
        <w:jc w:val="both"/>
        <w:rPr>
          <w:rFonts w:ascii="Verdana" w:eastAsia="Calibri" w:hAnsi="Verdana"/>
          <w:sz w:val="20"/>
          <w:szCs w:val="20"/>
          <w:lang w:val="en-GB"/>
        </w:rPr>
      </w:pPr>
      <w:r w:rsidRPr="008D0AAC">
        <w:rPr>
          <w:rFonts w:ascii="Verdana" w:eastAsia="Calibri" w:hAnsi="Verdana"/>
          <w:sz w:val="20"/>
          <w:szCs w:val="20"/>
          <w:lang w:val="en-GB"/>
        </w:rPr>
        <w:t>These differences are attributable to the workforce composition across various roles and the specific responsibilities associated with the positions held</w:t>
      </w:r>
      <w:r w:rsidR="00084763" w:rsidRPr="008D0AAC">
        <w:rPr>
          <w:rFonts w:ascii="Verdana" w:eastAsia="Calibri" w:hAnsi="Verdana"/>
          <w:sz w:val="20"/>
          <w:szCs w:val="20"/>
          <w:lang w:val="en-GB"/>
        </w:rPr>
        <w:t>.</w:t>
      </w:r>
    </w:p>
    <w:p w14:paraId="58137850" w14:textId="77777777" w:rsidR="008D3D37" w:rsidRPr="008D0AAC" w:rsidRDefault="008D3D37" w:rsidP="00186AE1">
      <w:pPr>
        <w:spacing w:line="240" w:lineRule="auto"/>
        <w:jc w:val="both"/>
        <w:rPr>
          <w:rFonts w:ascii="Verdana" w:eastAsia="Calibri" w:hAnsi="Verdana"/>
          <w:sz w:val="20"/>
          <w:szCs w:val="20"/>
          <w:lang w:val="en-GB"/>
        </w:rPr>
      </w:pPr>
    </w:p>
    <w:p w14:paraId="71BFD629" w14:textId="337416C6" w:rsidR="00BE4CAD" w:rsidRPr="006E6CDE" w:rsidRDefault="00F100ED" w:rsidP="00186AE1">
      <w:pPr>
        <w:keepNext/>
        <w:keepLines/>
        <w:spacing w:after="240" w:line="240" w:lineRule="auto"/>
        <w:outlineLvl w:val="1"/>
        <w:rPr>
          <w:rFonts w:ascii="Verdana" w:eastAsia="Yu Gothic Light" w:hAnsi="Verdana"/>
          <w:b/>
          <w:bCs/>
          <w:caps/>
          <w:sz w:val="28"/>
          <w:szCs w:val="28"/>
          <w:lang w:val="en-GB"/>
        </w:rPr>
      </w:pPr>
      <w:bookmarkStart w:id="45" w:name="_Toc237963616"/>
      <w:r>
        <w:rPr>
          <w:noProof/>
        </w:rPr>
        <mc:AlternateContent>
          <mc:Choice Requires="wps">
            <w:drawing>
              <wp:anchor distT="0" distB="0" distL="114300" distR="114300" simplePos="0" relativeHeight="251658272" behindDoc="1" locked="0" layoutInCell="1" allowOverlap="1" wp14:anchorId="6A773C7A" wp14:editId="1EC3F951">
                <wp:simplePos x="0" y="0"/>
                <wp:positionH relativeFrom="margin">
                  <wp:posOffset>4899660</wp:posOffset>
                </wp:positionH>
                <wp:positionV relativeFrom="paragraph">
                  <wp:posOffset>17780</wp:posOffset>
                </wp:positionV>
                <wp:extent cx="1154430" cy="251460"/>
                <wp:effectExtent l="0" t="0" r="26670" b="15240"/>
                <wp:wrapSquare wrapText="bothSides"/>
                <wp:docPr id="171385928"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4430" cy="251460"/>
                        </a:xfrm>
                        <a:prstGeom prst="rect">
                          <a:avLst/>
                        </a:prstGeom>
                        <a:solidFill>
                          <a:srgbClr val="FFFFFF"/>
                        </a:solidFill>
                        <a:ln w="9525">
                          <a:solidFill>
                            <a:srgbClr val="000000"/>
                          </a:solidFill>
                          <a:miter lim="800000"/>
                          <a:headEnd/>
                          <a:tailEnd/>
                        </a:ln>
                      </wps:spPr>
                      <wps:txbx>
                        <w:txbxContent>
                          <w:p w14:paraId="27274534" w14:textId="2D203B68" w:rsidR="00F100ED" w:rsidRDefault="00F100ED" w:rsidP="00F100ED">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9</w:t>
                            </w:r>
                            <w:r w:rsidRPr="00786407">
                              <w:rPr>
                                <w:rFonts w:ascii="Verdana" w:hAnsi="Verdana"/>
                                <w:b/>
                                <w:bCs/>
                                <w:sz w:val="20"/>
                                <w:szCs w:val="20"/>
                              </w:rPr>
                              <w:t>–</w:t>
                            </w:r>
                            <w:r>
                              <w:rPr>
                                <w:rFonts w:ascii="Verdana" w:hAnsi="Verdana"/>
                                <w:b/>
                                <w:bCs/>
                                <w:sz w:val="20"/>
                                <w:szCs w:val="20"/>
                              </w:rPr>
                              <w:t>C2</w:t>
                            </w:r>
                          </w:p>
                          <w:p w14:paraId="2896B4FC" w14:textId="77777777" w:rsidR="00F100ED" w:rsidRPr="00786407" w:rsidRDefault="00F100ED" w:rsidP="00F100ED">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6A773C7A" id="_x0000_s1089" type="#_x0000_t202" style="position:absolute;margin-left:385.8pt;margin-top:1.4pt;width:90.9pt;height:19.8pt;z-index:-2516582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0OFgIAACkEAAAOAAAAZHJzL2Uyb0RvYy54bWysU9tu2zAMfR+wfxD0vjhJna4x4hRdugwD&#10;ugvQ7QNkWY6FyaJGKbG7ry8lp2nQbS/D/CCIJnVIHh6urofOsINCr8GWfDaZcqashFrbXcm/f9u+&#10;ueLMB2FrYcCqkj8oz6/Xr1+teleoObRgaoWMQKwvelfyNgRXZJmXreqEn4BTlpwNYCcCmbjLahQ9&#10;oXcmm0+nl1kPWDsEqbynv7ejk68TftMoGb40jVeBmZJTbSGdmM4qntl6JYodCtdqeSxD/EMVndCW&#10;kp6gbkUQbI/6N6hOSwQPTZhI6DJoGi1V6oG6mU1fdHPfCqdSL0SOdyea/P+DlZ8P9+4rsjC8g4EG&#10;mJrw7g7kD88sbFphd+oGEfpWiZoSzyJlWe98cXwaqfaFjyBV/wlqGrLYB0hAQ4NdZIX6ZIROA3g4&#10;ka6GwGRMOVvk+QW5JPnmi1l+maaSieLptUMfPijoWLyUHGmoCV0c7nyI1YjiKSQm82B0vdXGJAN3&#10;1cYgOwgSwDZ9qYEXYcayvuTLxXwxEvBXiGn6/gTR6UBKNror+dUpSBSRtve2TjoLQpvxTiUbe+Qx&#10;UjeSGIZqYLou+cUyZoi8VlA/ELMIo3Jp0+jSAv7irCfVltz/3AtUnJmPlqaznOV5lHky8sXbORl4&#10;7qnOPcJKgiq5DMjZaGxCWo5InYUbmmOjE8XPtRyrJj0m5o+7EwV/bqeo5w1fPwIAAP//AwBQSwME&#10;FAAGAAgAAAAhAExRTPTcAAAACAEAAA8AAABkcnMvZG93bnJldi54bWxMj8FOwzAQRO9I/IO1SNyo&#10;0xBaCNlUURHHIlEQZ9d2k4C9tmw3DX+POcFxNKOZN81mtoZNOsTREcJyUQDTJJ0aqUd4f3u+uQcW&#10;kyAljCON8K0jbNrLi0bUyp3pVU/71LNcQrEWCENKvuY8ykFbERfOa8re0QUrUpah5yqIcy63hpdF&#10;seJWjJQXBuH1dtDya3+yCLtuty1ewmQ7/3H8NMJL+eQj4vXV3D0CS3pOf2H4xc/o0GamgzuRiswg&#10;rNfLVY4ilPlB9h/ubitgB4SqrIC3Df9/oP0BAAD//wMAUEsBAi0AFAAGAAgAAAAhALaDOJL+AAAA&#10;4QEAABMAAAAAAAAAAAAAAAAAAAAAAFtDb250ZW50X1R5cGVzXS54bWxQSwECLQAUAAYACAAAACEA&#10;OP0h/9YAAACUAQAACwAAAAAAAAAAAAAAAAAvAQAAX3JlbHMvLnJlbHNQSwECLQAUAAYACAAAACEA&#10;PtBtDhYCAAApBAAADgAAAAAAAAAAAAAAAAAuAgAAZHJzL2Uyb0RvYy54bWxQSwECLQAUAAYACAAA&#10;ACEATFFM9NwAAAAIAQAADwAAAAAAAAAAAAAAAABwBAAAZHJzL2Rvd25yZXYueG1sUEsFBgAAAAAE&#10;AAQA8wAAAHkFAAAAAA==&#10;">
                <v:textbox>
                  <w:txbxContent>
                    <w:p w14:paraId="27274534" w14:textId="2D203B68" w:rsidR="00F100ED" w:rsidRDefault="00F100ED" w:rsidP="00F100ED">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Pr>
                          <w:rFonts w:ascii="Verdana" w:hAnsi="Verdana"/>
                          <w:b/>
                          <w:bCs/>
                          <w:sz w:val="20"/>
                          <w:szCs w:val="20"/>
                        </w:rPr>
                        <w:t>9</w:t>
                      </w:r>
                      <w:r w:rsidRPr="00786407">
                        <w:rPr>
                          <w:rFonts w:ascii="Verdana" w:hAnsi="Verdana"/>
                          <w:b/>
                          <w:bCs/>
                          <w:sz w:val="20"/>
                          <w:szCs w:val="20"/>
                        </w:rPr>
                        <w:t>–</w:t>
                      </w:r>
                      <w:r>
                        <w:rPr>
                          <w:rFonts w:ascii="Verdana" w:hAnsi="Verdana"/>
                          <w:b/>
                          <w:bCs/>
                          <w:sz w:val="20"/>
                          <w:szCs w:val="20"/>
                        </w:rPr>
                        <w:t>C2</w:t>
                      </w:r>
                    </w:p>
                    <w:p w14:paraId="2896B4FC" w14:textId="77777777" w:rsidR="00F100ED" w:rsidRPr="00786407" w:rsidRDefault="00F100ED" w:rsidP="00F100ED">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BE4CAD" w:rsidRPr="006E6CDE">
        <w:rPr>
          <w:rFonts w:ascii="Verdana" w:eastAsia="Yu Gothic Light" w:hAnsi="Verdana"/>
          <w:b/>
          <w:bCs/>
          <w:caps/>
          <w:sz w:val="28"/>
          <w:szCs w:val="28"/>
          <w:lang w:val="en-GB"/>
        </w:rPr>
        <w:t xml:space="preserve">3.6 </w:t>
      </w:r>
      <w:r w:rsidR="008D0AAC" w:rsidRPr="006E6CDE">
        <w:rPr>
          <w:rFonts w:ascii="Verdana" w:eastAsia="Yu Gothic Light" w:hAnsi="Verdana"/>
          <w:b/>
          <w:bCs/>
          <w:caps/>
          <w:sz w:val="28"/>
          <w:szCs w:val="28"/>
          <w:lang w:val="en-GB"/>
        </w:rPr>
        <w:t>H&amp;S</w:t>
      </w:r>
      <w:bookmarkEnd w:id="45"/>
    </w:p>
    <w:p w14:paraId="07D80261" w14:textId="77777777" w:rsidR="006E6CDE" w:rsidRPr="006E6CDE" w:rsidRDefault="006E6CDE" w:rsidP="006E6CDE">
      <w:pPr>
        <w:pBdr>
          <w:top w:val="nil"/>
          <w:left w:val="nil"/>
          <w:bottom w:val="nil"/>
          <w:right w:val="nil"/>
          <w:between w:val="nil"/>
        </w:pBdr>
        <w:spacing w:after="120" w:line="240" w:lineRule="auto"/>
        <w:jc w:val="both"/>
        <w:rPr>
          <w:rFonts w:ascii="Verdana" w:hAnsi="Verdana"/>
          <w:sz w:val="20"/>
          <w:szCs w:val="20"/>
          <w:lang w:val="en-GB"/>
        </w:rPr>
      </w:pPr>
      <w:r w:rsidRPr="006E6CDE">
        <w:rPr>
          <w:rFonts w:ascii="Verdana" w:hAnsi="Verdana"/>
          <w:sz w:val="20"/>
          <w:szCs w:val="20"/>
          <w:lang w:val="en-GB"/>
        </w:rPr>
        <w:t>During 2025, Thermocast implemented initiatives aimed at promoting workplace health and safety and strengthening a culture of prevention among staff.</w:t>
      </w:r>
    </w:p>
    <w:p w14:paraId="04DFFE23" w14:textId="77777777" w:rsidR="006E6CDE" w:rsidRPr="006E6CDE" w:rsidRDefault="006E6CDE" w:rsidP="006E6CDE">
      <w:pPr>
        <w:pBdr>
          <w:top w:val="nil"/>
          <w:left w:val="nil"/>
          <w:bottom w:val="nil"/>
          <w:right w:val="nil"/>
          <w:between w:val="nil"/>
        </w:pBdr>
        <w:spacing w:after="120" w:line="240" w:lineRule="auto"/>
        <w:jc w:val="both"/>
        <w:rPr>
          <w:rFonts w:ascii="Verdana" w:hAnsi="Verdana"/>
          <w:sz w:val="20"/>
          <w:szCs w:val="20"/>
          <w:lang w:val="en-GB"/>
        </w:rPr>
      </w:pPr>
      <w:r w:rsidRPr="006E6CDE">
        <w:rPr>
          <w:rFonts w:ascii="Verdana" w:hAnsi="Verdana"/>
          <w:sz w:val="20"/>
          <w:szCs w:val="20"/>
          <w:lang w:val="en-GB"/>
        </w:rPr>
        <w:t>In particular, the Company ensured the adoption of key measures required by occupational health and safety regulations, including the Risk Assessment Document (DVR) and the Emergency Plan, designed to ensure the rapid and safe evacuation of the Caravaggio production site.</w:t>
      </w:r>
    </w:p>
    <w:p w14:paraId="035BC6DC" w14:textId="20252F5A" w:rsidR="00F05DAD" w:rsidRPr="006E6CDE" w:rsidRDefault="006E6CDE" w:rsidP="006E6CDE">
      <w:pPr>
        <w:pBdr>
          <w:top w:val="nil"/>
          <w:left w:val="nil"/>
          <w:bottom w:val="nil"/>
          <w:right w:val="nil"/>
          <w:between w:val="nil"/>
        </w:pBdr>
        <w:spacing w:after="120" w:line="240" w:lineRule="auto"/>
        <w:jc w:val="both"/>
        <w:rPr>
          <w:rFonts w:ascii="Verdana" w:hAnsi="Verdana"/>
          <w:sz w:val="20"/>
          <w:szCs w:val="20"/>
          <w:lang w:val="en-GB"/>
        </w:rPr>
      </w:pPr>
      <w:r w:rsidRPr="006E6CDE">
        <w:rPr>
          <w:rFonts w:ascii="Verdana" w:hAnsi="Verdana"/>
          <w:sz w:val="20"/>
          <w:szCs w:val="20"/>
          <w:lang w:val="en-GB"/>
        </w:rPr>
        <w:t>At the same time, awareness-raising activities were promoted among workers, focusing specifically on the correct use of Personal Protective Equipment (PPE)</w:t>
      </w:r>
      <w:r w:rsidR="000F78B0" w:rsidRPr="006E6CDE">
        <w:rPr>
          <w:rFonts w:ascii="Verdana" w:hAnsi="Verdana"/>
          <w:sz w:val="20"/>
          <w:szCs w:val="20"/>
          <w:lang w:val="en-GB"/>
        </w:rPr>
        <w:t>.</w:t>
      </w:r>
    </w:p>
    <w:p w14:paraId="4C1A03B6" w14:textId="77777777" w:rsidR="00EE55B0" w:rsidRPr="00EE55B0" w:rsidRDefault="00EE55B0" w:rsidP="00EE55B0">
      <w:pPr>
        <w:pBdr>
          <w:top w:val="nil"/>
          <w:left w:val="nil"/>
          <w:bottom w:val="nil"/>
          <w:right w:val="nil"/>
          <w:between w:val="nil"/>
        </w:pBdr>
        <w:spacing w:after="240" w:line="240" w:lineRule="auto"/>
        <w:jc w:val="both"/>
        <w:rPr>
          <w:rFonts w:ascii="Verdana" w:hAnsi="Verdana"/>
          <w:sz w:val="20"/>
          <w:szCs w:val="20"/>
          <w:lang w:val="en-GB"/>
        </w:rPr>
      </w:pPr>
      <w:r w:rsidRPr="00EE55B0">
        <w:rPr>
          <w:rFonts w:ascii="Verdana" w:hAnsi="Verdana"/>
          <w:sz w:val="20"/>
          <w:szCs w:val="20"/>
          <w:lang w:val="en-GB"/>
        </w:rPr>
        <w:t>A monitor displaying the number of recorded accidents has been installed at the Caravaggio site to raise staff awareness and foster a culture of risk prevention.</w:t>
      </w:r>
    </w:p>
    <w:p w14:paraId="02984EF5" w14:textId="6E49A95B" w:rsidR="00D71650" w:rsidRPr="00EE55B0" w:rsidRDefault="00EE55B0" w:rsidP="00D71650">
      <w:pPr>
        <w:pBdr>
          <w:top w:val="nil"/>
          <w:left w:val="nil"/>
          <w:bottom w:val="nil"/>
          <w:right w:val="nil"/>
          <w:between w:val="nil"/>
        </w:pBdr>
        <w:spacing w:after="240" w:line="240" w:lineRule="auto"/>
        <w:jc w:val="both"/>
        <w:rPr>
          <w:rFonts w:ascii="Verdana" w:hAnsi="Verdana"/>
          <w:sz w:val="20"/>
          <w:szCs w:val="20"/>
          <w:lang w:val="en-GB"/>
        </w:rPr>
      </w:pPr>
      <w:r w:rsidRPr="00EE55B0">
        <w:rPr>
          <w:rFonts w:ascii="Verdana" w:hAnsi="Verdana"/>
          <w:sz w:val="20"/>
          <w:szCs w:val="20"/>
          <w:lang w:val="en-GB"/>
        </w:rPr>
        <w:lastRenderedPageBreak/>
        <w:t>Workers can report issues and potential risks through their Workers' Safety Representatives (RLS) during formal periodic meetings, as well as by making direct reports during daily operations. This system encourages active staff involvement in the timely identification of hazards.</w:t>
      </w:r>
      <w:r w:rsidR="002E5B66">
        <w:rPr>
          <w:rFonts w:ascii="Verdana" w:hAnsi="Verdana"/>
          <w:sz w:val="20"/>
          <w:szCs w:val="20"/>
          <w:lang w:val="en-GB"/>
        </w:rPr>
        <w:t xml:space="preserve"> </w:t>
      </w:r>
      <w:r w:rsidRPr="00EE55B0">
        <w:rPr>
          <w:rFonts w:ascii="Verdana" w:hAnsi="Verdana"/>
          <w:sz w:val="20"/>
          <w:szCs w:val="20"/>
          <w:lang w:val="en-GB"/>
        </w:rPr>
        <w:t xml:space="preserve">The key </w:t>
      </w:r>
      <w:r w:rsidR="002E5B66">
        <w:rPr>
          <w:rFonts w:ascii="Verdana" w:hAnsi="Verdana"/>
          <w:sz w:val="20"/>
          <w:szCs w:val="20"/>
          <w:lang w:val="en-GB"/>
        </w:rPr>
        <w:t>H&amp;S</w:t>
      </w:r>
      <w:r w:rsidRPr="00EE55B0">
        <w:rPr>
          <w:rFonts w:ascii="Verdana" w:hAnsi="Verdana"/>
          <w:sz w:val="20"/>
          <w:szCs w:val="20"/>
          <w:lang w:val="en-GB"/>
        </w:rPr>
        <w:t xml:space="preserve"> performance indicators for the last two years are presented below</w:t>
      </w:r>
      <w:r w:rsidR="00550263" w:rsidRPr="00EE55B0">
        <w:rPr>
          <w:rFonts w:ascii="Verdana" w:hAnsi="Verdana"/>
          <w:sz w:val="20"/>
          <w:szCs w:val="20"/>
          <w:lang w:val="en-GB"/>
        </w:rPr>
        <w:t>.</w:t>
      </w:r>
    </w:p>
    <w:tbl>
      <w:tblPr>
        <w:tblW w:w="9356" w:type="dxa"/>
        <w:jc w:val="center"/>
        <w:tblLayout w:type="fixed"/>
        <w:tblCellMar>
          <w:left w:w="70" w:type="dxa"/>
          <w:right w:w="70" w:type="dxa"/>
        </w:tblCellMar>
        <w:tblLook w:val="0400" w:firstRow="0" w:lastRow="0" w:firstColumn="0" w:lastColumn="0" w:noHBand="0" w:noVBand="1"/>
      </w:tblPr>
      <w:tblGrid>
        <w:gridCol w:w="6233"/>
        <w:gridCol w:w="1566"/>
        <w:gridCol w:w="1557"/>
      </w:tblGrid>
      <w:tr w:rsidR="00F32763" w:rsidRPr="0015258A" w14:paraId="21ECC627" w14:textId="77777777" w:rsidTr="00B84439">
        <w:trPr>
          <w:trHeight w:val="298"/>
          <w:jc w:val="center"/>
        </w:trPr>
        <w:tc>
          <w:tcPr>
            <w:tcW w:w="9356" w:type="dxa"/>
            <w:gridSpan w:val="3"/>
            <w:tcBorders>
              <w:top w:val="single" w:sz="4" w:space="0" w:color="000000"/>
              <w:bottom w:val="nil"/>
            </w:tcBorders>
            <w:vAlign w:val="center"/>
          </w:tcPr>
          <w:p w14:paraId="42751D2B" w14:textId="632A6BFA" w:rsidR="00F32763" w:rsidRPr="0015258A" w:rsidRDefault="00EE55B0">
            <w:pPr>
              <w:spacing w:line="240" w:lineRule="auto"/>
              <w:jc w:val="center"/>
              <w:rPr>
                <w:rFonts w:ascii="Verdana" w:eastAsia="Verdana" w:hAnsi="Verdana" w:cs="Verdana"/>
                <w:b/>
                <w:bCs/>
                <w:i/>
                <w:iCs/>
                <w:sz w:val="20"/>
                <w:szCs w:val="20"/>
              </w:rPr>
            </w:pPr>
            <w:r>
              <w:rPr>
                <w:rFonts w:ascii="Verdana" w:eastAsia="Verdana" w:hAnsi="Verdana" w:cs="Verdana"/>
                <w:i/>
                <w:iCs/>
                <w:sz w:val="20"/>
                <w:szCs w:val="20"/>
              </w:rPr>
              <w:t xml:space="preserve">H&amp;S </w:t>
            </w:r>
            <w:proofErr w:type="spellStart"/>
            <w:r>
              <w:rPr>
                <w:rFonts w:ascii="Verdana" w:eastAsia="Verdana" w:hAnsi="Verdana" w:cs="Verdana"/>
                <w:i/>
                <w:iCs/>
                <w:sz w:val="20"/>
                <w:szCs w:val="20"/>
              </w:rPr>
              <w:t>KPIs</w:t>
            </w:r>
            <w:proofErr w:type="spellEnd"/>
          </w:p>
        </w:tc>
      </w:tr>
      <w:tr w:rsidR="00F32763" w:rsidRPr="0015258A" w14:paraId="03E88D8F" w14:textId="77777777" w:rsidTr="00B84439">
        <w:trPr>
          <w:trHeight w:val="298"/>
          <w:jc w:val="center"/>
        </w:trPr>
        <w:tc>
          <w:tcPr>
            <w:tcW w:w="6233" w:type="dxa"/>
            <w:tcBorders>
              <w:top w:val="single" w:sz="4" w:space="0" w:color="000000"/>
              <w:bottom w:val="single" w:sz="4" w:space="0" w:color="000000"/>
            </w:tcBorders>
            <w:vAlign w:val="center"/>
          </w:tcPr>
          <w:p w14:paraId="137A7D3E" w14:textId="333890E1" w:rsidR="00F32763" w:rsidRPr="0015258A" w:rsidRDefault="00EE55B0">
            <w:pPr>
              <w:spacing w:line="240" w:lineRule="auto"/>
              <w:jc w:val="center"/>
              <w:rPr>
                <w:rFonts w:ascii="Verdana" w:eastAsia="Verdana" w:hAnsi="Verdana" w:cs="Verdana"/>
                <w:i/>
                <w:iCs/>
                <w:sz w:val="20"/>
                <w:szCs w:val="20"/>
              </w:rPr>
            </w:pPr>
            <w:proofErr w:type="spellStart"/>
            <w:r>
              <w:rPr>
                <w:rFonts w:ascii="Verdana" w:eastAsia="Verdana" w:hAnsi="Verdana" w:cs="Verdana"/>
                <w:i/>
                <w:iCs/>
                <w:sz w:val="20"/>
                <w:szCs w:val="20"/>
              </w:rPr>
              <w:t>Type</w:t>
            </w:r>
            <w:proofErr w:type="spellEnd"/>
            <w:r>
              <w:rPr>
                <w:rFonts w:ascii="Verdana" w:eastAsia="Verdana" w:hAnsi="Verdana" w:cs="Verdana"/>
                <w:i/>
                <w:iCs/>
                <w:sz w:val="20"/>
                <w:szCs w:val="20"/>
              </w:rPr>
              <w:t xml:space="preserve"> </w:t>
            </w:r>
          </w:p>
        </w:tc>
        <w:tc>
          <w:tcPr>
            <w:tcW w:w="1566" w:type="dxa"/>
            <w:tcBorders>
              <w:top w:val="single" w:sz="4" w:space="0" w:color="000000"/>
              <w:bottom w:val="single" w:sz="4" w:space="0" w:color="000000"/>
            </w:tcBorders>
            <w:vAlign w:val="center"/>
          </w:tcPr>
          <w:p w14:paraId="5D237A67" w14:textId="09858E6D" w:rsidR="00F32763" w:rsidRPr="0015258A" w:rsidRDefault="00F32763">
            <w:pPr>
              <w:spacing w:line="240" w:lineRule="auto"/>
              <w:jc w:val="center"/>
              <w:rPr>
                <w:rFonts w:ascii="Verdana" w:eastAsia="Verdana" w:hAnsi="Verdana" w:cs="Verdana"/>
                <w:i/>
                <w:iCs/>
                <w:sz w:val="20"/>
                <w:szCs w:val="20"/>
              </w:rPr>
            </w:pPr>
            <w:r w:rsidRPr="0015258A">
              <w:rPr>
                <w:rFonts w:ascii="Verdana" w:eastAsia="Verdana" w:hAnsi="Verdana" w:cs="Verdana"/>
                <w:i/>
                <w:iCs/>
                <w:sz w:val="20"/>
                <w:szCs w:val="20"/>
              </w:rPr>
              <w:t>2025</w:t>
            </w:r>
          </w:p>
        </w:tc>
        <w:tc>
          <w:tcPr>
            <w:tcW w:w="1557" w:type="dxa"/>
            <w:tcBorders>
              <w:top w:val="single" w:sz="4" w:space="0" w:color="000000"/>
              <w:bottom w:val="single" w:sz="4" w:space="0" w:color="000000"/>
            </w:tcBorders>
          </w:tcPr>
          <w:p w14:paraId="351BBB2D" w14:textId="2206639F" w:rsidR="00F32763" w:rsidRPr="0015258A" w:rsidRDefault="00F32763">
            <w:pPr>
              <w:spacing w:line="240" w:lineRule="auto"/>
              <w:jc w:val="center"/>
              <w:rPr>
                <w:rFonts w:ascii="Verdana" w:eastAsia="Verdana" w:hAnsi="Verdana" w:cs="Verdana"/>
                <w:i/>
                <w:iCs/>
                <w:sz w:val="20"/>
                <w:szCs w:val="20"/>
              </w:rPr>
            </w:pPr>
            <w:r w:rsidRPr="0015258A">
              <w:rPr>
                <w:rFonts w:ascii="Verdana" w:eastAsia="Verdana" w:hAnsi="Verdana" w:cs="Verdana"/>
                <w:i/>
                <w:iCs/>
                <w:sz w:val="20"/>
                <w:szCs w:val="20"/>
              </w:rPr>
              <w:t>2024</w:t>
            </w:r>
          </w:p>
        </w:tc>
      </w:tr>
      <w:tr w:rsidR="00F32763" w:rsidRPr="0015258A" w14:paraId="10F67F54" w14:textId="77777777" w:rsidTr="00B84439">
        <w:trPr>
          <w:trHeight w:val="397"/>
          <w:jc w:val="center"/>
        </w:trPr>
        <w:tc>
          <w:tcPr>
            <w:tcW w:w="6233" w:type="dxa"/>
            <w:tcBorders>
              <w:top w:val="single" w:sz="4" w:space="0" w:color="000000"/>
            </w:tcBorders>
          </w:tcPr>
          <w:p w14:paraId="0B8B631F" w14:textId="131C19FF" w:rsidR="00F32763" w:rsidRPr="0015258A" w:rsidRDefault="00F32763">
            <w:pPr>
              <w:spacing w:line="240" w:lineRule="auto"/>
              <w:rPr>
                <w:rFonts w:ascii="Verdana" w:eastAsia="Verdana" w:hAnsi="Verdana" w:cs="Verdana"/>
                <w:color w:val="00B0F0"/>
                <w:sz w:val="20"/>
                <w:szCs w:val="20"/>
              </w:rPr>
            </w:pPr>
            <w:r w:rsidRPr="0015258A">
              <w:rPr>
                <w:rFonts w:ascii="Verdana" w:eastAsia="Aptos" w:hAnsi="Verdana"/>
                <w:color w:val="000000"/>
                <w:kern w:val="2"/>
                <w:sz w:val="20"/>
                <w:szCs w:val="20"/>
                <w14:ligatures w14:val="standardContextual"/>
              </w:rPr>
              <w:t xml:space="preserve">N. </w:t>
            </w:r>
            <w:proofErr w:type="spellStart"/>
            <w:r w:rsidR="00EE55B0" w:rsidRPr="00EE55B0">
              <w:rPr>
                <w:rFonts w:ascii="Verdana" w:eastAsia="Aptos" w:hAnsi="Verdana"/>
                <w:color w:val="000000"/>
                <w:kern w:val="2"/>
                <w:sz w:val="20"/>
                <w:szCs w:val="20"/>
                <w14:ligatures w14:val="standardContextual"/>
              </w:rPr>
              <w:t>recordable</w:t>
            </w:r>
            <w:proofErr w:type="spellEnd"/>
            <w:r w:rsidR="00EE55B0" w:rsidRPr="00EE55B0">
              <w:rPr>
                <w:rFonts w:ascii="Verdana" w:eastAsia="Aptos" w:hAnsi="Verdana"/>
                <w:color w:val="000000"/>
                <w:kern w:val="2"/>
                <w:sz w:val="20"/>
                <w:szCs w:val="20"/>
                <w14:ligatures w14:val="standardContextual"/>
              </w:rPr>
              <w:t xml:space="preserve"> </w:t>
            </w:r>
            <w:proofErr w:type="spellStart"/>
            <w:r w:rsidR="00EE55B0" w:rsidRPr="00EE55B0">
              <w:rPr>
                <w:rFonts w:ascii="Verdana" w:eastAsia="Aptos" w:hAnsi="Verdana"/>
                <w:color w:val="000000"/>
                <w:kern w:val="2"/>
                <w:sz w:val="20"/>
                <w:szCs w:val="20"/>
                <w14:ligatures w14:val="standardContextual"/>
              </w:rPr>
              <w:t>workplace</w:t>
            </w:r>
            <w:proofErr w:type="spellEnd"/>
            <w:r w:rsidR="00EE55B0" w:rsidRPr="00EE55B0">
              <w:rPr>
                <w:rFonts w:ascii="Verdana" w:eastAsia="Aptos" w:hAnsi="Verdana"/>
                <w:color w:val="000000"/>
                <w:kern w:val="2"/>
                <w:sz w:val="20"/>
                <w:szCs w:val="20"/>
                <w14:ligatures w14:val="standardContextual"/>
              </w:rPr>
              <w:t xml:space="preserve"> </w:t>
            </w:r>
            <w:proofErr w:type="spellStart"/>
            <w:r w:rsidR="00EE55B0" w:rsidRPr="00EE55B0">
              <w:rPr>
                <w:rFonts w:ascii="Verdana" w:eastAsia="Aptos" w:hAnsi="Verdana"/>
                <w:color w:val="000000"/>
                <w:kern w:val="2"/>
                <w:sz w:val="20"/>
                <w:szCs w:val="20"/>
                <w14:ligatures w14:val="standardContextual"/>
              </w:rPr>
              <w:t>injuries</w:t>
            </w:r>
            <w:proofErr w:type="spellEnd"/>
          </w:p>
        </w:tc>
        <w:tc>
          <w:tcPr>
            <w:tcW w:w="1566" w:type="dxa"/>
            <w:tcBorders>
              <w:top w:val="single" w:sz="4" w:space="0" w:color="000000"/>
            </w:tcBorders>
          </w:tcPr>
          <w:p w14:paraId="7D664A44" w14:textId="5EDA584F" w:rsidR="00F32763" w:rsidRPr="0015258A" w:rsidRDefault="004B48C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w:t>
            </w:r>
          </w:p>
        </w:tc>
        <w:tc>
          <w:tcPr>
            <w:tcW w:w="1557" w:type="dxa"/>
            <w:tcBorders>
              <w:top w:val="single" w:sz="4" w:space="0" w:color="000000"/>
            </w:tcBorders>
          </w:tcPr>
          <w:p w14:paraId="583C00C6" w14:textId="2BEDDA3E" w:rsidR="00F32763" w:rsidRPr="0015258A" w:rsidRDefault="004B48C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w:t>
            </w:r>
          </w:p>
        </w:tc>
      </w:tr>
      <w:tr w:rsidR="007153E5" w:rsidRPr="0015258A" w14:paraId="5180ABF3" w14:textId="77777777" w:rsidTr="00B84439">
        <w:trPr>
          <w:trHeight w:val="397"/>
          <w:jc w:val="center"/>
        </w:trPr>
        <w:tc>
          <w:tcPr>
            <w:tcW w:w="6233" w:type="dxa"/>
            <w:tcBorders>
              <w:bottom w:val="nil"/>
            </w:tcBorders>
          </w:tcPr>
          <w:p w14:paraId="010F7202" w14:textId="102499CB" w:rsidR="007153E5" w:rsidRPr="00AD02D7" w:rsidRDefault="00AD02D7" w:rsidP="007153E5">
            <w:pPr>
              <w:spacing w:line="240" w:lineRule="auto"/>
              <w:jc w:val="right"/>
              <w:rPr>
                <w:rFonts w:ascii="Verdana" w:eastAsia="Aptos" w:hAnsi="Verdana"/>
                <w:color w:val="000000"/>
                <w:kern w:val="2"/>
                <w:sz w:val="20"/>
                <w:szCs w:val="20"/>
                <w:lang w:val="en-GB"/>
                <w14:ligatures w14:val="standardContextual"/>
              </w:rPr>
            </w:pPr>
            <w:r w:rsidRPr="00AD02D7">
              <w:rPr>
                <w:rFonts w:ascii="Verdana" w:eastAsia="Aptos" w:hAnsi="Verdana"/>
                <w:color w:val="000000"/>
                <w:kern w:val="2"/>
                <w:sz w:val="20"/>
                <w:szCs w:val="20"/>
                <w:lang w:val="en-GB"/>
                <w14:ligatures w14:val="standardContextual"/>
              </w:rPr>
              <w:t xml:space="preserve">of which </w:t>
            </w:r>
            <w:r>
              <w:rPr>
                <w:rFonts w:ascii="Verdana" w:eastAsia="Aptos" w:hAnsi="Verdana"/>
                <w:color w:val="000000"/>
                <w:kern w:val="2"/>
                <w:sz w:val="20"/>
                <w:szCs w:val="20"/>
                <w:lang w:val="en-GB"/>
                <w14:ligatures w14:val="standardContextual"/>
              </w:rPr>
              <w:t>with</w:t>
            </w:r>
            <w:r w:rsidRPr="00AD02D7">
              <w:rPr>
                <w:rFonts w:ascii="Verdana" w:eastAsia="Aptos" w:hAnsi="Verdana"/>
                <w:color w:val="000000"/>
                <w:kern w:val="2"/>
                <w:sz w:val="20"/>
                <w:szCs w:val="20"/>
                <w:lang w:val="en-GB"/>
                <w14:ligatures w14:val="standardContextual"/>
              </w:rPr>
              <w:t xml:space="preserve"> absence from work</w:t>
            </w:r>
          </w:p>
        </w:tc>
        <w:tc>
          <w:tcPr>
            <w:tcW w:w="1566" w:type="dxa"/>
            <w:tcBorders>
              <w:bottom w:val="nil"/>
            </w:tcBorders>
          </w:tcPr>
          <w:p w14:paraId="48956F26" w14:textId="7AA3DC06"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w:t>
            </w:r>
          </w:p>
        </w:tc>
        <w:tc>
          <w:tcPr>
            <w:tcW w:w="1557" w:type="dxa"/>
            <w:tcBorders>
              <w:bottom w:val="nil"/>
            </w:tcBorders>
          </w:tcPr>
          <w:p w14:paraId="27D5D608" w14:textId="7B3CDBF8" w:rsidR="007153E5" w:rsidRPr="0015258A" w:rsidRDefault="007153E5">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w:t>
            </w:r>
          </w:p>
        </w:tc>
      </w:tr>
      <w:tr w:rsidR="007153E5" w:rsidRPr="0015258A" w14:paraId="692B26A9" w14:textId="77777777" w:rsidTr="00B84439">
        <w:trPr>
          <w:trHeight w:val="397"/>
          <w:jc w:val="center"/>
        </w:trPr>
        <w:tc>
          <w:tcPr>
            <w:tcW w:w="6233" w:type="dxa"/>
            <w:tcBorders>
              <w:bottom w:val="nil"/>
            </w:tcBorders>
          </w:tcPr>
          <w:p w14:paraId="24DFE808" w14:textId="61BE7CB1" w:rsidR="007153E5" w:rsidRPr="00AD02D7" w:rsidRDefault="00AD02D7" w:rsidP="007153E5">
            <w:pPr>
              <w:spacing w:line="240" w:lineRule="auto"/>
              <w:jc w:val="right"/>
              <w:rPr>
                <w:rFonts w:ascii="Verdana" w:eastAsia="Aptos" w:hAnsi="Verdana"/>
                <w:color w:val="000000"/>
                <w:kern w:val="2"/>
                <w:sz w:val="20"/>
                <w:szCs w:val="20"/>
                <w:lang w:val="en-GB"/>
                <w14:ligatures w14:val="standardContextual"/>
              </w:rPr>
            </w:pPr>
            <w:r w:rsidRPr="00AD02D7">
              <w:rPr>
                <w:rFonts w:ascii="Verdana" w:eastAsia="Aptos" w:hAnsi="Verdana"/>
                <w:color w:val="000000"/>
                <w:kern w:val="2"/>
                <w:sz w:val="20"/>
                <w:szCs w:val="20"/>
                <w:lang w:val="en-GB"/>
                <w14:ligatures w14:val="standardContextual"/>
              </w:rPr>
              <w:t>of which without absence from work</w:t>
            </w:r>
          </w:p>
        </w:tc>
        <w:tc>
          <w:tcPr>
            <w:tcW w:w="1566" w:type="dxa"/>
            <w:tcBorders>
              <w:bottom w:val="nil"/>
            </w:tcBorders>
          </w:tcPr>
          <w:p w14:paraId="3CD54D54" w14:textId="2FFD4468" w:rsidR="007153E5" w:rsidRPr="0015258A" w:rsidRDefault="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c>
          <w:tcPr>
            <w:tcW w:w="1557" w:type="dxa"/>
            <w:tcBorders>
              <w:bottom w:val="nil"/>
            </w:tcBorders>
          </w:tcPr>
          <w:p w14:paraId="5E0461DC" w14:textId="770304E6" w:rsidR="007153E5" w:rsidRPr="0015258A" w:rsidRDefault="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r>
      <w:tr w:rsidR="00F32763" w:rsidRPr="0015258A" w14:paraId="3A5DFE6E" w14:textId="77777777" w:rsidTr="00B84439">
        <w:trPr>
          <w:trHeight w:val="397"/>
          <w:jc w:val="center"/>
        </w:trPr>
        <w:tc>
          <w:tcPr>
            <w:tcW w:w="6233" w:type="dxa"/>
            <w:tcBorders>
              <w:top w:val="nil"/>
              <w:bottom w:val="nil"/>
            </w:tcBorders>
          </w:tcPr>
          <w:p w14:paraId="437972F4" w14:textId="240D1988" w:rsidR="00F32763" w:rsidRPr="0015258A" w:rsidRDefault="00AD02D7" w:rsidP="007153E5">
            <w:pPr>
              <w:spacing w:line="240" w:lineRule="auto"/>
              <w:jc w:val="right"/>
              <w:rPr>
                <w:rFonts w:ascii="Verdana" w:eastAsia="Verdana" w:hAnsi="Verdana" w:cs="Verdana"/>
                <w:sz w:val="20"/>
                <w:szCs w:val="20"/>
              </w:rPr>
            </w:pPr>
            <w:r w:rsidRPr="00AD02D7">
              <w:rPr>
                <w:rFonts w:ascii="Verdana" w:eastAsia="Aptos" w:hAnsi="Verdana"/>
                <w:color w:val="000000"/>
                <w:kern w:val="2"/>
                <w:sz w:val="20"/>
                <w:szCs w:val="20"/>
                <w:lang w:val="en-GB"/>
                <w14:ligatures w14:val="standardContextual"/>
              </w:rPr>
              <w:t xml:space="preserve">of which </w:t>
            </w:r>
            <w:r>
              <w:rPr>
                <w:rFonts w:ascii="Verdana" w:eastAsia="Aptos" w:hAnsi="Verdana"/>
                <w:color w:val="000000"/>
                <w:kern w:val="2"/>
                <w:sz w:val="20"/>
                <w:szCs w:val="20"/>
                <w:lang w:val="en-GB"/>
                <w14:ligatures w14:val="standardContextual"/>
              </w:rPr>
              <w:t>fatalities</w:t>
            </w:r>
          </w:p>
        </w:tc>
        <w:tc>
          <w:tcPr>
            <w:tcW w:w="1566" w:type="dxa"/>
            <w:tcBorders>
              <w:top w:val="nil"/>
            </w:tcBorders>
          </w:tcPr>
          <w:p w14:paraId="253BCF03" w14:textId="03B14D52" w:rsidR="00F32763" w:rsidRPr="0015258A" w:rsidRDefault="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c>
          <w:tcPr>
            <w:tcW w:w="1557" w:type="dxa"/>
            <w:tcBorders>
              <w:top w:val="nil"/>
              <w:bottom w:val="nil"/>
            </w:tcBorders>
          </w:tcPr>
          <w:p w14:paraId="02816DCD" w14:textId="6A1A659A" w:rsidR="00F32763" w:rsidRPr="0015258A" w:rsidRDefault="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r>
      <w:tr w:rsidR="00547354" w:rsidRPr="0015258A" w14:paraId="78BBE96A" w14:textId="77777777" w:rsidTr="00B84439">
        <w:trPr>
          <w:trHeight w:val="397"/>
          <w:jc w:val="center"/>
        </w:trPr>
        <w:tc>
          <w:tcPr>
            <w:tcW w:w="6233" w:type="dxa"/>
            <w:tcBorders>
              <w:top w:val="nil"/>
              <w:bottom w:val="nil"/>
            </w:tcBorders>
            <w:vAlign w:val="center"/>
          </w:tcPr>
          <w:p w14:paraId="42F69B34" w14:textId="24EE4B6E" w:rsidR="00547354" w:rsidRPr="0015258A" w:rsidRDefault="00547354" w:rsidP="00547354">
            <w:pPr>
              <w:spacing w:line="240" w:lineRule="auto"/>
              <w:rPr>
                <w:rFonts w:ascii="Verdana" w:eastAsia="Verdana" w:hAnsi="Verdana" w:cs="Verdana"/>
                <w:sz w:val="20"/>
                <w:szCs w:val="20"/>
              </w:rPr>
            </w:pPr>
            <w:r w:rsidRPr="0015258A">
              <w:rPr>
                <w:rFonts w:ascii="Verdana" w:eastAsia="Aptos" w:hAnsi="Verdana"/>
                <w:color w:val="000000"/>
                <w:kern w:val="2"/>
                <w:sz w:val="20"/>
                <w:szCs w:val="20"/>
                <w14:ligatures w14:val="standardContextual"/>
              </w:rPr>
              <w:t xml:space="preserve">N. </w:t>
            </w:r>
            <w:proofErr w:type="spellStart"/>
            <w:r w:rsidR="00AD02D7">
              <w:rPr>
                <w:rFonts w:ascii="Verdana" w:eastAsia="Aptos" w:hAnsi="Verdana"/>
                <w:color w:val="000000"/>
                <w:kern w:val="2"/>
                <w:sz w:val="20"/>
                <w:szCs w:val="20"/>
                <w14:ligatures w14:val="standardContextual"/>
              </w:rPr>
              <w:t>worked</w:t>
            </w:r>
            <w:proofErr w:type="spellEnd"/>
            <w:r w:rsidR="00AD02D7">
              <w:rPr>
                <w:rFonts w:ascii="Verdana" w:eastAsia="Aptos" w:hAnsi="Verdana"/>
                <w:color w:val="000000"/>
                <w:kern w:val="2"/>
                <w:sz w:val="20"/>
                <w:szCs w:val="20"/>
                <w14:ligatures w14:val="standardContextual"/>
              </w:rPr>
              <w:t xml:space="preserve"> hours</w:t>
            </w:r>
            <w:r w:rsidRPr="0015258A">
              <w:rPr>
                <w:rFonts w:ascii="Verdana" w:eastAsia="Aptos" w:hAnsi="Verdana"/>
                <w:color w:val="000000"/>
                <w:kern w:val="2"/>
                <w:sz w:val="20"/>
                <w:szCs w:val="20"/>
                <w14:ligatures w14:val="standardContextual"/>
              </w:rPr>
              <w:t xml:space="preserve"> </w:t>
            </w:r>
          </w:p>
        </w:tc>
        <w:tc>
          <w:tcPr>
            <w:tcW w:w="1566" w:type="dxa"/>
            <w:tcBorders>
              <w:top w:val="nil"/>
              <w:bottom w:val="nil"/>
            </w:tcBorders>
          </w:tcPr>
          <w:p w14:paraId="09ACF130" w14:textId="2C6E61BF" w:rsidR="00547354" w:rsidRPr="0015258A" w:rsidRDefault="00C96BF1"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55</w:t>
            </w:r>
            <w:r w:rsidR="00AD02D7">
              <w:rPr>
                <w:rFonts w:ascii="Verdana" w:eastAsia="Verdana" w:hAnsi="Verdana" w:cs="Verdana"/>
                <w:sz w:val="20"/>
                <w:szCs w:val="20"/>
              </w:rPr>
              <w:t xml:space="preserve"> </w:t>
            </w:r>
            <w:r w:rsidRPr="0015258A">
              <w:rPr>
                <w:rFonts w:ascii="Verdana" w:eastAsia="Verdana" w:hAnsi="Verdana" w:cs="Verdana"/>
                <w:sz w:val="20"/>
                <w:szCs w:val="20"/>
              </w:rPr>
              <w:t>201</w:t>
            </w:r>
          </w:p>
        </w:tc>
        <w:tc>
          <w:tcPr>
            <w:tcW w:w="1557" w:type="dxa"/>
            <w:tcBorders>
              <w:top w:val="nil"/>
              <w:bottom w:val="nil"/>
            </w:tcBorders>
          </w:tcPr>
          <w:p w14:paraId="4AAD6301" w14:textId="5F864AB3" w:rsidR="00547354" w:rsidRPr="0015258A" w:rsidRDefault="00C96BF1"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57</w:t>
            </w:r>
            <w:r w:rsidR="00AD02D7">
              <w:rPr>
                <w:rFonts w:ascii="Verdana" w:eastAsia="Verdana" w:hAnsi="Verdana" w:cs="Verdana"/>
                <w:sz w:val="20"/>
                <w:szCs w:val="20"/>
              </w:rPr>
              <w:t xml:space="preserve"> </w:t>
            </w:r>
            <w:r w:rsidRPr="0015258A">
              <w:rPr>
                <w:rFonts w:ascii="Verdana" w:eastAsia="Verdana" w:hAnsi="Verdana" w:cs="Verdana"/>
                <w:sz w:val="20"/>
                <w:szCs w:val="20"/>
              </w:rPr>
              <w:t>332</w:t>
            </w:r>
          </w:p>
        </w:tc>
      </w:tr>
      <w:tr w:rsidR="00547354" w:rsidRPr="0015258A" w14:paraId="221F8F54" w14:textId="77777777" w:rsidTr="00B84439">
        <w:trPr>
          <w:trHeight w:val="397"/>
          <w:jc w:val="center"/>
        </w:trPr>
        <w:tc>
          <w:tcPr>
            <w:tcW w:w="6233" w:type="dxa"/>
            <w:tcBorders>
              <w:top w:val="nil"/>
              <w:bottom w:val="nil"/>
            </w:tcBorders>
            <w:vAlign w:val="center"/>
          </w:tcPr>
          <w:p w14:paraId="5A54CA5F" w14:textId="033B060B" w:rsidR="005B5CCA" w:rsidRPr="00013913" w:rsidRDefault="00AD02D7" w:rsidP="005B5CCA">
            <w:pPr>
              <w:rPr>
                <w:rFonts w:ascii="Verdana" w:eastAsia="Aptos" w:hAnsi="Verdana"/>
                <w:kern w:val="2"/>
                <w:sz w:val="20"/>
                <w:szCs w:val="20"/>
                <w:lang w:val="en-GB"/>
                <w14:ligatures w14:val="standardContextual"/>
              </w:rPr>
            </w:pPr>
            <w:r w:rsidRPr="00013913">
              <w:rPr>
                <w:rFonts w:ascii="Verdana" w:eastAsia="Aptos" w:hAnsi="Verdana"/>
                <w:kern w:val="2"/>
                <w:sz w:val="20"/>
                <w:szCs w:val="20"/>
                <w:lang w:val="en-GB"/>
                <w14:ligatures w14:val="standardContextual"/>
              </w:rPr>
              <w:t>LTI FR</w:t>
            </w:r>
            <w:r w:rsidR="00547354" w:rsidRPr="00013913">
              <w:rPr>
                <w:rFonts w:ascii="Verdana" w:eastAsia="Aptos" w:hAnsi="Verdana"/>
                <w:kern w:val="2"/>
                <w:sz w:val="20"/>
                <w:szCs w:val="20"/>
                <w:lang w:val="en-GB"/>
                <w14:ligatures w14:val="standardContextual"/>
              </w:rPr>
              <w:t xml:space="preserve"> (</w:t>
            </w:r>
            <w:r w:rsidR="00013913" w:rsidRPr="00013913">
              <w:rPr>
                <w:rFonts w:ascii="Verdana" w:eastAsia="Aptos" w:hAnsi="Verdana"/>
                <w:kern w:val="2"/>
                <w:sz w:val="20"/>
                <w:szCs w:val="20"/>
                <w:lang w:val="en-GB"/>
                <w14:ligatures w14:val="standardContextual"/>
              </w:rPr>
              <w:t>frequency index</w:t>
            </w:r>
            <w:r w:rsidR="00547354" w:rsidRPr="00013913">
              <w:rPr>
                <w:rFonts w:ascii="Verdana" w:eastAsia="Aptos" w:hAnsi="Verdana"/>
                <w:kern w:val="2"/>
                <w:sz w:val="20"/>
                <w:szCs w:val="20"/>
                <w:lang w:val="en-GB"/>
                <w14:ligatures w14:val="standardContextual"/>
              </w:rPr>
              <w:t>)</w:t>
            </w:r>
          </w:p>
          <w:p w14:paraId="72C521AB" w14:textId="6309EF74" w:rsidR="00547354" w:rsidRPr="00013913" w:rsidRDefault="00547354" w:rsidP="005B5CCA">
            <w:pPr>
              <w:rPr>
                <w:rFonts w:ascii="Verdana" w:eastAsia="Verdana" w:hAnsi="Verdana" w:cs="Verdana"/>
                <w:sz w:val="20"/>
                <w:szCs w:val="20"/>
                <w:lang w:val="en-GB"/>
              </w:rPr>
            </w:pPr>
            <w:r w:rsidRPr="00013913">
              <w:rPr>
                <w:rFonts w:ascii="Verdana" w:eastAsia="Aptos" w:hAnsi="Verdana"/>
                <w:kern w:val="2"/>
                <w:sz w:val="20"/>
                <w:szCs w:val="20"/>
                <w:lang w:val="en-GB"/>
                <w14:ligatures w14:val="standardContextual"/>
              </w:rPr>
              <w:t xml:space="preserve">(n. </w:t>
            </w:r>
            <w:r w:rsidR="00013913" w:rsidRPr="00013913">
              <w:rPr>
                <w:rFonts w:ascii="Verdana" w:eastAsia="Aptos" w:hAnsi="Verdana"/>
                <w:kern w:val="2"/>
                <w:sz w:val="20"/>
                <w:szCs w:val="20"/>
                <w:lang w:val="en-GB"/>
                <w14:ligatures w14:val="standardContextual"/>
              </w:rPr>
              <w:t>accidents/</w:t>
            </w:r>
            <w:r w:rsidR="00013913" w:rsidRPr="00013913">
              <w:rPr>
                <w:rFonts w:ascii="Verdana" w:eastAsia="Aptos" w:hAnsi="Verdana"/>
                <w:color w:val="000000"/>
                <w:kern w:val="2"/>
                <w:sz w:val="20"/>
                <w:szCs w:val="20"/>
                <w:lang w:val="en-GB"/>
                <w14:ligatures w14:val="standardContextual"/>
              </w:rPr>
              <w:t xml:space="preserve"> worked hours</w:t>
            </w:r>
            <w:r w:rsidRPr="00013913">
              <w:rPr>
                <w:rFonts w:ascii="Verdana" w:eastAsia="Aptos" w:hAnsi="Verdana"/>
                <w:kern w:val="2"/>
                <w:sz w:val="20"/>
                <w:szCs w:val="20"/>
                <w:lang w:val="en-GB"/>
                <w14:ligatures w14:val="standardContextual"/>
              </w:rPr>
              <w:t xml:space="preserve"> x 1.000.000)</w:t>
            </w:r>
          </w:p>
        </w:tc>
        <w:tc>
          <w:tcPr>
            <w:tcW w:w="1566" w:type="dxa"/>
            <w:tcBorders>
              <w:top w:val="nil"/>
              <w:bottom w:val="nil"/>
            </w:tcBorders>
          </w:tcPr>
          <w:p w14:paraId="0FA99828" w14:textId="38AFFB1F"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18</w:t>
            </w:r>
            <w:r w:rsidR="00AD02D7">
              <w:rPr>
                <w:rFonts w:ascii="Verdana" w:eastAsia="Verdana" w:hAnsi="Verdana" w:cs="Verdana"/>
                <w:sz w:val="20"/>
                <w:szCs w:val="20"/>
              </w:rPr>
              <w:t>.</w:t>
            </w:r>
            <w:r w:rsidRPr="0015258A">
              <w:rPr>
                <w:rFonts w:ascii="Verdana" w:eastAsia="Verdana" w:hAnsi="Verdana" w:cs="Verdana"/>
                <w:sz w:val="20"/>
                <w:szCs w:val="20"/>
              </w:rPr>
              <w:t>1</w:t>
            </w:r>
            <w:r w:rsidR="00BC5086" w:rsidRPr="0015258A">
              <w:rPr>
                <w:rFonts w:ascii="Verdana" w:eastAsia="Verdana" w:hAnsi="Verdana" w:cs="Verdana"/>
                <w:sz w:val="20"/>
                <w:szCs w:val="20"/>
              </w:rPr>
              <w:t>2</w:t>
            </w:r>
          </w:p>
        </w:tc>
        <w:tc>
          <w:tcPr>
            <w:tcW w:w="1557" w:type="dxa"/>
            <w:tcBorders>
              <w:top w:val="nil"/>
              <w:bottom w:val="nil"/>
            </w:tcBorders>
          </w:tcPr>
          <w:p w14:paraId="783EF3E5" w14:textId="3B0920E8" w:rsidR="00547354" w:rsidRPr="0015258A" w:rsidRDefault="005B5CCA" w:rsidP="00547354">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34</w:t>
            </w:r>
            <w:r w:rsidR="00AD02D7">
              <w:rPr>
                <w:rFonts w:ascii="Verdana" w:eastAsia="Verdana" w:hAnsi="Verdana" w:cs="Verdana"/>
                <w:sz w:val="20"/>
                <w:szCs w:val="20"/>
              </w:rPr>
              <w:t>.</w:t>
            </w:r>
            <w:r w:rsidRPr="0015258A">
              <w:rPr>
                <w:rFonts w:ascii="Verdana" w:eastAsia="Verdana" w:hAnsi="Verdana" w:cs="Verdana"/>
                <w:sz w:val="20"/>
                <w:szCs w:val="20"/>
              </w:rPr>
              <w:t>9</w:t>
            </w:r>
            <w:r w:rsidR="00BC5086" w:rsidRPr="0015258A">
              <w:rPr>
                <w:rFonts w:ascii="Verdana" w:eastAsia="Verdana" w:hAnsi="Verdana" w:cs="Verdana"/>
                <w:sz w:val="20"/>
                <w:szCs w:val="20"/>
              </w:rPr>
              <w:t>0</w:t>
            </w:r>
          </w:p>
        </w:tc>
      </w:tr>
      <w:tr w:rsidR="00547354" w:rsidRPr="0015258A" w14:paraId="4E2330EA" w14:textId="77777777" w:rsidTr="00B84439">
        <w:trPr>
          <w:trHeight w:val="397"/>
          <w:jc w:val="center"/>
        </w:trPr>
        <w:tc>
          <w:tcPr>
            <w:tcW w:w="6233" w:type="dxa"/>
            <w:tcBorders>
              <w:top w:val="nil"/>
              <w:bottom w:val="nil"/>
            </w:tcBorders>
            <w:vAlign w:val="center"/>
          </w:tcPr>
          <w:p w14:paraId="2FCA5C2A" w14:textId="40C987FA" w:rsidR="00547354" w:rsidRPr="004D0948" w:rsidRDefault="00547354" w:rsidP="00547354">
            <w:pPr>
              <w:spacing w:line="240" w:lineRule="auto"/>
              <w:rPr>
                <w:rFonts w:ascii="Verdana" w:eastAsia="Verdana" w:hAnsi="Verdana" w:cs="Verdana"/>
                <w:sz w:val="20"/>
                <w:szCs w:val="20"/>
                <w:lang w:val="en-GB"/>
              </w:rPr>
            </w:pPr>
            <w:r w:rsidRPr="004D0948">
              <w:rPr>
                <w:rFonts w:ascii="Verdana" w:eastAsia="Aptos" w:hAnsi="Verdana"/>
                <w:color w:val="000000"/>
                <w:kern w:val="2"/>
                <w:sz w:val="20"/>
                <w:szCs w:val="20"/>
                <w:lang w:val="en-GB"/>
                <w14:ligatures w14:val="standardContextual"/>
              </w:rPr>
              <w:t xml:space="preserve">N. </w:t>
            </w:r>
            <w:r w:rsidR="00013913" w:rsidRPr="004D0948">
              <w:rPr>
                <w:rFonts w:ascii="Verdana" w:eastAsia="Aptos" w:hAnsi="Verdana"/>
                <w:color w:val="000000"/>
                <w:kern w:val="2"/>
                <w:sz w:val="20"/>
                <w:szCs w:val="20"/>
                <w:lang w:val="en-GB"/>
                <w14:ligatures w14:val="standardContextual"/>
              </w:rPr>
              <w:t xml:space="preserve">of </w:t>
            </w:r>
            <w:r w:rsidR="004D0948" w:rsidRPr="004D0948">
              <w:rPr>
                <w:rFonts w:ascii="Verdana" w:eastAsia="Aptos" w:hAnsi="Verdana"/>
                <w:color w:val="000000"/>
                <w:kern w:val="2"/>
                <w:sz w:val="20"/>
                <w:szCs w:val="20"/>
                <w:lang w:val="en-GB"/>
                <w14:ligatures w14:val="standardContextual"/>
              </w:rPr>
              <w:t>recordable occupational diseases</w:t>
            </w:r>
          </w:p>
        </w:tc>
        <w:tc>
          <w:tcPr>
            <w:tcW w:w="1566" w:type="dxa"/>
            <w:tcBorders>
              <w:top w:val="nil"/>
              <w:bottom w:val="nil"/>
            </w:tcBorders>
          </w:tcPr>
          <w:p w14:paraId="013E7826" w14:textId="20C0A208" w:rsidR="00547354" w:rsidRPr="0015258A" w:rsidRDefault="004D0948" w:rsidP="00547354">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c>
          <w:tcPr>
            <w:tcW w:w="1557" w:type="dxa"/>
            <w:tcBorders>
              <w:top w:val="nil"/>
              <w:bottom w:val="nil"/>
            </w:tcBorders>
          </w:tcPr>
          <w:p w14:paraId="549408D2" w14:textId="24DD2F5F" w:rsidR="00547354" w:rsidRPr="0015258A" w:rsidRDefault="004D0948" w:rsidP="00547354">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r>
      <w:tr w:rsidR="004D0948" w:rsidRPr="0015258A" w14:paraId="7A22E333" w14:textId="77777777" w:rsidTr="00B84439">
        <w:trPr>
          <w:trHeight w:val="397"/>
          <w:jc w:val="center"/>
        </w:trPr>
        <w:tc>
          <w:tcPr>
            <w:tcW w:w="6233" w:type="dxa"/>
            <w:tcBorders>
              <w:top w:val="nil"/>
            </w:tcBorders>
          </w:tcPr>
          <w:p w14:paraId="4D6E7F47" w14:textId="6DE30A19" w:rsidR="004D0948" w:rsidRPr="0015258A" w:rsidRDefault="004D0948" w:rsidP="004D0948">
            <w:pPr>
              <w:spacing w:line="240" w:lineRule="auto"/>
              <w:jc w:val="right"/>
              <w:rPr>
                <w:rFonts w:ascii="Verdana" w:eastAsia="Verdana" w:hAnsi="Verdana" w:cs="Verdana"/>
                <w:sz w:val="20"/>
                <w:szCs w:val="20"/>
              </w:rPr>
            </w:pPr>
            <w:r w:rsidRPr="00AD02D7">
              <w:rPr>
                <w:rFonts w:ascii="Verdana" w:eastAsia="Aptos" w:hAnsi="Verdana"/>
                <w:color w:val="000000"/>
                <w:kern w:val="2"/>
                <w:sz w:val="20"/>
                <w:szCs w:val="20"/>
                <w:lang w:val="en-GB"/>
                <w14:ligatures w14:val="standardContextual"/>
              </w:rPr>
              <w:t xml:space="preserve">of which </w:t>
            </w:r>
            <w:r>
              <w:rPr>
                <w:rFonts w:ascii="Verdana" w:eastAsia="Aptos" w:hAnsi="Verdana"/>
                <w:color w:val="000000"/>
                <w:kern w:val="2"/>
                <w:sz w:val="20"/>
                <w:szCs w:val="20"/>
                <w:lang w:val="en-GB"/>
                <w14:ligatures w14:val="standardContextual"/>
              </w:rPr>
              <w:t>fatalities</w:t>
            </w:r>
          </w:p>
        </w:tc>
        <w:tc>
          <w:tcPr>
            <w:tcW w:w="1566" w:type="dxa"/>
            <w:tcBorders>
              <w:top w:val="nil"/>
            </w:tcBorders>
          </w:tcPr>
          <w:p w14:paraId="23159386" w14:textId="70E4E445" w:rsidR="004D0948" w:rsidRPr="0015258A" w:rsidRDefault="004D0948" w:rsidP="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c>
          <w:tcPr>
            <w:tcW w:w="1557" w:type="dxa"/>
            <w:tcBorders>
              <w:top w:val="nil"/>
              <w:bottom w:val="nil"/>
            </w:tcBorders>
          </w:tcPr>
          <w:p w14:paraId="0DC92F29" w14:textId="43B27FFC" w:rsidR="004D0948" w:rsidRPr="0015258A" w:rsidRDefault="004D0948" w:rsidP="004D0948">
            <w:pPr>
              <w:spacing w:line="240" w:lineRule="auto"/>
              <w:ind w:right="403"/>
              <w:jc w:val="right"/>
              <w:rPr>
                <w:rFonts w:ascii="Verdana" w:eastAsia="Verdana" w:hAnsi="Verdana" w:cs="Verdana"/>
                <w:sz w:val="20"/>
                <w:szCs w:val="20"/>
              </w:rPr>
            </w:pPr>
            <w:r>
              <w:rPr>
                <w:rFonts w:ascii="Verdana" w:eastAsia="Verdana" w:hAnsi="Verdana" w:cs="Verdana"/>
                <w:sz w:val="20"/>
                <w:szCs w:val="20"/>
              </w:rPr>
              <w:t>0</w:t>
            </w:r>
          </w:p>
        </w:tc>
      </w:tr>
      <w:tr w:rsidR="004D0948" w:rsidRPr="0015258A" w14:paraId="02B466EE" w14:textId="77777777" w:rsidTr="00B84439">
        <w:trPr>
          <w:trHeight w:val="397"/>
          <w:jc w:val="center"/>
        </w:trPr>
        <w:tc>
          <w:tcPr>
            <w:tcW w:w="6233" w:type="dxa"/>
            <w:tcBorders>
              <w:top w:val="nil"/>
            </w:tcBorders>
            <w:vAlign w:val="center"/>
          </w:tcPr>
          <w:p w14:paraId="27731B48" w14:textId="6636CFCE" w:rsidR="004D0948" w:rsidRPr="006A4BED" w:rsidRDefault="004D0948" w:rsidP="004D0948">
            <w:pPr>
              <w:spacing w:line="240" w:lineRule="auto"/>
              <w:rPr>
                <w:rFonts w:ascii="Verdana" w:eastAsia="Verdana" w:hAnsi="Verdana" w:cs="Verdana"/>
                <w:sz w:val="20"/>
                <w:szCs w:val="20"/>
                <w:lang w:val="en-GB"/>
              </w:rPr>
            </w:pPr>
            <w:r w:rsidRPr="006A4BED">
              <w:rPr>
                <w:rFonts w:ascii="Verdana" w:eastAsia="Aptos" w:hAnsi="Verdana"/>
                <w:color w:val="000000"/>
                <w:kern w:val="2"/>
                <w:sz w:val="20"/>
                <w:szCs w:val="20"/>
                <w:lang w:val="en-GB"/>
                <w14:ligatures w14:val="standardContextual"/>
              </w:rPr>
              <w:t xml:space="preserve">N. </w:t>
            </w:r>
            <w:r w:rsidR="006A4BED" w:rsidRPr="006A4BED">
              <w:rPr>
                <w:rFonts w:ascii="Verdana" w:eastAsia="Aptos" w:hAnsi="Verdana"/>
                <w:color w:val="000000"/>
                <w:kern w:val="2"/>
                <w:sz w:val="20"/>
                <w:szCs w:val="20"/>
                <w:lang w:val="en-GB"/>
                <w14:ligatures w14:val="standardContextual"/>
              </w:rPr>
              <w:t>days of absence for accident</w:t>
            </w:r>
            <w:r w:rsidR="006A4BED">
              <w:rPr>
                <w:rFonts w:ascii="Verdana" w:eastAsia="Aptos" w:hAnsi="Verdana"/>
                <w:color w:val="000000"/>
                <w:kern w:val="2"/>
                <w:sz w:val="20"/>
                <w:szCs w:val="20"/>
                <w:lang w:val="en-GB"/>
                <w14:ligatures w14:val="standardContextual"/>
              </w:rPr>
              <w:t xml:space="preserve"> and occupational diseases</w:t>
            </w:r>
          </w:p>
        </w:tc>
        <w:tc>
          <w:tcPr>
            <w:tcW w:w="1566" w:type="dxa"/>
            <w:tcBorders>
              <w:top w:val="nil"/>
            </w:tcBorders>
          </w:tcPr>
          <w:p w14:paraId="05EA6776" w14:textId="7B2AB060" w:rsidR="004D0948" w:rsidRPr="0015258A" w:rsidRDefault="004D0948" w:rsidP="004D0948">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3</w:t>
            </w:r>
          </w:p>
        </w:tc>
        <w:tc>
          <w:tcPr>
            <w:tcW w:w="1557" w:type="dxa"/>
            <w:tcBorders>
              <w:top w:val="nil"/>
            </w:tcBorders>
          </w:tcPr>
          <w:p w14:paraId="0C8FC63A" w14:textId="15E7DD8A" w:rsidR="004D0948" w:rsidRPr="0015258A" w:rsidRDefault="004D0948" w:rsidP="004D0948">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22</w:t>
            </w:r>
          </w:p>
        </w:tc>
      </w:tr>
      <w:tr w:rsidR="004D0948" w:rsidRPr="0015258A" w14:paraId="289953A9" w14:textId="77777777" w:rsidTr="00B84439">
        <w:trPr>
          <w:trHeight w:val="397"/>
          <w:jc w:val="center"/>
        </w:trPr>
        <w:tc>
          <w:tcPr>
            <w:tcW w:w="6233" w:type="dxa"/>
            <w:tcBorders>
              <w:top w:val="nil"/>
              <w:bottom w:val="single" w:sz="4" w:space="0" w:color="auto"/>
            </w:tcBorders>
            <w:vAlign w:val="center"/>
          </w:tcPr>
          <w:p w14:paraId="5DDD735A" w14:textId="4F6CF4D7" w:rsidR="004D0948" w:rsidRPr="004D0948" w:rsidRDefault="004D0948" w:rsidP="004D0948">
            <w:pPr>
              <w:rPr>
                <w:rFonts w:ascii="Verdana" w:eastAsia="Aptos" w:hAnsi="Verdana"/>
                <w:color w:val="000000"/>
                <w:kern w:val="2"/>
                <w:sz w:val="20"/>
                <w:szCs w:val="20"/>
                <w:lang w:val="en-GB"/>
                <w14:ligatures w14:val="standardContextual"/>
              </w:rPr>
            </w:pPr>
            <w:r w:rsidRPr="004D0948">
              <w:rPr>
                <w:rFonts w:ascii="Verdana" w:eastAsia="Aptos" w:hAnsi="Verdana"/>
                <w:color w:val="000000"/>
                <w:kern w:val="2"/>
                <w:sz w:val="20"/>
                <w:szCs w:val="20"/>
                <w:lang w:val="en-GB"/>
                <w14:ligatures w14:val="standardContextual"/>
              </w:rPr>
              <w:t>Severity rate (days of absence for accident/w</w:t>
            </w:r>
            <w:r>
              <w:rPr>
                <w:rFonts w:ascii="Verdana" w:eastAsia="Aptos" w:hAnsi="Verdana"/>
                <w:color w:val="000000"/>
                <w:kern w:val="2"/>
                <w:sz w:val="20"/>
                <w:szCs w:val="20"/>
                <w:lang w:val="en-GB"/>
                <w14:ligatures w14:val="standardContextual"/>
              </w:rPr>
              <w:t xml:space="preserve">orked </w:t>
            </w:r>
            <w:proofErr w:type="spellStart"/>
            <w:r>
              <w:rPr>
                <w:rFonts w:ascii="Verdana" w:eastAsia="Aptos" w:hAnsi="Verdana"/>
                <w:color w:val="000000"/>
                <w:kern w:val="2"/>
                <w:sz w:val="20"/>
                <w:szCs w:val="20"/>
                <w:lang w:val="en-GB"/>
                <w14:ligatures w14:val="standardContextual"/>
              </w:rPr>
              <w:t>hours</w:t>
            </w:r>
            <w:r w:rsidRPr="004D0948">
              <w:rPr>
                <w:rFonts w:ascii="Verdana" w:eastAsia="Aptos" w:hAnsi="Verdana"/>
                <w:color w:val="000000"/>
                <w:kern w:val="2"/>
                <w:sz w:val="20"/>
                <w:szCs w:val="20"/>
                <w:lang w:val="en-GB"/>
                <w14:ligatures w14:val="standardContextual"/>
              </w:rPr>
              <w:t>e</w:t>
            </w:r>
            <w:proofErr w:type="spellEnd"/>
            <w:r w:rsidRPr="004D0948">
              <w:rPr>
                <w:rFonts w:ascii="Verdana" w:eastAsia="Aptos" w:hAnsi="Verdana"/>
                <w:color w:val="000000"/>
                <w:kern w:val="2"/>
                <w:sz w:val="20"/>
                <w:szCs w:val="20"/>
                <w:lang w:val="en-GB"/>
                <w14:ligatures w14:val="standardContextual"/>
              </w:rPr>
              <w:t xml:space="preserve"> x 1.000)</w:t>
            </w:r>
          </w:p>
        </w:tc>
        <w:tc>
          <w:tcPr>
            <w:tcW w:w="1566" w:type="dxa"/>
            <w:tcBorders>
              <w:top w:val="nil"/>
              <w:bottom w:val="single" w:sz="4" w:space="0" w:color="auto"/>
            </w:tcBorders>
          </w:tcPr>
          <w:p w14:paraId="139F3B10" w14:textId="2C44FBBE" w:rsidR="004D0948" w:rsidRPr="0015258A" w:rsidRDefault="004D0948" w:rsidP="004D0948">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0</w:t>
            </w:r>
            <w:r>
              <w:rPr>
                <w:rFonts w:ascii="Verdana" w:eastAsia="Verdana" w:hAnsi="Verdana" w:cs="Verdana"/>
                <w:sz w:val="20"/>
                <w:szCs w:val="20"/>
              </w:rPr>
              <w:t>.</w:t>
            </w:r>
            <w:r w:rsidRPr="0015258A">
              <w:rPr>
                <w:rFonts w:ascii="Verdana" w:eastAsia="Verdana" w:hAnsi="Verdana" w:cs="Verdana"/>
                <w:sz w:val="20"/>
                <w:szCs w:val="20"/>
              </w:rPr>
              <w:t>05</w:t>
            </w:r>
          </w:p>
        </w:tc>
        <w:tc>
          <w:tcPr>
            <w:tcW w:w="1557" w:type="dxa"/>
            <w:tcBorders>
              <w:top w:val="nil"/>
              <w:bottom w:val="single" w:sz="4" w:space="0" w:color="auto"/>
            </w:tcBorders>
          </w:tcPr>
          <w:p w14:paraId="5EA9867D" w14:textId="0DD803DA" w:rsidR="004D0948" w:rsidRPr="0015258A" w:rsidRDefault="004D0948" w:rsidP="004D0948">
            <w:pPr>
              <w:spacing w:line="240" w:lineRule="auto"/>
              <w:ind w:right="403"/>
              <w:jc w:val="right"/>
              <w:rPr>
                <w:rFonts w:ascii="Verdana" w:eastAsia="Verdana" w:hAnsi="Verdana" w:cs="Verdana"/>
                <w:sz w:val="20"/>
                <w:szCs w:val="20"/>
              </w:rPr>
            </w:pPr>
            <w:r w:rsidRPr="0015258A">
              <w:rPr>
                <w:rFonts w:ascii="Verdana" w:eastAsia="Verdana" w:hAnsi="Verdana" w:cs="Verdana"/>
                <w:sz w:val="20"/>
                <w:szCs w:val="20"/>
              </w:rPr>
              <w:t>0</w:t>
            </w:r>
            <w:r>
              <w:rPr>
                <w:rFonts w:ascii="Verdana" w:eastAsia="Verdana" w:hAnsi="Verdana" w:cs="Verdana"/>
                <w:sz w:val="20"/>
                <w:szCs w:val="20"/>
              </w:rPr>
              <w:t>.</w:t>
            </w:r>
            <w:r w:rsidRPr="0015258A">
              <w:rPr>
                <w:rFonts w:ascii="Verdana" w:eastAsia="Verdana" w:hAnsi="Verdana" w:cs="Verdana"/>
                <w:sz w:val="20"/>
                <w:szCs w:val="20"/>
              </w:rPr>
              <w:t>38</w:t>
            </w:r>
          </w:p>
        </w:tc>
      </w:tr>
    </w:tbl>
    <w:p w14:paraId="6438BF70" w14:textId="4F4D5C5D" w:rsidR="00220F50" w:rsidRPr="00BC5C92" w:rsidRDefault="00220F50" w:rsidP="00220F50">
      <w:pPr>
        <w:rPr>
          <w:rFonts w:ascii="Verdana" w:hAnsi="Verdana"/>
          <w:sz w:val="16"/>
          <w:szCs w:val="16"/>
          <w:lang w:val="en-GB"/>
        </w:rPr>
      </w:pPr>
      <w:r w:rsidRPr="00BC5C92">
        <w:rPr>
          <w:rFonts w:ascii="Verdana" w:hAnsi="Verdana"/>
          <w:sz w:val="16"/>
          <w:szCs w:val="16"/>
          <w:lang w:val="en-GB"/>
        </w:rPr>
        <w:t>*</w:t>
      </w:r>
      <w:r w:rsidR="00BC5C92" w:rsidRPr="00BC5C92">
        <w:rPr>
          <w:rFonts w:ascii="Verdana" w:hAnsi="Verdana"/>
          <w:sz w:val="16"/>
          <w:szCs w:val="16"/>
          <w:lang w:val="en-GB"/>
        </w:rPr>
        <w:t>For calculation purposes, it is appropriate to take calendar days into account; consequently, days on which the person concerned is not scheduled to work (for example, weekends or public holidays) will count as lost days</w:t>
      </w:r>
    </w:p>
    <w:p w14:paraId="37742921" w14:textId="77777777" w:rsidR="004D625C" w:rsidRPr="00BC5C92" w:rsidRDefault="004D625C" w:rsidP="00220F50">
      <w:pPr>
        <w:rPr>
          <w:rFonts w:ascii="Verdana" w:hAnsi="Verdana"/>
          <w:sz w:val="16"/>
          <w:szCs w:val="16"/>
          <w:lang w:val="en-GB"/>
        </w:rPr>
      </w:pPr>
    </w:p>
    <w:p w14:paraId="6DE364A4" w14:textId="6147CC1A" w:rsidR="004F6543" w:rsidRPr="00BC5C92" w:rsidRDefault="00BC5C92" w:rsidP="00BC5C92">
      <w:pPr>
        <w:spacing w:line="240" w:lineRule="auto"/>
        <w:jc w:val="both"/>
        <w:rPr>
          <w:rFonts w:ascii="Verdana" w:eastAsia="Times New Roman" w:hAnsi="Verdana" w:cs="Times New Roman"/>
          <w:sz w:val="20"/>
          <w:szCs w:val="20"/>
          <w:lang w:val="en-GB" w:eastAsia="en-US"/>
        </w:rPr>
      </w:pPr>
      <w:r w:rsidRPr="00BC5C92">
        <w:rPr>
          <w:rFonts w:ascii="Verdana" w:eastAsia="Times New Roman" w:hAnsi="Verdana" w:cs="Times New Roman"/>
          <w:sz w:val="20"/>
          <w:szCs w:val="20"/>
          <w:lang w:val="en-GB" w:eastAsia="en-US"/>
        </w:rPr>
        <w:t>Regarding Thermocast employees, there were two workplace accidents in 2024 and one in 2025; none were fatal. Following their physical and psychological recovery, all the individuals involved returned to their previous roles.</w:t>
      </w:r>
      <w:r w:rsidR="002E5B66">
        <w:rPr>
          <w:rFonts w:ascii="Verdana" w:eastAsia="Times New Roman" w:hAnsi="Verdana" w:cs="Times New Roman"/>
          <w:sz w:val="20"/>
          <w:szCs w:val="20"/>
          <w:lang w:val="en-GB" w:eastAsia="en-US"/>
        </w:rPr>
        <w:t xml:space="preserve"> </w:t>
      </w:r>
      <w:r w:rsidRPr="00BC5C92">
        <w:rPr>
          <w:rFonts w:ascii="Verdana" w:eastAsia="Times New Roman" w:hAnsi="Verdana" w:cs="Times New Roman"/>
          <w:sz w:val="20"/>
          <w:szCs w:val="20"/>
          <w:lang w:val="en-GB" w:eastAsia="en-US"/>
        </w:rPr>
        <w:t>There were no cases of occupational illness</w:t>
      </w:r>
      <w:r w:rsidR="004F6543" w:rsidRPr="00BC5C92">
        <w:rPr>
          <w:rFonts w:ascii="Verdana" w:eastAsia="Times New Roman" w:hAnsi="Verdana" w:cs="Times New Roman"/>
          <w:sz w:val="20"/>
          <w:szCs w:val="20"/>
          <w:lang w:val="en-GB" w:eastAsia="en-US"/>
        </w:rPr>
        <w:t>.</w:t>
      </w:r>
    </w:p>
    <w:p w14:paraId="2B4BE39E" w14:textId="77777777" w:rsidR="00F26D31" w:rsidRPr="00BC5C92" w:rsidRDefault="00F26D31" w:rsidP="001F32D1">
      <w:pPr>
        <w:spacing w:line="240" w:lineRule="auto"/>
        <w:jc w:val="both"/>
        <w:rPr>
          <w:rFonts w:ascii="Verdana" w:eastAsia="Times New Roman" w:hAnsi="Verdana" w:cs="Times New Roman"/>
          <w:sz w:val="20"/>
          <w:szCs w:val="20"/>
          <w:lang w:val="en-GB" w:eastAsia="en-US"/>
        </w:rPr>
      </w:pPr>
    </w:p>
    <w:p w14:paraId="78DA9F71" w14:textId="03315242" w:rsidR="008A49EB" w:rsidRPr="0090373B" w:rsidRDefault="00F61BD1" w:rsidP="008A49EB">
      <w:pPr>
        <w:keepNext/>
        <w:keepLines/>
        <w:spacing w:before="120" w:after="240" w:line="240" w:lineRule="auto"/>
        <w:outlineLvl w:val="1"/>
        <w:rPr>
          <w:rFonts w:ascii="Verdana" w:eastAsia="Yu Gothic Light" w:hAnsi="Verdana"/>
          <w:b/>
          <w:bCs/>
          <w:caps/>
          <w:sz w:val="28"/>
          <w:szCs w:val="28"/>
          <w:lang w:val="en-GB"/>
        </w:rPr>
      </w:pPr>
      <w:bookmarkStart w:id="46" w:name="_Toc237963617"/>
      <w:r>
        <w:rPr>
          <w:noProof/>
        </w:rPr>
        <mc:AlternateContent>
          <mc:Choice Requires="wps">
            <w:drawing>
              <wp:anchor distT="0" distB="0" distL="114300" distR="114300" simplePos="0" relativeHeight="251658273" behindDoc="1" locked="0" layoutInCell="1" allowOverlap="1" wp14:anchorId="73D1D0CA" wp14:editId="3C93C1CA">
                <wp:simplePos x="0" y="0"/>
                <wp:positionH relativeFrom="margin">
                  <wp:posOffset>4933950</wp:posOffset>
                </wp:positionH>
                <wp:positionV relativeFrom="paragraph">
                  <wp:posOffset>31033</wp:posOffset>
                </wp:positionV>
                <wp:extent cx="1154430" cy="251460"/>
                <wp:effectExtent l="0" t="0" r="26670" b="15240"/>
                <wp:wrapSquare wrapText="bothSides"/>
                <wp:docPr id="1097887124"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54430" cy="251460"/>
                        </a:xfrm>
                        <a:prstGeom prst="rect">
                          <a:avLst/>
                        </a:prstGeom>
                        <a:solidFill>
                          <a:srgbClr val="FFFFFF"/>
                        </a:solidFill>
                        <a:ln w="9525">
                          <a:solidFill>
                            <a:srgbClr val="000000"/>
                          </a:solidFill>
                          <a:miter lim="800000"/>
                          <a:headEnd/>
                          <a:tailEnd/>
                        </a:ln>
                      </wps:spPr>
                      <wps:txbx>
                        <w:txbxContent>
                          <w:p w14:paraId="19D2A924" w14:textId="10E1F490"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C7</w:t>
                            </w:r>
                          </w:p>
                          <w:p w14:paraId="41AF7E14"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73D1D0CA" id="_x0000_s1090" type="#_x0000_t202" style="position:absolute;margin-left:388.5pt;margin-top:2.45pt;width:90.9pt;height:19.8pt;z-index:-25165820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5JGtFQIAACkEAAAOAAAAZHJzL2Uyb0RvYy54bWysk99v0zAQx9+R+B8sv9M0JR1b1HQaHUVI&#10;44c0+AMcx2ksHJ85u03GX8/Z6bpqwAsiD5YvZ39997m71fXYG3ZQ6DXYiuezOWfKSmi03VX829ft&#10;q0vOfBC2EQasqviD8vx6/fLFanClWkAHplHISMT6cnAV70JwZZZ52ale+Bk4ZcnZAvYikIm7rEEx&#10;kHpvssV8fpENgI1DkMp7+ns7Ofk66betkuFz23oVmKk4xRbSimmt45qtV6LcoXCdlscwxD9E0Qtt&#10;6dGT1K0Igu1R/ybVa4ngoQ0zCX0GbaulSjlQNvn8WTb3nXAq5UJwvDth8v9PVn463LsvyML4FkYq&#10;YErCuzuQ3z2zsOmE3akbRBg6JRp6OI/IssH58ng1ovaljyL18BEaKrLYB0hCY4t9pEJ5MlKnAjyc&#10;oKsxMBmfzJdF8ZpcknyLZV5cpKpkony87dCH9wp6FjcVRypqUheHOx9iNKJ8PBIf82B0s9XGJAN3&#10;9cYgOwhqgG36UgLPjhnLhopfLRfLCcBfJebp+5NErwN1stF9xS9Ph0QZsb2zTeqzILSZ9hSysUeO&#10;Ed0EMYz1yHRT8SIhiFxraB6ILMLUuTRptOkAf3I2UNdW3P/YC1ScmQ+WqnOVF3SXhWQUyzcLMvDc&#10;U597hJUkVXEZkLPJ2IQ0HBGdhRuqY6sT4qdYjlFTPybyx9mJDX9up1NPE77+BQAA//8DAFBLAwQU&#10;AAYACAAAACEAgxVkn9sAAAAIAQAADwAAAGRycy9kb3ducmV2LnhtbEyPy07DMBBF90j8gzVI7KgD&#10;akkb4lRREcsiURDrqe0maf2S7abh7xlWdHl1R3fOqdeTNWzUMQ3eCXicFcC0k14NrhPw9fn2sASW&#10;MjqFxjst4EcnWDe3NzVWyl/chx53uWM04lKFAvqcQ8V5kr22mGY+aEfdwUeLmWLsuIp4oXFr+FNR&#10;PHOLg6MPPQa96bU87c5WwLbdbor3ONo2fB+OBoOUryEJcX83tS/Asp7y/zH84RM6NMS092enEjMC&#10;yrIklyxgvgJG/WqxJJU95fkCeFPza4HmFwAA//8DAFBLAQItABQABgAIAAAAIQC2gziS/gAAAOEB&#10;AAATAAAAAAAAAAAAAAAAAAAAAABbQ29udGVudF9UeXBlc10ueG1sUEsBAi0AFAAGAAgAAAAhADj9&#10;If/WAAAAlAEAAAsAAAAAAAAAAAAAAAAALwEAAF9yZWxzLy5yZWxzUEsBAi0AFAAGAAgAAAAhADzk&#10;ka0VAgAAKQQAAA4AAAAAAAAAAAAAAAAALgIAAGRycy9lMm9Eb2MueG1sUEsBAi0AFAAGAAgAAAAh&#10;AIMVZJ/bAAAACAEAAA8AAAAAAAAAAAAAAAAAbwQAAGRycy9kb3ducmV2LnhtbFBLBQYAAAAABAAE&#10;APMAAAB3BQAAAAA=&#10;">
                <v:textbox>
                  <w:txbxContent>
                    <w:p w14:paraId="19D2A924" w14:textId="10E1F490"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C7</w:t>
                      </w:r>
                    </w:p>
                    <w:p w14:paraId="41AF7E14"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8A49EB" w:rsidRPr="0090373B">
        <w:rPr>
          <w:rFonts w:ascii="Verdana" w:eastAsia="Yu Gothic Light" w:hAnsi="Verdana"/>
          <w:b/>
          <w:bCs/>
          <w:caps/>
          <w:sz w:val="28"/>
          <w:szCs w:val="28"/>
          <w:lang w:val="en-GB"/>
        </w:rPr>
        <w:t xml:space="preserve">3.7 </w:t>
      </w:r>
      <w:r w:rsidR="0090373B" w:rsidRPr="0090373B">
        <w:rPr>
          <w:rFonts w:ascii="Verdana" w:eastAsia="Yu Gothic Light" w:hAnsi="Verdana"/>
          <w:b/>
          <w:bCs/>
          <w:sz w:val="28"/>
          <w:szCs w:val="28"/>
          <w:lang w:val="en-GB"/>
        </w:rPr>
        <w:t>Dispute</w:t>
      </w:r>
      <w:bookmarkEnd w:id="46"/>
      <w:r w:rsidR="008A49EB" w:rsidRPr="0090373B">
        <w:rPr>
          <w:rFonts w:ascii="Verdana" w:eastAsia="Yu Gothic Light" w:hAnsi="Verdana"/>
          <w:b/>
          <w:bCs/>
          <w:caps/>
          <w:sz w:val="28"/>
          <w:szCs w:val="28"/>
          <w:lang w:val="en-GB"/>
        </w:rPr>
        <w:t xml:space="preserve"> </w:t>
      </w:r>
    </w:p>
    <w:p w14:paraId="756CC83B" w14:textId="77777777" w:rsidR="0090373B" w:rsidRPr="0090373B" w:rsidRDefault="0090373B" w:rsidP="0090373B">
      <w:pPr>
        <w:pBdr>
          <w:top w:val="nil"/>
          <w:left w:val="nil"/>
          <w:bottom w:val="nil"/>
          <w:right w:val="nil"/>
          <w:between w:val="nil"/>
        </w:pBdr>
        <w:spacing w:before="120" w:after="40" w:line="240" w:lineRule="auto"/>
        <w:jc w:val="both"/>
        <w:rPr>
          <w:rFonts w:ascii="Verdana" w:eastAsia="Calibri" w:hAnsi="Verdana"/>
          <w:sz w:val="20"/>
          <w:szCs w:val="20"/>
          <w:lang w:val="en-GB"/>
        </w:rPr>
      </w:pPr>
      <w:r w:rsidRPr="0090373B">
        <w:rPr>
          <w:rFonts w:ascii="Verdana" w:eastAsia="Calibri" w:hAnsi="Verdana"/>
          <w:sz w:val="20"/>
          <w:szCs w:val="20"/>
          <w:lang w:val="en-GB"/>
        </w:rPr>
        <w:t>Over the past three years, no final judgments or adverse rulings have been recorded against the Company regarding human rights violations involving Thermocast personnel.</w:t>
      </w:r>
    </w:p>
    <w:p w14:paraId="694A6CFA" w14:textId="77777777" w:rsidR="0090373B" w:rsidRPr="0090373B" w:rsidRDefault="0090373B" w:rsidP="0090373B">
      <w:pPr>
        <w:pBdr>
          <w:top w:val="nil"/>
          <w:left w:val="nil"/>
          <w:bottom w:val="nil"/>
          <w:right w:val="nil"/>
          <w:between w:val="nil"/>
        </w:pBdr>
        <w:spacing w:before="120" w:after="40" w:line="240" w:lineRule="auto"/>
        <w:jc w:val="both"/>
        <w:rPr>
          <w:rFonts w:ascii="Verdana" w:eastAsia="Calibri" w:hAnsi="Verdana"/>
          <w:sz w:val="20"/>
          <w:szCs w:val="20"/>
          <w:lang w:val="en-GB"/>
        </w:rPr>
      </w:pPr>
      <w:r w:rsidRPr="0090373B">
        <w:rPr>
          <w:rFonts w:ascii="Verdana" w:eastAsia="Calibri" w:hAnsi="Verdana"/>
          <w:sz w:val="20"/>
          <w:szCs w:val="20"/>
          <w:lang w:val="en-GB"/>
        </w:rPr>
        <w:t xml:space="preserve">Regarding employment matters, discussions are currently underway to reach an out-of-court settlement for a dispute raised by a former employee following an action taken in 2025. There are currently no pending </w:t>
      </w:r>
      <w:proofErr w:type="spellStart"/>
      <w:r w:rsidRPr="0090373B">
        <w:rPr>
          <w:rFonts w:ascii="Verdana" w:eastAsia="Calibri" w:hAnsi="Verdana"/>
          <w:sz w:val="20"/>
          <w:szCs w:val="20"/>
          <w:lang w:val="en-GB"/>
        </w:rPr>
        <w:t>labor</w:t>
      </w:r>
      <w:proofErr w:type="spellEnd"/>
      <w:r w:rsidRPr="0090373B">
        <w:rPr>
          <w:rFonts w:ascii="Verdana" w:eastAsia="Calibri" w:hAnsi="Verdana"/>
          <w:sz w:val="20"/>
          <w:szCs w:val="20"/>
          <w:lang w:val="en-GB"/>
        </w:rPr>
        <w:t xml:space="preserve"> lawsuits.</w:t>
      </w:r>
    </w:p>
    <w:p w14:paraId="35ACA099" w14:textId="6743A23D" w:rsidR="003B2AE4" w:rsidRDefault="0090373B" w:rsidP="0090373B">
      <w:pPr>
        <w:pBdr>
          <w:top w:val="nil"/>
          <w:left w:val="nil"/>
          <w:bottom w:val="nil"/>
          <w:right w:val="nil"/>
          <w:between w:val="nil"/>
        </w:pBdr>
        <w:spacing w:before="120" w:after="40" w:line="240" w:lineRule="auto"/>
        <w:jc w:val="both"/>
        <w:rPr>
          <w:rFonts w:ascii="Verdana" w:eastAsia="Calibri" w:hAnsi="Verdana"/>
          <w:sz w:val="20"/>
          <w:szCs w:val="20"/>
          <w:lang w:val="en-GB"/>
        </w:rPr>
      </w:pPr>
      <w:r w:rsidRPr="0090373B">
        <w:rPr>
          <w:rFonts w:ascii="Verdana" w:eastAsia="Calibri" w:hAnsi="Verdana"/>
          <w:sz w:val="20"/>
          <w:szCs w:val="20"/>
          <w:lang w:val="en-GB"/>
        </w:rPr>
        <w:t>Finally, it is noted that during 2025, Thermocast did not become aware of any incidents involving end-users—or affected communities—caused by its products</w:t>
      </w:r>
      <w:r w:rsidR="003B2AE4" w:rsidRPr="0090373B">
        <w:rPr>
          <w:rFonts w:ascii="Verdana" w:eastAsia="Calibri" w:hAnsi="Verdana"/>
          <w:sz w:val="20"/>
          <w:szCs w:val="20"/>
          <w:lang w:val="en-GB"/>
        </w:rPr>
        <w:t>.</w:t>
      </w:r>
    </w:p>
    <w:p w14:paraId="5ADA413B" w14:textId="77777777" w:rsidR="0090373B" w:rsidRPr="0090373B" w:rsidRDefault="0090373B" w:rsidP="0090373B">
      <w:pPr>
        <w:pBdr>
          <w:top w:val="nil"/>
          <w:left w:val="nil"/>
          <w:bottom w:val="nil"/>
          <w:right w:val="nil"/>
          <w:between w:val="nil"/>
        </w:pBdr>
        <w:spacing w:before="120" w:after="40" w:line="240" w:lineRule="auto"/>
        <w:jc w:val="both"/>
        <w:rPr>
          <w:rFonts w:ascii="Verdana" w:eastAsia="Calibri" w:hAnsi="Verdana"/>
          <w:sz w:val="20"/>
          <w:szCs w:val="20"/>
          <w:lang w:val="en-GB"/>
        </w:rPr>
      </w:pPr>
    </w:p>
    <w:p w14:paraId="5205B99B" w14:textId="4829ACDD" w:rsidR="009335EA" w:rsidRPr="002F6296" w:rsidRDefault="009335EA" w:rsidP="00F61BD1">
      <w:pPr>
        <w:keepNext/>
        <w:keepLines/>
        <w:spacing w:after="240" w:line="240" w:lineRule="auto"/>
        <w:outlineLvl w:val="1"/>
        <w:rPr>
          <w:rFonts w:ascii="Verdana" w:eastAsia="Yu Gothic Light" w:hAnsi="Verdana"/>
          <w:b/>
          <w:bCs/>
          <w:caps/>
          <w:sz w:val="28"/>
          <w:szCs w:val="28"/>
          <w:lang w:val="en-GB"/>
        </w:rPr>
      </w:pPr>
      <w:bookmarkStart w:id="47" w:name="_Toc237963618"/>
      <w:r w:rsidRPr="002F6296">
        <w:rPr>
          <w:rFonts w:ascii="Verdana" w:eastAsia="Yu Gothic Light" w:hAnsi="Verdana"/>
          <w:b/>
          <w:bCs/>
          <w:caps/>
          <w:sz w:val="28"/>
          <w:szCs w:val="28"/>
          <w:lang w:val="en-GB"/>
        </w:rPr>
        <w:t>3.</w:t>
      </w:r>
      <w:r w:rsidR="008A49EB" w:rsidRPr="002F6296">
        <w:rPr>
          <w:rFonts w:ascii="Verdana" w:eastAsia="Yu Gothic Light" w:hAnsi="Verdana"/>
          <w:b/>
          <w:bCs/>
          <w:caps/>
          <w:sz w:val="28"/>
          <w:szCs w:val="28"/>
          <w:lang w:val="en-GB"/>
        </w:rPr>
        <w:t>8</w:t>
      </w:r>
      <w:r w:rsidRPr="002F6296">
        <w:rPr>
          <w:rFonts w:ascii="Verdana" w:eastAsia="Yu Gothic Light" w:hAnsi="Verdana"/>
          <w:b/>
          <w:bCs/>
          <w:caps/>
          <w:sz w:val="28"/>
          <w:szCs w:val="28"/>
          <w:lang w:val="en-GB"/>
        </w:rPr>
        <w:t xml:space="preserve"> </w:t>
      </w:r>
      <w:r w:rsidR="002F6296" w:rsidRPr="002F6296">
        <w:rPr>
          <w:rFonts w:ascii="Verdana" w:eastAsia="Yu Gothic Light" w:hAnsi="Verdana"/>
          <w:b/>
          <w:bCs/>
          <w:sz w:val="28"/>
          <w:szCs w:val="28"/>
          <w:lang w:val="en-GB"/>
        </w:rPr>
        <w:t>Further information</w:t>
      </w:r>
      <w:bookmarkEnd w:id="47"/>
    </w:p>
    <w:p w14:paraId="03C62390" w14:textId="5E7384A4" w:rsidR="00A77BF4" w:rsidRPr="002F6296" w:rsidRDefault="000E1E52">
      <w:pPr>
        <w:pBdr>
          <w:top w:val="nil"/>
          <w:left w:val="nil"/>
          <w:bottom w:val="nil"/>
          <w:right w:val="nil"/>
          <w:between w:val="nil"/>
        </w:pBdr>
        <w:spacing w:line="240" w:lineRule="auto"/>
        <w:jc w:val="both"/>
        <w:rPr>
          <w:rFonts w:ascii="Verdana" w:eastAsia="Times New Roman" w:hAnsi="Verdana" w:cs="Times New Roman"/>
          <w:sz w:val="20"/>
          <w:szCs w:val="20"/>
          <w:lang w:val="en-GB" w:eastAsia="en-US"/>
        </w:rPr>
      </w:pPr>
      <w:r>
        <w:rPr>
          <w:rFonts w:ascii="Verdana" w:eastAsia="Times New Roman" w:hAnsi="Verdana" w:cs="Times New Roman"/>
          <w:sz w:val="20"/>
          <w:szCs w:val="20"/>
          <w:lang w:val="en-GB" w:eastAsia="en-US"/>
        </w:rPr>
        <w:t xml:space="preserve">In </w:t>
      </w:r>
      <w:r w:rsidR="002F6296" w:rsidRPr="002F6296">
        <w:rPr>
          <w:rFonts w:ascii="Verdana" w:eastAsia="Times New Roman" w:hAnsi="Verdana" w:cs="Times New Roman"/>
          <w:sz w:val="20"/>
          <w:szCs w:val="20"/>
          <w:lang w:val="en-GB" w:eastAsia="en-US"/>
        </w:rPr>
        <w:t xml:space="preserve">2025, Thermocast allocated </w:t>
      </w:r>
      <w:r>
        <w:rPr>
          <w:rFonts w:ascii="Roboto" w:eastAsia="Times New Roman" w:hAnsi="Roboto" w:cs="Times New Roman"/>
          <w:sz w:val="20"/>
          <w:szCs w:val="20"/>
          <w:lang w:val="en-GB" w:eastAsia="en-US"/>
        </w:rPr>
        <w:t>⁓</w:t>
      </w:r>
      <w:r w:rsidR="002F6296" w:rsidRPr="002F6296">
        <w:rPr>
          <w:rFonts w:ascii="Verdana" w:eastAsia="Times New Roman" w:hAnsi="Verdana" w:cs="Times New Roman"/>
          <w:sz w:val="20"/>
          <w:szCs w:val="20"/>
          <w:lang w:val="en-GB" w:eastAsia="en-US"/>
        </w:rPr>
        <w:t xml:space="preserve">5,000 euros to organizations </w:t>
      </w:r>
      <w:r>
        <w:rPr>
          <w:rFonts w:ascii="Verdana" w:eastAsia="Times New Roman" w:hAnsi="Verdana" w:cs="Times New Roman"/>
          <w:sz w:val="20"/>
          <w:szCs w:val="20"/>
          <w:lang w:val="en-GB" w:eastAsia="en-US"/>
        </w:rPr>
        <w:t xml:space="preserve">for </w:t>
      </w:r>
      <w:r w:rsidR="002F6296" w:rsidRPr="002F6296">
        <w:rPr>
          <w:rFonts w:ascii="Verdana" w:eastAsia="Times New Roman" w:hAnsi="Verdana" w:cs="Times New Roman"/>
          <w:sz w:val="20"/>
          <w:szCs w:val="20"/>
          <w:lang w:val="en-GB" w:eastAsia="en-US"/>
        </w:rPr>
        <w:t>pursuing social objectives</w:t>
      </w:r>
      <w:r w:rsidR="000238AC" w:rsidRPr="002F6296">
        <w:rPr>
          <w:rFonts w:ascii="Verdana" w:eastAsia="Times New Roman" w:hAnsi="Verdana" w:cs="Times New Roman"/>
          <w:sz w:val="20"/>
          <w:szCs w:val="20"/>
          <w:lang w:val="en-GB" w:eastAsia="en-US"/>
        </w:rPr>
        <w:t>.</w:t>
      </w:r>
    </w:p>
    <w:p w14:paraId="489882D2" w14:textId="77777777" w:rsidR="00F61BD1" w:rsidRPr="002F6296" w:rsidRDefault="00F61BD1">
      <w:pPr>
        <w:pBdr>
          <w:top w:val="nil"/>
          <w:left w:val="nil"/>
          <w:bottom w:val="nil"/>
          <w:right w:val="nil"/>
          <w:between w:val="nil"/>
        </w:pBdr>
        <w:spacing w:line="240" w:lineRule="auto"/>
        <w:jc w:val="both"/>
        <w:rPr>
          <w:rFonts w:ascii="Times New Roman" w:eastAsia="Times New Roman" w:hAnsi="Times New Roman" w:cs="Times New Roman"/>
          <w:color w:val="000000"/>
          <w:sz w:val="14"/>
          <w:szCs w:val="14"/>
          <w:lang w:val="en-GB"/>
        </w:rPr>
      </w:pPr>
    </w:p>
    <w:p w14:paraId="496C2B1E" w14:textId="4CCD052F" w:rsidR="00A77BF4" w:rsidRPr="002F6296" w:rsidRDefault="00A77BF4">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lang w:val="en-GB"/>
        </w:rPr>
      </w:pPr>
    </w:p>
    <w:p w14:paraId="5DD5901B" w14:textId="2840EF8F" w:rsidR="002F6057" w:rsidRPr="00DF588C" w:rsidRDefault="00E80E27" w:rsidP="00D5287C">
      <w:pPr>
        <w:keepNext/>
        <w:keepLines/>
        <w:spacing w:after="240" w:line="240" w:lineRule="auto"/>
        <w:outlineLvl w:val="0"/>
        <w:rPr>
          <w:lang w:val="en-GB"/>
        </w:rPr>
      </w:pPr>
      <w:bookmarkStart w:id="48" w:name="_Toc237963619"/>
      <w:r w:rsidRPr="00DF588C">
        <w:rPr>
          <w:rFonts w:ascii="Verdana" w:eastAsia="Yu Gothic Light" w:hAnsi="Verdana" w:cs="Verdana"/>
          <w:b/>
          <w:bCs/>
          <w:sz w:val="48"/>
          <w:szCs w:val="48"/>
          <w:lang w:val="en-GB"/>
        </w:rPr>
        <w:t xml:space="preserve">4. </w:t>
      </w:r>
      <w:r w:rsidR="002F6296" w:rsidRPr="00DF588C">
        <w:rPr>
          <w:rFonts w:ascii="Verdana" w:eastAsia="Yu Gothic Light" w:hAnsi="Verdana" w:cs="Verdana"/>
          <w:b/>
          <w:bCs/>
          <w:sz w:val="48"/>
          <w:szCs w:val="48"/>
          <w:lang w:val="en-GB"/>
        </w:rPr>
        <w:t>G</w:t>
      </w:r>
      <w:r w:rsidRPr="00DF588C">
        <w:rPr>
          <w:rFonts w:ascii="Verdana" w:eastAsia="Yu Gothic Light" w:hAnsi="Verdana" w:cs="Verdana"/>
          <w:b/>
          <w:bCs/>
          <w:sz w:val="48"/>
          <w:szCs w:val="48"/>
          <w:lang w:val="en-GB"/>
        </w:rPr>
        <w:t>overnance</w:t>
      </w:r>
      <w:bookmarkStart w:id="49" w:name="_Toc229467800"/>
      <w:bookmarkEnd w:id="48"/>
    </w:p>
    <w:p w14:paraId="4A8BB302" w14:textId="22BD32A2" w:rsidR="002F6057" w:rsidRPr="00DF588C" w:rsidRDefault="00D15C76" w:rsidP="002F6057">
      <w:pPr>
        <w:keepNext/>
        <w:keepLines/>
        <w:spacing w:after="240" w:line="240" w:lineRule="auto"/>
        <w:outlineLvl w:val="1"/>
        <w:rPr>
          <w:rFonts w:ascii="Verdana" w:eastAsia="Yu Gothic Light" w:hAnsi="Verdana"/>
          <w:b/>
          <w:bCs/>
          <w:caps/>
          <w:sz w:val="28"/>
          <w:szCs w:val="28"/>
          <w:lang w:val="en-GB"/>
        </w:rPr>
      </w:pPr>
      <w:bookmarkStart w:id="50" w:name="_Toc237963620"/>
      <w:r>
        <w:rPr>
          <w:noProof/>
        </w:rPr>
        <mc:AlternateContent>
          <mc:Choice Requires="wps">
            <w:drawing>
              <wp:anchor distT="0" distB="0" distL="114300" distR="114300" simplePos="0" relativeHeight="251658274" behindDoc="1" locked="0" layoutInCell="1" allowOverlap="1" wp14:anchorId="007CC94A" wp14:editId="21CAE161">
                <wp:simplePos x="0" y="0"/>
                <wp:positionH relativeFrom="margin">
                  <wp:posOffset>4861560</wp:posOffset>
                </wp:positionH>
                <wp:positionV relativeFrom="paragraph">
                  <wp:posOffset>85090</wp:posOffset>
                </wp:positionV>
                <wp:extent cx="1211580" cy="251460"/>
                <wp:effectExtent l="0" t="0" r="26670" b="15240"/>
                <wp:wrapSquare wrapText="bothSides"/>
                <wp:docPr id="229852949"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11580" cy="251460"/>
                        </a:xfrm>
                        <a:prstGeom prst="rect">
                          <a:avLst/>
                        </a:prstGeom>
                        <a:solidFill>
                          <a:srgbClr val="FFFFFF"/>
                        </a:solidFill>
                        <a:ln w="9525">
                          <a:solidFill>
                            <a:srgbClr val="000000"/>
                          </a:solidFill>
                          <a:miter lim="800000"/>
                          <a:headEnd/>
                          <a:tailEnd/>
                        </a:ln>
                      </wps:spPr>
                      <wps:txbx>
                        <w:txbxContent>
                          <w:p w14:paraId="3866ED00" w14:textId="5FBE7C66"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6E4D4D">
                              <w:rPr>
                                <w:rFonts w:ascii="Verdana" w:hAnsi="Verdana"/>
                                <w:b/>
                                <w:bCs/>
                                <w:sz w:val="20"/>
                                <w:szCs w:val="20"/>
                              </w:rPr>
                              <w:t>11</w:t>
                            </w:r>
                            <w:r w:rsidRPr="00786407">
                              <w:rPr>
                                <w:rFonts w:ascii="Verdana" w:hAnsi="Verdana"/>
                                <w:b/>
                                <w:bCs/>
                                <w:sz w:val="20"/>
                                <w:szCs w:val="20"/>
                              </w:rPr>
                              <w:t>–</w:t>
                            </w:r>
                            <w:r>
                              <w:rPr>
                                <w:rFonts w:ascii="Verdana" w:hAnsi="Verdana"/>
                                <w:b/>
                                <w:bCs/>
                                <w:sz w:val="20"/>
                                <w:szCs w:val="20"/>
                              </w:rPr>
                              <w:t>C2</w:t>
                            </w:r>
                          </w:p>
                          <w:p w14:paraId="5F9ED803"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007CC94A" id="_x0000_s1091" type="#_x0000_t202" style="position:absolute;margin-left:382.8pt;margin-top:6.7pt;width:95.4pt;height:19.8pt;z-index:-25165820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BKUtFQIAACkEAAAOAAAAZHJzL2Uyb0RvYy54bWysk1Fv0zAQx9+R+A6W32maqh1d1HQaHUVI&#10;YyANPoDjOI2F4zNnt0n59JydrqsGvCDyYPly9t93v7tb3QydYQeFXoMteT6ZcqashFrbXcm/fd2+&#10;WXLmg7C1MGBVyY/K85v161er3hVqBi2YWiEjEeuL3pW8DcEVWeZlqzrhJ+CUJWcD2IlAJu6yGkVP&#10;6p3JZtPpVdYD1g5BKu/p793o5Ouk3zRKhs9N41VgpuQUW0grprWKa7ZeiWKHwrVansIQ/xBFJ7Sl&#10;R89SdyIItkf9m1SnJYKHJkwkdBk0jZYq5UDZ5NMX2Ty2wqmUC8Hx7ozJ/z9Z+XB4dF+QheEdDFTA&#10;lIR39yC/e2Zh0wq7U7eI0LdK1PRwHpFlvfPF6WpE7QsfRar+E9RUZLEPkISGBrtIhfJkpE4FOJ6h&#10;qyEwGZ+c5fliSS5Jvtkin1+lqmSieLrt0IcPCjoWNyVHKmpSF4d7H2I0ong6Eh/zYHS91cYkA3fV&#10;xiA7CGqAbfpSAi+OGcv6kl8vZosRwF8lpun7k0SnA3Wy0V3Jl+dDoojY3ts69VkQ2ox7CtnYE8eI&#10;boQYhmpgui75PFGOXCuoj0QWYexcmjTatIA/Oeupa0vuf+wFKs7MR0vVuc7n89jmyZgv3s7IwEtP&#10;dekRVpJUyWVAzkZjE9JwRHQWbqmOjU6In2M5RU39mMifZic2/KWdTj1P+PoXAAAA//8DAFBLAwQU&#10;AAYACAAAACEAnuCrTtwAAAAJAQAADwAAAGRycy9kb3ducmV2LnhtbEyPy07DMBBF90j8gzVI7KgN&#10;JSmEOFVUxLJIFNS1a0+TQPyQ7abh7xlWsJvRPbpzpl7PdmQTxjR4J+F2IYCh094MrpPw8f5y8wAs&#10;ZeWMGr1DCd+YYN1cXtSqMv7s3nDa5Y5RiUuVktDnHCrOk+7RqrTwAR1lRx+tyrTGjpuozlRuR34n&#10;RMmtGhxd6FXATY/6a3eyErbtdiNe42TbsD9+jipo/RySlNdXc/sELOOc/2D41Sd1aMjp4E/OJDZK&#10;WJVFSSgFy3tgBDwWJQ0HCcVSAG9q/v+D5gcAAP//AwBQSwECLQAUAAYACAAAACEAtoM4kv4AAADh&#10;AQAAEwAAAAAAAAAAAAAAAAAAAAAAW0NvbnRlbnRfVHlwZXNdLnhtbFBLAQItABQABgAIAAAAIQA4&#10;/SH/1gAAAJQBAAALAAAAAAAAAAAAAAAAAC8BAABfcmVscy8ucmVsc1BLAQItABQABgAIAAAAIQCL&#10;BKUtFQIAACkEAAAOAAAAAAAAAAAAAAAAAC4CAABkcnMvZTJvRG9jLnhtbFBLAQItABQABgAIAAAA&#10;IQCe4KtO3AAAAAkBAAAPAAAAAAAAAAAAAAAAAG8EAABkcnMvZG93bnJldi54bWxQSwUGAAAAAAQA&#10;BADzAAAAeAUAAAAA&#10;">
                <v:textbox>
                  <w:txbxContent>
                    <w:p w14:paraId="3866ED00" w14:textId="5FBE7C66" w:rsidR="00F65C10" w:rsidRDefault="00F65C10" w:rsidP="00F65C10">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w:t>
                      </w:r>
                      <w:r w:rsidRPr="00786407">
                        <w:rPr>
                          <w:rFonts w:ascii="Verdana" w:hAnsi="Verdana"/>
                          <w:b/>
                          <w:bCs/>
                          <w:sz w:val="20"/>
                          <w:szCs w:val="20"/>
                        </w:rPr>
                        <w:t>B</w:t>
                      </w:r>
                      <w:r w:rsidR="006E4D4D">
                        <w:rPr>
                          <w:rFonts w:ascii="Verdana" w:hAnsi="Verdana"/>
                          <w:b/>
                          <w:bCs/>
                          <w:sz w:val="20"/>
                          <w:szCs w:val="20"/>
                        </w:rPr>
                        <w:t>11</w:t>
                      </w:r>
                      <w:r w:rsidRPr="00786407">
                        <w:rPr>
                          <w:rFonts w:ascii="Verdana" w:hAnsi="Verdana"/>
                          <w:b/>
                          <w:bCs/>
                          <w:sz w:val="20"/>
                          <w:szCs w:val="20"/>
                        </w:rPr>
                        <w:t>–</w:t>
                      </w:r>
                      <w:r>
                        <w:rPr>
                          <w:rFonts w:ascii="Verdana" w:hAnsi="Verdana"/>
                          <w:b/>
                          <w:bCs/>
                          <w:sz w:val="20"/>
                          <w:szCs w:val="20"/>
                        </w:rPr>
                        <w:t>C2</w:t>
                      </w:r>
                    </w:p>
                    <w:p w14:paraId="5F9ED803" w14:textId="77777777" w:rsidR="00F65C10" w:rsidRPr="00786407" w:rsidRDefault="00F65C10" w:rsidP="00F65C10">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DE7597" w:rsidRPr="00DF588C">
        <w:rPr>
          <w:rFonts w:ascii="Verdana" w:eastAsia="Yu Gothic Light" w:hAnsi="Verdana"/>
          <w:b/>
          <w:bCs/>
          <w:caps/>
          <w:sz w:val="28"/>
          <w:szCs w:val="28"/>
          <w:lang w:val="en-GB"/>
        </w:rPr>
        <w:t>4</w:t>
      </w:r>
      <w:r w:rsidR="002F6057" w:rsidRPr="00DF588C">
        <w:rPr>
          <w:rFonts w:ascii="Verdana" w:eastAsia="Yu Gothic Light" w:hAnsi="Verdana"/>
          <w:b/>
          <w:bCs/>
          <w:caps/>
          <w:sz w:val="28"/>
          <w:szCs w:val="28"/>
          <w:lang w:val="en-GB"/>
        </w:rPr>
        <w:t xml:space="preserve">.1 </w:t>
      </w:r>
      <w:bookmarkEnd w:id="49"/>
      <w:r w:rsidR="00DF588C" w:rsidRPr="00DF588C">
        <w:rPr>
          <w:rFonts w:ascii="Verdana" w:eastAsia="Yu Gothic Light" w:hAnsi="Verdana"/>
          <w:b/>
          <w:bCs/>
          <w:sz w:val="28"/>
          <w:szCs w:val="28"/>
          <w:lang w:val="en-GB"/>
        </w:rPr>
        <w:t>Prevention and detection of corruption and extortion</w:t>
      </w:r>
      <w:bookmarkEnd w:id="50"/>
    </w:p>
    <w:p w14:paraId="60D909A2" w14:textId="77777777" w:rsidR="00DF588C" w:rsidRPr="00DF588C" w:rsidRDefault="00DF588C" w:rsidP="00DF588C">
      <w:pPr>
        <w:pBdr>
          <w:top w:val="nil"/>
          <w:left w:val="nil"/>
          <w:bottom w:val="nil"/>
          <w:right w:val="nil"/>
          <w:between w:val="nil"/>
        </w:pBdr>
        <w:spacing w:before="120" w:after="40" w:line="240" w:lineRule="auto"/>
        <w:jc w:val="both"/>
        <w:rPr>
          <w:rFonts w:ascii="Verdana" w:eastAsia="Calibri" w:hAnsi="Verdana"/>
          <w:sz w:val="20"/>
          <w:szCs w:val="20"/>
          <w:lang w:val="en-GB"/>
        </w:rPr>
      </w:pPr>
      <w:r w:rsidRPr="00DF588C">
        <w:rPr>
          <w:rFonts w:ascii="Verdana" w:eastAsia="Calibri" w:hAnsi="Verdana"/>
          <w:sz w:val="20"/>
          <w:szCs w:val="20"/>
          <w:lang w:val="en-GB"/>
        </w:rPr>
        <w:t>Thermocast fosters a corporate culture grounded in the principles of legality, integrity, fairness, transparency, and the prevention of corruption and extortion.</w:t>
      </w:r>
    </w:p>
    <w:p w14:paraId="015362FF" w14:textId="77777777" w:rsidR="00DF588C" w:rsidRPr="00DF588C" w:rsidRDefault="00DF588C" w:rsidP="00DF588C">
      <w:pPr>
        <w:pBdr>
          <w:top w:val="nil"/>
          <w:left w:val="nil"/>
          <w:bottom w:val="nil"/>
          <w:right w:val="nil"/>
          <w:between w:val="nil"/>
        </w:pBdr>
        <w:spacing w:before="120" w:after="40" w:line="240" w:lineRule="auto"/>
        <w:jc w:val="both"/>
        <w:rPr>
          <w:rFonts w:ascii="Verdana" w:eastAsia="Calibri" w:hAnsi="Verdana"/>
          <w:sz w:val="20"/>
          <w:szCs w:val="20"/>
          <w:lang w:val="en-GB"/>
        </w:rPr>
      </w:pPr>
      <w:r w:rsidRPr="00DF588C">
        <w:rPr>
          <w:rFonts w:ascii="Verdana" w:eastAsia="Calibri" w:hAnsi="Verdana"/>
          <w:sz w:val="20"/>
          <w:szCs w:val="20"/>
          <w:lang w:val="en-GB"/>
        </w:rPr>
        <w:t xml:space="preserve">The Company’s commitment in this area is formalized in its Code of Ethics and Anti-Corruption Policy. These documents prohibit fraudulent conduct, acts of corruption, and </w:t>
      </w:r>
      <w:proofErr w:type="spellStart"/>
      <w:r w:rsidRPr="00DF588C">
        <w:rPr>
          <w:rFonts w:ascii="Verdana" w:eastAsia="Calibri" w:hAnsi="Verdana"/>
          <w:sz w:val="20"/>
          <w:szCs w:val="20"/>
          <w:lang w:val="en-GB"/>
        </w:rPr>
        <w:t>favoritism</w:t>
      </w:r>
      <w:proofErr w:type="spellEnd"/>
      <w:r w:rsidRPr="00DF588C">
        <w:rPr>
          <w:rFonts w:ascii="Verdana" w:eastAsia="Calibri" w:hAnsi="Verdana"/>
          <w:sz w:val="20"/>
          <w:szCs w:val="20"/>
          <w:lang w:val="en-GB"/>
        </w:rPr>
        <w:t xml:space="preserve"> in professional and business dealings, as well as the offering of money, gifts, or other benefits to executives, officials, or employees of client or supplier companies—or to business associates—for the purpose of influencing their actions or securing undue advantages.</w:t>
      </w:r>
    </w:p>
    <w:p w14:paraId="77098DA0" w14:textId="77777777" w:rsidR="00DF588C" w:rsidRPr="00DF588C" w:rsidRDefault="00DF588C" w:rsidP="00DF588C">
      <w:pPr>
        <w:pBdr>
          <w:top w:val="nil"/>
          <w:left w:val="nil"/>
          <w:bottom w:val="nil"/>
          <w:right w:val="nil"/>
          <w:between w:val="nil"/>
        </w:pBdr>
        <w:spacing w:before="120" w:after="40" w:line="240" w:lineRule="auto"/>
        <w:jc w:val="both"/>
        <w:rPr>
          <w:rFonts w:ascii="Verdana" w:eastAsia="Calibri" w:hAnsi="Verdana"/>
          <w:sz w:val="20"/>
          <w:szCs w:val="20"/>
          <w:lang w:val="en-GB"/>
        </w:rPr>
      </w:pPr>
      <w:proofErr w:type="gramStart"/>
      <w:r w:rsidRPr="00DF588C">
        <w:rPr>
          <w:rFonts w:ascii="Verdana" w:eastAsia="Calibri" w:hAnsi="Verdana"/>
          <w:sz w:val="20"/>
          <w:szCs w:val="20"/>
          <w:lang w:val="en-GB"/>
        </w:rPr>
        <w:t>Particular attention</w:t>
      </w:r>
      <w:proofErr w:type="gramEnd"/>
      <w:r w:rsidRPr="00DF588C">
        <w:rPr>
          <w:rFonts w:ascii="Verdana" w:eastAsia="Calibri" w:hAnsi="Verdana"/>
          <w:sz w:val="20"/>
          <w:szCs w:val="20"/>
          <w:lang w:val="en-GB"/>
        </w:rPr>
        <w:t xml:space="preserve"> is also paid to preventing conflicts of interest. All personnel are required to make decisions solely in the Company's interest, avoiding situations where personal, family, or financial interests might interfere with sound corporate governance and business management principles.</w:t>
      </w:r>
    </w:p>
    <w:p w14:paraId="448B2DC9" w14:textId="77777777" w:rsidR="00DF588C" w:rsidRPr="00DF588C" w:rsidRDefault="00DF588C" w:rsidP="00DF588C">
      <w:pPr>
        <w:pBdr>
          <w:top w:val="nil"/>
          <w:left w:val="nil"/>
          <w:bottom w:val="nil"/>
          <w:right w:val="nil"/>
          <w:between w:val="nil"/>
        </w:pBdr>
        <w:spacing w:before="120" w:after="40" w:line="240" w:lineRule="auto"/>
        <w:jc w:val="both"/>
        <w:rPr>
          <w:rFonts w:ascii="Verdana" w:eastAsia="Calibri" w:hAnsi="Verdana"/>
          <w:sz w:val="20"/>
          <w:szCs w:val="20"/>
          <w:lang w:val="en-GB"/>
        </w:rPr>
      </w:pPr>
      <w:r w:rsidRPr="00DF588C">
        <w:rPr>
          <w:rFonts w:ascii="Verdana" w:eastAsia="Calibri" w:hAnsi="Verdana"/>
          <w:sz w:val="20"/>
          <w:szCs w:val="20"/>
          <w:lang w:val="en-GB"/>
        </w:rPr>
        <w:t>Through its Supplier Code of Conduct, Thermocast aims to extend its commitment to combating corruption and extortion to its supply chain by defining the expected principles and standards. The Company requires its business partners to operate in compliance with principles of integrity, fairness, and transparency, refraining from any form of corruption, undue pressure, or conflict of interest.</w:t>
      </w:r>
    </w:p>
    <w:p w14:paraId="7A9E08D2" w14:textId="7D13CDDE" w:rsidR="005C2540" w:rsidRPr="00DF588C" w:rsidRDefault="00DF588C" w:rsidP="00DF588C">
      <w:pPr>
        <w:pBdr>
          <w:top w:val="nil"/>
          <w:left w:val="nil"/>
          <w:bottom w:val="nil"/>
          <w:right w:val="nil"/>
          <w:between w:val="nil"/>
        </w:pBdr>
        <w:spacing w:before="120" w:after="40" w:line="240" w:lineRule="auto"/>
        <w:jc w:val="both"/>
        <w:rPr>
          <w:rFonts w:ascii="Verdana" w:eastAsia="Calibri" w:hAnsi="Verdana"/>
          <w:sz w:val="20"/>
          <w:szCs w:val="20"/>
          <w:lang w:val="en-GB"/>
        </w:rPr>
      </w:pPr>
      <w:r w:rsidRPr="00DF588C">
        <w:rPr>
          <w:rFonts w:ascii="Verdana" w:eastAsia="Calibri" w:hAnsi="Verdana"/>
          <w:sz w:val="20"/>
          <w:szCs w:val="20"/>
          <w:lang w:val="en-GB"/>
        </w:rPr>
        <w:t>Over the past three years, there have been no instances of violations of the Code of Ethics or of applicable anti-corruption and anti-extortion laws. Furthermore, the Company has received no reports, initiated no disciplinary proceedings, and incurred no financial penalties or restrictive sanctions from competent authorities regarding conduct related to corruption</w:t>
      </w:r>
      <w:r w:rsidR="00F87AAB" w:rsidRPr="00DF588C">
        <w:rPr>
          <w:rFonts w:ascii="Verdana" w:eastAsia="Calibri" w:hAnsi="Verdana"/>
          <w:sz w:val="20"/>
          <w:szCs w:val="20"/>
          <w:lang w:val="en-GB"/>
        </w:rPr>
        <w:t>.</w:t>
      </w:r>
    </w:p>
    <w:p w14:paraId="6F04E13C" w14:textId="77777777" w:rsidR="00C95F00" w:rsidRPr="00DF588C" w:rsidRDefault="00C95F00">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lang w:val="en-GB"/>
        </w:rPr>
      </w:pPr>
    </w:p>
    <w:p w14:paraId="48BA9B62" w14:textId="77777777" w:rsidR="00A80D22" w:rsidRPr="00DF588C" w:rsidRDefault="00A80D22">
      <w:pPr>
        <w:pBdr>
          <w:top w:val="nil"/>
          <w:left w:val="nil"/>
          <w:bottom w:val="nil"/>
          <w:right w:val="nil"/>
          <w:between w:val="nil"/>
        </w:pBdr>
        <w:spacing w:line="240" w:lineRule="auto"/>
        <w:jc w:val="both"/>
        <w:rPr>
          <w:rFonts w:ascii="Times New Roman" w:eastAsia="Times New Roman" w:hAnsi="Times New Roman" w:cs="Times New Roman"/>
          <w:color w:val="000000"/>
          <w:sz w:val="16"/>
          <w:szCs w:val="16"/>
          <w:lang w:val="en-GB"/>
        </w:rPr>
      </w:pPr>
    </w:p>
    <w:p w14:paraId="504FC7F9" w14:textId="622D6751" w:rsidR="005B2D36" w:rsidRPr="00C671F9" w:rsidRDefault="00581969" w:rsidP="005B2D36">
      <w:pPr>
        <w:keepNext/>
        <w:keepLines/>
        <w:spacing w:before="120" w:after="240" w:line="240" w:lineRule="auto"/>
        <w:outlineLvl w:val="1"/>
        <w:rPr>
          <w:rFonts w:ascii="Verdana" w:eastAsia="Aptos" w:hAnsi="Verdana"/>
          <w:sz w:val="21"/>
          <w:szCs w:val="21"/>
          <w:lang w:val="en-GB"/>
        </w:rPr>
      </w:pPr>
      <w:bookmarkStart w:id="51" w:name="_Toc137559258"/>
      <w:bookmarkStart w:id="52" w:name="_Toc229467801"/>
      <w:bookmarkStart w:id="53" w:name="_Toc237963621"/>
      <w:r>
        <w:rPr>
          <w:noProof/>
        </w:rPr>
        <mc:AlternateContent>
          <mc:Choice Requires="wps">
            <w:drawing>
              <wp:anchor distT="0" distB="0" distL="114300" distR="114300" simplePos="0" relativeHeight="251658275" behindDoc="1" locked="0" layoutInCell="1" allowOverlap="1" wp14:anchorId="5D5DB6D3" wp14:editId="700A4B8A">
                <wp:simplePos x="0" y="0"/>
                <wp:positionH relativeFrom="margin">
                  <wp:posOffset>4663053</wp:posOffset>
                </wp:positionH>
                <wp:positionV relativeFrom="paragraph">
                  <wp:posOffset>114825</wp:posOffset>
                </wp:positionV>
                <wp:extent cx="1414780" cy="251460"/>
                <wp:effectExtent l="0" t="0" r="13970" b="15240"/>
                <wp:wrapSquare wrapText="bothSides"/>
                <wp:docPr id="56190312" name="Casella di testo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14780" cy="251460"/>
                        </a:xfrm>
                        <a:prstGeom prst="rect">
                          <a:avLst/>
                        </a:prstGeom>
                        <a:solidFill>
                          <a:srgbClr val="FFFFFF"/>
                        </a:solidFill>
                        <a:ln w="9525">
                          <a:solidFill>
                            <a:srgbClr val="000000"/>
                          </a:solidFill>
                          <a:miter lim="800000"/>
                          <a:headEnd/>
                          <a:tailEnd/>
                        </a:ln>
                      </wps:spPr>
                      <wps:txbx>
                        <w:txbxContent>
                          <w:p w14:paraId="54EC52EA" w14:textId="6A5A1106" w:rsidR="00581969" w:rsidRDefault="00581969" w:rsidP="00581969">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C1</w:t>
                            </w:r>
                            <w:r w:rsidRPr="00786407">
                              <w:rPr>
                                <w:rFonts w:ascii="Verdana" w:hAnsi="Verdana"/>
                                <w:b/>
                                <w:bCs/>
                                <w:sz w:val="20"/>
                                <w:szCs w:val="20"/>
                              </w:rPr>
                              <w:t>–</w:t>
                            </w:r>
                            <w:r>
                              <w:rPr>
                                <w:rFonts w:ascii="Verdana" w:hAnsi="Verdana"/>
                                <w:b/>
                                <w:bCs/>
                                <w:sz w:val="20"/>
                                <w:szCs w:val="20"/>
                              </w:rPr>
                              <w:t>C2</w:t>
                            </w:r>
                            <w:r w:rsidRPr="00786407">
                              <w:rPr>
                                <w:rFonts w:ascii="Verdana" w:hAnsi="Verdana"/>
                                <w:b/>
                                <w:bCs/>
                                <w:sz w:val="20"/>
                                <w:szCs w:val="20"/>
                              </w:rPr>
                              <w:t>–</w:t>
                            </w:r>
                            <w:r>
                              <w:rPr>
                                <w:rFonts w:ascii="Verdana" w:hAnsi="Verdana"/>
                                <w:b/>
                                <w:bCs/>
                                <w:sz w:val="20"/>
                                <w:szCs w:val="20"/>
                              </w:rPr>
                              <w:t>C7</w:t>
                            </w:r>
                          </w:p>
                          <w:p w14:paraId="0935AD0F" w14:textId="77777777" w:rsidR="00581969" w:rsidRPr="00786407" w:rsidRDefault="00581969" w:rsidP="00581969">
                            <w:pPr>
                              <w:jc w:val="center"/>
                              <w:rPr>
                                <w:rFonts w:ascii="Verdana" w:hAnsi="Verdana"/>
                                <w:b/>
                                <w:bCs/>
                                <w:sz w:val="20"/>
                                <w:szCs w:val="20"/>
                              </w:rPr>
                            </w:pPr>
                            <w:r>
                              <w:rPr>
                                <w:rFonts w:ascii="Verdana" w:hAnsi="Verdana"/>
                                <w:b/>
                                <w:bCs/>
                                <w:sz w:val="20"/>
                                <w:szCs w:val="20"/>
                              </w:rPr>
                              <w:t>5</w:t>
                            </w:r>
                          </w:p>
                        </w:txbxContent>
                      </wps:txbx>
                      <wps:bodyPr rot="0" vert="horz" wrap="square" lIns="91440" tIns="45720" rIns="91440" bIns="45720" anchor="ctr" anchorCtr="0">
                        <a:noAutofit/>
                      </wps:bodyPr>
                    </wps:wsp>
                  </a:graphicData>
                </a:graphic>
                <wp14:sizeRelH relativeFrom="margin">
                  <wp14:pctWidth>0</wp14:pctWidth>
                </wp14:sizeRelH>
                <wp14:sizeRelV relativeFrom="margin">
                  <wp14:pctHeight>0</wp14:pctHeight>
                </wp14:sizeRelV>
              </wp:anchor>
            </w:drawing>
          </mc:Choice>
          <mc:Fallback>
            <w:pict>
              <v:shape w14:anchorId="5D5DB6D3" id="_x0000_s1092" type="#_x0000_t202" style="position:absolute;margin-left:367.15pt;margin-top:9.05pt;width:111.4pt;height:19.8pt;z-index:-25165820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8g8FQIAACkEAAAOAAAAZHJzL2Uyb0RvYy54bWysU9tu2zAMfR+wfxD0vjg2nDY14hRdugwD&#10;ugvQ7QNkWY6FyaJHKbGzrx8lp2nQbS/D/CCIJnVIHh6ubsfOsINCp8GWPJ3NOVNWQq3truTfvm7f&#10;LDlzXthaGLCq5Efl+O369avV0BcqgxZMrZARiHXF0Je89b4vksTJVnXCzaBXlpwNYCc8mbhLahQD&#10;oXcmyebzq2QArHsEqZyjv/eTk68jftMo6T83jVOemZJTbT6eGM8qnMl6JYodir7V8lSG+IcqOqEt&#10;JT1D3Qsv2B71b1CdlggOGj+T0CXQNFqq2AN1k85fdPPYil7FXogc159pcv8PVn46PPZfkPnxLYw0&#10;wNiE6x9AfnfMwqYVdqfuEGFolagpcRooS4beFaengWpXuABSDR+hpiGLvYcINDbYBVaoT0boNIDj&#10;mXQ1eiZDyjzNr5fkkuTLFml+FaeSiOLpdY/Ov1fQsXApOdJQI7o4PDgfqhHFU0hI5sDoequNiQbu&#10;qo1BdhAkgG38YgMvwoxlQ8lvFtliIuCvEPP4/Qmi056UbHRX8uU5SBSBtne2jjrzQpvpTiUbe+Ix&#10;UDeR6MdqZLoueZ6FDIHXCuojMYswKZc2jS4t4E/OBlJtyd2PvUDFmflgaTo3aZ4HmUcjX1xnZOCl&#10;p7r0CCsJquTSI2eTsfFxOQJ1Fu5ojo2OFD/Xcqqa9BiZP+1OEPylHaOeN3z9CwAA//8DAFBLAwQU&#10;AAYACAAAACEAsRFnFd0AAAAJAQAADwAAAGRycy9kb3ducmV2LnhtbEyPwU7DMAyG70i8Q2Qkbiwd&#10;Y3QrTadqiOOQGGjnLMnaQuJESdaVt8ec4Gbr//T7c72ZnGWjiWnwKGA+K4AZVF4P2An4eH+5WwFL&#10;WaKW1qMR8G0SbJrrq1pW2l/wzYz73DEqwVRJAX3OoeI8qd44mWY+GKTs5KOTmdbYcR3lhcqd5fdF&#10;8cidHJAu9DKYbW/U1/7sBOza3bZ4jaNrw+H0aWVQ6jkkIW5vpvYJWDZT/oPhV5/UoSGnoz+jTswK&#10;KBcPC0IpWM2BEbBeljQcBSzLEnhT8/8fND8AAAD//wMAUEsBAi0AFAAGAAgAAAAhALaDOJL+AAAA&#10;4QEAABMAAAAAAAAAAAAAAAAAAAAAAFtDb250ZW50X1R5cGVzXS54bWxQSwECLQAUAAYACAAAACEA&#10;OP0h/9YAAACUAQAACwAAAAAAAAAAAAAAAAAvAQAAX3JlbHMvLnJlbHNQSwECLQAUAAYACAAAACEA&#10;5AvIPBUCAAApBAAADgAAAAAAAAAAAAAAAAAuAgAAZHJzL2Uyb0RvYy54bWxQSwECLQAUAAYACAAA&#10;ACEAsRFnFd0AAAAJAQAADwAAAAAAAAAAAAAAAABvBAAAZHJzL2Rvd25yZXYueG1sUEsFBgAAAAAE&#10;AAQA8wAAAHkFAAAAAA==&#10;">
                <v:textbox>
                  <w:txbxContent>
                    <w:p w14:paraId="54EC52EA" w14:textId="6A5A1106" w:rsidR="00581969" w:rsidRDefault="00581969" w:rsidP="00581969">
                      <w:pPr>
                        <w:jc w:val="center"/>
                        <w:rPr>
                          <w:rFonts w:ascii="Verdana" w:hAnsi="Verdana"/>
                          <w:b/>
                          <w:bCs/>
                          <w:sz w:val="20"/>
                          <w:szCs w:val="20"/>
                        </w:rPr>
                      </w:pPr>
                      <w:r w:rsidRPr="00786407">
                        <w:rPr>
                          <w:rFonts w:ascii="Verdana" w:hAnsi="Verdana"/>
                          <w:b/>
                          <w:bCs/>
                          <w:sz w:val="20"/>
                          <w:szCs w:val="20"/>
                        </w:rPr>
                        <w:t>VSME</w:t>
                      </w:r>
                      <w:r>
                        <w:rPr>
                          <w:rFonts w:ascii="Verdana" w:hAnsi="Verdana"/>
                          <w:b/>
                          <w:bCs/>
                          <w:sz w:val="20"/>
                          <w:szCs w:val="20"/>
                        </w:rPr>
                        <w:t xml:space="preserve"> C1</w:t>
                      </w:r>
                      <w:r w:rsidRPr="00786407">
                        <w:rPr>
                          <w:rFonts w:ascii="Verdana" w:hAnsi="Verdana"/>
                          <w:b/>
                          <w:bCs/>
                          <w:sz w:val="20"/>
                          <w:szCs w:val="20"/>
                        </w:rPr>
                        <w:t>–</w:t>
                      </w:r>
                      <w:r>
                        <w:rPr>
                          <w:rFonts w:ascii="Verdana" w:hAnsi="Verdana"/>
                          <w:b/>
                          <w:bCs/>
                          <w:sz w:val="20"/>
                          <w:szCs w:val="20"/>
                        </w:rPr>
                        <w:t>C2</w:t>
                      </w:r>
                      <w:r w:rsidRPr="00786407">
                        <w:rPr>
                          <w:rFonts w:ascii="Verdana" w:hAnsi="Verdana"/>
                          <w:b/>
                          <w:bCs/>
                          <w:sz w:val="20"/>
                          <w:szCs w:val="20"/>
                        </w:rPr>
                        <w:t>–</w:t>
                      </w:r>
                      <w:r>
                        <w:rPr>
                          <w:rFonts w:ascii="Verdana" w:hAnsi="Verdana"/>
                          <w:b/>
                          <w:bCs/>
                          <w:sz w:val="20"/>
                          <w:szCs w:val="20"/>
                        </w:rPr>
                        <w:t>C7</w:t>
                      </w:r>
                    </w:p>
                    <w:p w14:paraId="0935AD0F" w14:textId="77777777" w:rsidR="00581969" w:rsidRPr="00786407" w:rsidRDefault="00581969" w:rsidP="00581969">
                      <w:pPr>
                        <w:jc w:val="center"/>
                        <w:rPr>
                          <w:rFonts w:ascii="Verdana" w:hAnsi="Verdana"/>
                          <w:b/>
                          <w:bCs/>
                          <w:sz w:val="20"/>
                          <w:szCs w:val="20"/>
                        </w:rPr>
                      </w:pPr>
                      <w:r>
                        <w:rPr>
                          <w:rFonts w:ascii="Verdana" w:hAnsi="Verdana"/>
                          <w:b/>
                          <w:bCs/>
                          <w:sz w:val="20"/>
                          <w:szCs w:val="20"/>
                        </w:rPr>
                        <w:t>5</w:t>
                      </w:r>
                    </w:p>
                  </w:txbxContent>
                </v:textbox>
                <w10:wrap type="square" anchorx="margin"/>
              </v:shape>
            </w:pict>
          </mc:Fallback>
        </mc:AlternateContent>
      </w:r>
      <w:r w:rsidR="00DE7597" w:rsidRPr="00C671F9">
        <w:rPr>
          <w:rFonts w:ascii="Verdana" w:eastAsiaTheme="majorEastAsia" w:hAnsi="Verdana"/>
          <w:b/>
          <w:bCs/>
          <w:caps/>
          <w:sz w:val="28"/>
          <w:szCs w:val="28"/>
          <w:lang w:val="en-GB"/>
        </w:rPr>
        <w:t>4</w:t>
      </w:r>
      <w:r w:rsidR="005B2D36" w:rsidRPr="00C671F9">
        <w:rPr>
          <w:rFonts w:ascii="Verdana" w:eastAsiaTheme="majorEastAsia" w:hAnsi="Verdana"/>
          <w:b/>
          <w:bCs/>
          <w:caps/>
          <w:sz w:val="28"/>
          <w:szCs w:val="28"/>
          <w:lang w:val="en-GB"/>
        </w:rPr>
        <w:t xml:space="preserve">.2 </w:t>
      </w:r>
      <w:bookmarkEnd w:id="51"/>
      <w:bookmarkEnd w:id="52"/>
      <w:r w:rsidR="00C671F9" w:rsidRPr="00C671F9">
        <w:rPr>
          <w:rFonts w:ascii="Verdana" w:eastAsiaTheme="majorEastAsia" w:hAnsi="Verdana"/>
          <w:b/>
          <w:bCs/>
          <w:sz w:val="28"/>
          <w:szCs w:val="28"/>
          <w:lang w:val="en-GB"/>
        </w:rPr>
        <w:t>Supplier relations and payment practices</w:t>
      </w:r>
      <w:bookmarkEnd w:id="53"/>
    </w:p>
    <w:p w14:paraId="01820998" w14:textId="77777777" w:rsidR="00C671F9" w:rsidRPr="00C671F9" w:rsidRDefault="00C671F9" w:rsidP="00802623">
      <w:pPr>
        <w:pBdr>
          <w:top w:val="nil"/>
          <w:left w:val="nil"/>
          <w:bottom w:val="nil"/>
          <w:right w:val="nil"/>
          <w:between w:val="nil"/>
        </w:pBdr>
        <w:spacing w:after="120" w:line="240" w:lineRule="auto"/>
        <w:jc w:val="both"/>
        <w:rPr>
          <w:rFonts w:ascii="Verdana" w:eastAsia="Aptos" w:hAnsi="Verdana" w:cs="Times New Roman"/>
          <w:b/>
          <w:i/>
          <w:sz w:val="24"/>
          <w:lang w:val="en-GB"/>
        </w:rPr>
      </w:pPr>
      <w:r w:rsidRPr="00C671F9">
        <w:rPr>
          <w:rFonts w:ascii="Verdana" w:eastAsia="Aptos" w:hAnsi="Verdana" w:cs="Times New Roman"/>
          <w:b/>
          <w:i/>
          <w:sz w:val="24"/>
          <w:lang w:val="en-GB"/>
        </w:rPr>
        <w:t>Procurement policies and management</w:t>
      </w:r>
    </w:p>
    <w:p w14:paraId="32532220" w14:textId="77777777" w:rsidR="00C671F9" w:rsidRPr="00C671F9" w:rsidRDefault="00C671F9" w:rsidP="00C671F9">
      <w:pPr>
        <w:pBdr>
          <w:top w:val="nil"/>
          <w:left w:val="nil"/>
          <w:bottom w:val="nil"/>
          <w:right w:val="nil"/>
          <w:between w:val="nil"/>
        </w:pBdr>
        <w:spacing w:line="240" w:lineRule="auto"/>
        <w:jc w:val="both"/>
        <w:rPr>
          <w:rFonts w:ascii="Verdana" w:eastAsia="Aptos" w:hAnsi="Verdana"/>
          <w:sz w:val="20"/>
          <w:szCs w:val="20"/>
          <w:lang w:val="en-GB"/>
        </w:rPr>
      </w:pPr>
      <w:r w:rsidRPr="00C671F9">
        <w:rPr>
          <w:rFonts w:ascii="Verdana" w:eastAsia="Aptos" w:hAnsi="Verdana"/>
          <w:sz w:val="20"/>
          <w:szCs w:val="20"/>
          <w:lang w:val="en-GB"/>
        </w:rPr>
        <w:t>The management of relationships with suppliers and contractors is based on the principles of legality, fairness, transparency, and impartiality.</w:t>
      </w:r>
    </w:p>
    <w:p w14:paraId="3A510276" w14:textId="77777777" w:rsidR="00C671F9" w:rsidRPr="00C671F9" w:rsidRDefault="00C671F9" w:rsidP="00C671F9">
      <w:pPr>
        <w:pBdr>
          <w:top w:val="nil"/>
          <w:left w:val="nil"/>
          <w:bottom w:val="nil"/>
          <w:right w:val="nil"/>
          <w:between w:val="nil"/>
        </w:pBdr>
        <w:spacing w:line="240" w:lineRule="auto"/>
        <w:jc w:val="both"/>
        <w:rPr>
          <w:rFonts w:ascii="Verdana" w:eastAsia="Aptos" w:hAnsi="Verdana"/>
          <w:sz w:val="20"/>
          <w:szCs w:val="20"/>
          <w:lang w:val="en-GB"/>
        </w:rPr>
      </w:pPr>
      <w:r w:rsidRPr="00C671F9">
        <w:rPr>
          <w:rFonts w:ascii="Verdana" w:eastAsia="Aptos" w:hAnsi="Verdana"/>
          <w:sz w:val="20"/>
          <w:szCs w:val="20"/>
          <w:lang w:val="en-GB"/>
        </w:rPr>
        <w:t xml:space="preserve">Supplier selection, as specified in the Code of Ethics and the Anti-Corruption Policy, relies on objective and non-discriminatory criteria. These </w:t>
      </w:r>
      <w:proofErr w:type="gramStart"/>
      <w:r w:rsidRPr="00C671F9">
        <w:rPr>
          <w:rFonts w:ascii="Verdana" w:eastAsia="Aptos" w:hAnsi="Verdana"/>
          <w:sz w:val="20"/>
          <w:szCs w:val="20"/>
          <w:lang w:val="en-GB"/>
        </w:rPr>
        <w:t>take into account</w:t>
      </w:r>
      <w:proofErr w:type="gramEnd"/>
      <w:r w:rsidRPr="00C671F9">
        <w:rPr>
          <w:rFonts w:ascii="Verdana" w:eastAsia="Aptos" w:hAnsi="Verdana"/>
          <w:sz w:val="20"/>
          <w:szCs w:val="20"/>
          <w:lang w:val="en-GB"/>
        </w:rPr>
        <w:t xml:space="preserve"> not only economic terms but also technical and organizational capabilities, operational suitability, commitment to environmental responsibility, and financial stability.</w:t>
      </w:r>
    </w:p>
    <w:p w14:paraId="50D844BB" w14:textId="77777777" w:rsidR="00C671F9" w:rsidRPr="00C671F9" w:rsidRDefault="00C671F9" w:rsidP="00C671F9">
      <w:pPr>
        <w:pBdr>
          <w:top w:val="nil"/>
          <w:left w:val="nil"/>
          <w:bottom w:val="nil"/>
          <w:right w:val="nil"/>
          <w:between w:val="nil"/>
        </w:pBdr>
        <w:spacing w:line="240" w:lineRule="auto"/>
        <w:jc w:val="both"/>
        <w:rPr>
          <w:rFonts w:ascii="Verdana" w:eastAsia="Aptos" w:hAnsi="Verdana"/>
          <w:sz w:val="20"/>
          <w:szCs w:val="20"/>
          <w:lang w:val="en-GB"/>
        </w:rPr>
      </w:pPr>
      <w:r w:rsidRPr="00C671F9">
        <w:rPr>
          <w:rFonts w:ascii="Verdana" w:eastAsia="Aptos" w:hAnsi="Verdana"/>
          <w:sz w:val="20"/>
          <w:szCs w:val="20"/>
          <w:lang w:val="en-GB"/>
        </w:rPr>
        <w:t xml:space="preserve">Furthermore, the Company fosters open dialogue with its suppliers to build efficient, transparent, and collaborative relationships. This approach is part of a broader Stakeholder Engagement Policy, through which Thermocast engages with stakeholders to understand expectations and needs across the entire value chain and to encourage consistent, responsible </w:t>
      </w:r>
      <w:proofErr w:type="spellStart"/>
      <w:r w:rsidRPr="00C671F9">
        <w:rPr>
          <w:rFonts w:ascii="Verdana" w:eastAsia="Aptos" w:hAnsi="Verdana"/>
          <w:sz w:val="20"/>
          <w:szCs w:val="20"/>
          <w:lang w:val="en-GB"/>
        </w:rPr>
        <w:t>behavior</w:t>
      </w:r>
      <w:proofErr w:type="spellEnd"/>
      <w:r w:rsidRPr="00C671F9">
        <w:rPr>
          <w:rFonts w:ascii="Verdana" w:eastAsia="Aptos" w:hAnsi="Verdana"/>
          <w:sz w:val="20"/>
          <w:szCs w:val="20"/>
          <w:lang w:val="en-GB"/>
        </w:rPr>
        <w:t xml:space="preserve"> throughout the supply chain.</w:t>
      </w:r>
    </w:p>
    <w:p w14:paraId="59D4FCF5" w14:textId="13D187F0" w:rsidR="00CE591A" w:rsidRPr="00C671F9" w:rsidRDefault="00C671F9" w:rsidP="00C671F9">
      <w:pPr>
        <w:pBdr>
          <w:top w:val="nil"/>
          <w:left w:val="nil"/>
          <w:bottom w:val="nil"/>
          <w:right w:val="nil"/>
          <w:between w:val="nil"/>
        </w:pBdr>
        <w:spacing w:line="240" w:lineRule="auto"/>
        <w:jc w:val="both"/>
        <w:rPr>
          <w:rFonts w:ascii="Verdana" w:eastAsia="Aptos" w:hAnsi="Verdana"/>
          <w:sz w:val="20"/>
          <w:szCs w:val="20"/>
          <w:lang w:val="en-GB"/>
        </w:rPr>
      </w:pPr>
      <w:r w:rsidRPr="00C671F9">
        <w:rPr>
          <w:rFonts w:ascii="Verdana" w:eastAsia="Aptos" w:hAnsi="Verdana"/>
          <w:sz w:val="20"/>
          <w:szCs w:val="20"/>
          <w:lang w:val="en-GB"/>
        </w:rPr>
        <w:lastRenderedPageBreak/>
        <w:t>In this context, Thermocast recognizes the importance of managing environmental, social, and economic aspects within its supply chain. Consequently, as part of its procurement process for goods and services, the Company has adopted a Supplier Code of Conduct, which outlines the ethical, social, environmental, and governance requirements and principles that suppliers must uphold in their dealings with the Company</w:t>
      </w:r>
      <w:r w:rsidR="00CE591A" w:rsidRPr="00C671F9">
        <w:rPr>
          <w:rFonts w:ascii="Verdana" w:eastAsia="Aptos" w:hAnsi="Verdana"/>
          <w:sz w:val="20"/>
          <w:szCs w:val="20"/>
          <w:lang w:val="en-GB"/>
        </w:rPr>
        <w:t>.</w:t>
      </w:r>
    </w:p>
    <w:p w14:paraId="5A315DA2" w14:textId="77777777" w:rsidR="00320647" w:rsidRPr="00C671F9" w:rsidRDefault="00320647">
      <w:pPr>
        <w:pBdr>
          <w:top w:val="nil"/>
          <w:left w:val="nil"/>
          <w:bottom w:val="nil"/>
          <w:right w:val="nil"/>
          <w:between w:val="nil"/>
        </w:pBdr>
        <w:spacing w:line="240" w:lineRule="auto"/>
        <w:jc w:val="both"/>
        <w:rPr>
          <w:rFonts w:ascii="Verdana" w:eastAsia="Aptos" w:hAnsi="Verdana"/>
          <w:sz w:val="21"/>
          <w:szCs w:val="21"/>
          <w:lang w:val="en-GB"/>
        </w:rPr>
      </w:pPr>
    </w:p>
    <w:p w14:paraId="4889D488" w14:textId="7F117579" w:rsidR="00DE7597" w:rsidRPr="007F2BD0" w:rsidRDefault="007F2BD0" w:rsidP="00B167CA">
      <w:pPr>
        <w:keepNext/>
        <w:keepLines/>
        <w:spacing w:before="120" w:after="120" w:line="240" w:lineRule="auto"/>
        <w:outlineLvl w:val="2"/>
        <w:rPr>
          <w:rFonts w:ascii="Verdana" w:eastAsia="Aptos" w:hAnsi="Verdana" w:cs="Times New Roman"/>
          <w:b/>
          <w:i/>
          <w:sz w:val="24"/>
          <w:lang w:val="en-GB"/>
        </w:rPr>
      </w:pPr>
      <w:r w:rsidRPr="007F2BD0">
        <w:rPr>
          <w:rFonts w:ascii="Verdana" w:eastAsia="Aptos" w:hAnsi="Verdana" w:cs="Times New Roman"/>
          <w:b/>
          <w:i/>
          <w:sz w:val="24"/>
          <w:lang w:val="en-GB"/>
        </w:rPr>
        <w:t>Payment terms and conditions</w:t>
      </w:r>
    </w:p>
    <w:p w14:paraId="68A0FD96" w14:textId="77777777" w:rsidR="0054546D" w:rsidRPr="007F2BD0" w:rsidRDefault="0054546D" w:rsidP="00774030">
      <w:pPr>
        <w:pBdr>
          <w:top w:val="nil"/>
          <w:left w:val="nil"/>
          <w:bottom w:val="nil"/>
          <w:right w:val="nil"/>
          <w:between w:val="nil"/>
        </w:pBdr>
        <w:spacing w:line="240" w:lineRule="auto"/>
        <w:jc w:val="both"/>
        <w:rPr>
          <w:rFonts w:ascii="Verdana" w:eastAsia="Aptos" w:hAnsi="Verdana"/>
          <w:sz w:val="21"/>
          <w:szCs w:val="21"/>
          <w:lang w:val="en-GB"/>
        </w:rPr>
      </w:pPr>
    </w:p>
    <w:p w14:paraId="7ABDEA7D" w14:textId="77777777" w:rsidR="007F2BD0" w:rsidRPr="007F2BD0" w:rsidRDefault="007F2BD0" w:rsidP="007F2BD0">
      <w:pPr>
        <w:pBdr>
          <w:top w:val="nil"/>
          <w:left w:val="nil"/>
          <w:bottom w:val="nil"/>
          <w:right w:val="nil"/>
          <w:between w:val="nil"/>
        </w:pBdr>
        <w:spacing w:after="140" w:line="240" w:lineRule="auto"/>
        <w:jc w:val="both"/>
        <w:rPr>
          <w:rFonts w:ascii="Verdana" w:eastAsia="Aptos" w:hAnsi="Verdana"/>
          <w:sz w:val="20"/>
          <w:szCs w:val="20"/>
          <w:lang w:val="en-GB"/>
        </w:rPr>
      </w:pPr>
      <w:r w:rsidRPr="007F2BD0">
        <w:rPr>
          <w:rFonts w:ascii="Verdana" w:eastAsia="Aptos" w:hAnsi="Verdana"/>
          <w:sz w:val="20"/>
          <w:szCs w:val="20"/>
          <w:lang w:val="en-GB"/>
        </w:rPr>
        <w:t>In 2025, Thermocast made payments for the purchase of goods and services (excluding utilities) to approximately 370 suppliers. The total value of payments made during the year amounted to approximately €20,500,000.</w:t>
      </w:r>
    </w:p>
    <w:p w14:paraId="283C522A" w14:textId="62D9AAE1" w:rsidR="00FC2B1D" w:rsidRPr="007F2BD0" w:rsidRDefault="007F2BD0" w:rsidP="007F2BD0">
      <w:pPr>
        <w:pBdr>
          <w:top w:val="nil"/>
          <w:left w:val="nil"/>
          <w:bottom w:val="nil"/>
          <w:right w:val="nil"/>
          <w:between w:val="nil"/>
        </w:pBdr>
        <w:spacing w:after="140" w:line="240" w:lineRule="auto"/>
        <w:jc w:val="both"/>
        <w:rPr>
          <w:rFonts w:ascii="Verdana" w:eastAsia="Aptos" w:hAnsi="Verdana"/>
          <w:sz w:val="20"/>
          <w:szCs w:val="20"/>
          <w:lang w:val="en-GB"/>
        </w:rPr>
      </w:pPr>
      <w:r w:rsidRPr="007F2BD0">
        <w:rPr>
          <w:rFonts w:ascii="Verdana" w:eastAsia="Aptos" w:hAnsi="Verdana"/>
          <w:sz w:val="20"/>
          <w:szCs w:val="20"/>
          <w:lang w:val="en-GB"/>
        </w:rPr>
        <w:t>Data broken down by supply category and country is provided below</w:t>
      </w:r>
      <w:r w:rsidR="00F631A6" w:rsidRPr="007F2BD0">
        <w:rPr>
          <w:rFonts w:ascii="Verdana" w:eastAsia="Aptos" w:hAnsi="Verdana"/>
          <w:sz w:val="20"/>
          <w:szCs w:val="20"/>
          <w:lang w:val="en-GB"/>
        </w:rPr>
        <w:t>.</w:t>
      </w:r>
    </w:p>
    <w:p w14:paraId="52BE6D3E" w14:textId="77777777" w:rsidR="004D625C" w:rsidRPr="007F2BD0" w:rsidRDefault="004D625C" w:rsidP="00FC2B1D">
      <w:pPr>
        <w:pBdr>
          <w:top w:val="nil"/>
          <w:left w:val="nil"/>
          <w:bottom w:val="nil"/>
          <w:right w:val="nil"/>
          <w:between w:val="nil"/>
        </w:pBdr>
        <w:spacing w:after="140" w:line="240" w:lineRule="auto"/>
        <w:jc w:val="both"/>
        <w:rPr>
          <w:rFonts w:ascii="Verdana" w:eastAsia="Aptos" w:hAnsi="Verdana"/>
          <w:sz w:val="20"/>
          <w:szCs w:val="20"/>
          <w:lang w:val="en-GB"/>
        </w:rPr>
      </w:pPr>
    </w:p>
    <w:p w14:paraId="38CB5046" w14:textId="5263206B" w:rsidR="006E5C02" w:rsidRPr="007F2BD0" w:rsidRDefault="00D95CD5" w:rsidP="006E5C02">
      <w:pPr>
        <w:pBdr>
          <w:top w:val="nil"/>
          <w:left w:val="nil"/>
          <w:bottom w:val="nil"/>
          <w:right w:val="nil"/>
          <w:between w:val="nil"/>
        </w:pBdr>
        <w:spacing w:after="140"/>
        <w:rPr>
          <w:rFonts w:ascii="Verdana" w:hAnsi="Verdana"/>
          <w:sz w:val="20"/>
          <w:szCs w:val="20"/>
          <w:lang w:val="en-GB"/>
        </w:rPr>
      </w:pPr>
      <w:r>
        <w:rPr>
          <w:noProof/>
        </w:rPr>
        <w:drawing>
          <wp:anchor distT="0" distB="0" distL="114300" distR="114300" simplePos="0" relativeHeight="251665459" behindDoc="0" locked="0" layoutInCell="1" allowOverlap="1" wp14:anchorId="50256E7A" wp14:editId="358ECC84">
            <wp:simplePos x="0" y="0"/>
            <wp:positionH relativeFrom="column">
              <wp:posOffset>361950</wp:posOffset>
            </wp:positionH>
            <wp:positionV relativeFrom="paragraph">
              <wp:posOffset>5080</wp:posOffset>
            </wp:positionV>
            <wp:extent cx="5280660" cy="3124200"/>
            <wp:effectExtent l="0" t="0" r="0" b="0"/>
            <wp:wrapNone/>
            <wp:docPr id="1938046528" name="Grafico 1">
              <a:extLst xmlns:a="http://schemas.openxmlformats.org/drawingml/2006/main">
                <a:ext uri="{FF2B5EF4-FFF2-40B4-BE49-F238E27FC236}">
                  <a16:creationId xmlns:a16="http://schemas.microsoft.com/office/drawing/2014/main" id="{303657FA-6AAE-4B9F-9B15-A43DAEDE98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14:sizeRelH relativeFrom="page">
              <wp14:pctWidth>0</wp14:pctWidth>
            </wp14:sizeRelH>
            <wp14:sizeRelV relativeFrom="page">
              <wp14:pctHeight>0</wp14:pctHeight>
            </wp14:sizeRelV>
          </wp:anchor>
        </w:drawing>
      </w:r>
    </w:p>
    <w:p w14:paraId="5F5C2742"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54DE9D5F" w14:textId="6F564DEB"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19E485FD"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488379F1" w14:textId="24EAA705"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0918733E" w14:textId="711CDA7F"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3455DCFC" w14:textId="2F5426B0"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1A63DD86"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2CA6D5E4"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173A0F06"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42A2AA98" w14:textId="2B8C7777" w:rsidR="00D95CD5" w:rsidRPr="007F2BD0" w:rsidRDefault="00D95CD5" w:rsidP="006E5C02">
      <w:pPr>
        <w:pBdr>
          <w:top w:val="nil"/>
          <w:left w:val="nil"/>
          <w:bottom w:val="nil"/>
          <w:right w:val="nil"/>
          <w:between w:val="nil"/>
        </w:pBdr>
        <w:spacing w:after="140"/>
        <w:rPr>
          <w:rFonts w:ascii="Verdana" w:hAnsi="Verdana"/>
          <w:sz w:val="20"/>
          <w:szCs w:val="20"/>
          <w:lang w:val="en-GB"/>
        </w:rPr>
      </w:pPr>
    </w:p>
    <w:p w14:paraId="00484651" w14:textId="77777777" w:rsidR="00D95CD5" w:rsidRPr="007F2BD0" w:rsidRDefault="00D95CD5" w:rsidP="006E5C02">
      <w:pPr>
        <w:pBdr>
          <w:top w:val="nil"/>
          <w:left w:val="nil"/>
          <w:bottom w:val="nil"/>
          <w:right w:val="nil"/>
          <w:between w:val="nil"/>
        </w:pBdr>
        <w:spacing w:after="140"/>
        <w:rPr>
          <w:rFonts w:ascii="Verdana" w:hAnsi="Verdana"/>
          <w:sz w:val="20"/>
          <w:szCs w:val="20"/>
          <w:lang w:val="en-GB"/>
        </w:rPr>
      </w:pPr>
    </w:p>
    <w:tbl>
      <w:tblPr>
        <w:tblStyle w:val="a4"/>
        <w:tblW w:w="8222" w:type="dxa"/>
        <w:jc w:val="center"/>
        <w:tblInd w:w="0" w:type="dxa"/>
        <w:tblLayout w:type="fixed"/>
        <w:tblLook w:val="0400" w:firstRow="0" w:lastRow="0" w:firstColumn="0" w:lastColumn="0" w:noHBand="0" w:noVBand="1"/>
      </w:tblPr>
      <w:tblGrid>
        <w:gridCol w:w="3120"/>
        <w:gridCol w:w="2409"/>
        <w:gridCol w:w="2693"/>
      </w:tblGrid>
      <w:tr w:rsidR="006E5C02" w:rsidRPr="00126B1C" w14:paraId="018FD204" w14:textId="77777777">
        <w:trPr>
          <w:trHeight w:val="298"/>
          <w:jc w:val="center"/>
        </w:trPr>
        <w:tc>
          <w:tcPr>
            <w:tcW w:w="8222" w:type="dxa"/>
            <w:gridSpan w:val="3"/>
            <w:tcBorders>
              <w:top w:val="single" w:sz="4" w:space="0" w:color="000000"/>
              <w:bottom w:val="nil"/>
            </w:tcBorders>
            <w:vAlign w:val="center"/>
          </w:tcPr>
          <w:p w14:paraId="153A67D8" w14:textId="77777777" w:rsidR="00377BE5" w:rsidRPr="00377BE5" w:rsidRDefault="00377BE5" w:rsidP="00377BE5">
            <w:pPr>
              <w:spacing w:line="240" w:lineRule="auto"/>
              <w:jc w:val="center"/>
              <w:rPr>
                <w:rFonts w:ascii="Verdana" w:eastAsia="Verdana" w:hAnsi="Verdana" w:cs="Verdana"/>
                <w:i/>
                <w:iCs/>
                <w:color w:val="000000" w:themeColor="text1"/>
                <w:sz w:val="20"/>
                <w:szCs w:val="20"/>
                <w:lang w:val="en-GB"/>
              </w:rPr>
            </w:pPr>
            <w:r w:rsidRPr="00377BE5">
              <w:rPr>
                <w:rFonts w:ascii="Verdana" w:eastAsia="Verdana" w:hAnsi="Verdana" w:cs="Verdana"/>
                <w:i/>
                <w:iCs/>
                <w:color w:val="000000" w:themeColor="text1"/>
                <w:sz w:val="20"/>
                <w:szCs w:val="20"/>
                <w:lang w:val="en-GB"/>
              </w:rPr>
              <w:t xml:space="preserve">BREAKDOWN OF SUPPLIERS AND SETTLED VALUE BY </w:t>
            </w:r>
          </w:p>
          <w:p w14:paraId="195F8C23" w14:textId="4C8C06A1" w:rsidR="006E5C02" w:rsidRPr="00835E41" w:rsidRDefault="00377BE5" w:rsidP="00377BE5">
            <w:pPr>
              <w:spacing w:line="240" w:lineRule="auto"/>
              <w:jc w:val="center"/>
              <w:rPr>
                <w:rFonts w:ascii="Verdana" w:eastAsia="Verdana" w:hAnsi="Verdana" w:cs="Verdana"/>
                <w:i/>
                <w:iCs/>
                <w:color w:val="000000" w:themeColor="text1"/>
                <w:sz w:val="20"/>
                <w:szCs w:val="20"/>
              </w:rPr>
            </w:pPr>
            <w:r w:rsidRPr="00377BE5">
              <w:rPr>
                <w:rFonts w:ascii="Verdana" w:eastAsia="Verdana" w:hAnsi="Verdana" w:cs="Verdana"/>
                <w:i/>
                <w:iCs/>
                <w:color w:val="000000" w:themeColor="text1"/>
                <w:sz w:val="20"/>
                <w:szCs w:val="20"/>
              </w:rPr>
              <w:t xml:space="preserve">SUPPLY CATEGORY </w:t>
            </w:r>
            <w:r w:rsidR="006E5C02" w:rsidRPr="00835E41">
              <w:rPr>
                <w:rFonts w:ascii="Verdana" w:eastAsia="Verdana" w:hAnsi="Verdana" w:cs="Verdana"/>
                <w:i/>
                <w:iCs/>
                <w:color w:val="000000" w:themeColor="text1"/>
                <w:sz w:val="20"/>
                <w:szCs w:val="20"/>
              </w:rPr>
              <w:t>2025</w:t>
            </w:r>
          </w:p>
        </w:tc>
      </w:tr>
      <w:tr w:rsidR="006E5C02" w:rsidRPr="00E33860" w14:paraId="0D1551C7" w14:textId="77777777" w:rsidTr="007175F1">
        <w:trPr>
          <w:trHeight w:val="298"/>
          <w:jc w:val="center"/>
        </w:trPr>
        <w:tc>
          <w:tcPr>
            <w:tcW w:w="3120" w:type="dxa"/>
            <w:tcBorders>
              <w:top w:val="single" w:sz="4" w:space="0" w:color="000000"/>
              <w:bottom w:val="nil"/>
            </w:tcBorders>
            <w:vAlign w:val="center"/>
          </w:tcPr>
          <w:p w14:paraId="057898E2" w14:textId="144346A9" w:rsidR="006E5C02" w:rsidRPr="00835E41" w:rsidRDefault="006E5C02">
            <w:pPr>
              <w:spacing w:line="240" w:lineRule="auto"/>
              <w:jc w:val="center"/>
              <w:rPr>
                <w:rFonts w:ascii="Verdana" w:eastAsia="Verdana" w:hAnsi="Verdana" w:cs="Verdana"/>
                <w:i/>
                <w:iCs/>
                <w:color w:val="000000" w:themeColor="text1"/>
                <w:sz w:val="20"/>
                <w:szCs w:val="20"/>
              </w:rPr>
            </w:pPr>
            <w:proofErr w:type="spellStart"/>
            <w:r w:rsidRPr="00835E41">
              <w:rPr>
                <w:rFonts w:ascii="Verdana" w:eastAsia="Verdana" w:hAnsi="Verdana" w:cs="Verdana"/>
                <w:i/>
                <w:iCs/>
                <w:color w:val="000000" w:themeColor="text1"/>
                <w:sz w:val="20"/>
                <w:szCs w:val="20"/>
              </w:rPr>
              <w:t>Catego</w:t>
            </w:r>
            <w:r w:rsidR="00377BE5">
              <w:rPr>
                <w:rFonts w:ascii="Verdana" w:eastAsia="Verdana" w:hAnsi="Verdana" w:cs="Verdana"/>
                <w:i/>
                <w:iCs/>
                <w:color w:val="000000" w:themeColor="text1"/>
                <w:sz w:val="20"/>
                <w:szCs w:val="20"/>
              </w:rPr>
              <w:t>ry</w:t>
            </w:r>
            <w:proofErr w:type="spellEnd"/>
          </w:p>
        </w:tc>
        <w:tc>
          <w:tcPr>
            <w:tcW w:w="2409" w:type="dxa"/>
            <w:tcBorders>
              <w:top w:val="single" w:sz="4" w:space="0" w:color="000000"/>
              <w:bottom w:val="nil"/>
            </w:tcBorders>
            <w:vAlign w:val="center"/>
          </w:tcPr>
          <w:p w14:paraId="3703E67B" w14:textId="77777777" w:rsidR="00377BE5" w:rsidRDefault="004F55E9" w:rsidP="00377BE5">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w:t>
            </w:r>
            <w:r w:rsidR="006E5C02" w:rsidRPr="00835E41">
              <w:rPr>
                <w:rFonts w:ascii="Verdana" w:eastAsia="Verdana" w:hAnsi="Verdana" w:cs="Verdana"/>
                <w:i/>
                <w:iCs/>
                <w:color w:val="000000" w:themeColor="text1"/>
                <w:sz w:val="20"/>
                <w:szCs w:val="20"/>
              </w:rPr>
              <w:t xml:space="preserve"> </w:t>
            </w:r>
            <w:r w:rsidR="00377BE5">
              <w:rPr>
                <w:rFonts w:ascii="Verdana" w:eastAsia="Verdana" w:hAnsi="Verdana" w:cs="Verdana"/>
                <w:i/>
                <w:iCs/>
                <w:color w:val="000000" w:themeColor="text1"/>
                <w:sz w:val="20"/>
                <w:szCs w:val="20"/>
              </w:rPr>
              <w:t xml:space="preserve">Supplier </w:t>
            </w:r>
          </w:p>
          <w:p w14:paraId="7E8DB6C5" w14:textId="231D52F3" w:rsidR="006E5C02" w:rsidRPr="00835E41" w:rsidRDefault="00377BE5" w:rsidP="00377BE5">
            <w:pPr>
              <w:spacing w:line="240" w:lineRule="auto"/>
              <w:jc w:val="center"/>
              <w:rPr>
                <w:rFonts w:ascii="Verdana" w:eastAsia="Verdana" w:hAnsi="Verdana" w:cs="Verdana"/>
                <w:i/>
                <w:iCs/>
                <w:color w:val="000000" w:themeColor="text1"/>
                <w:sz w:val="20"/>
                <w:szCs w:val="20"/>
              </w:rPr>
            </w:pPr>
            <w:r w:rsidRPr="00377BE5">
              <w:rPr>
                <w:rFonts w:ascii="Verdana" w:eastAsia="Verdana" w:hAnsi="Verdana" w:cs="Verdana"/>
                <w:i/>
                <w:iCs/>
                <w:color w:val="000000" w:themeColor="text1"/>
                <w:sz w:val="20"/>
                <w:szCs w:val="20"/>
                <w:lang w:val="en-GB"/>
              </w:rPr>
              <w:t>of the total</w:t>
            </w:r>
          </w:p>
        </w:tc>
        <w:tc>
          <w:tcPr>
            <w:tcW w:w="2693" w:type="dxa"/>
            <w:tcBorders>
              <w:top w:val="single" w:sz="4" w:space="0" w:color="000000"/>
              <w:bottom w:val="nil"/>
            </w:tcBorders>
            <w:vAlign w:val="center"/>
          </w:tcPr>
          <w:p w14:paraId="4D87C098" w14:textId="77777777" w:rsidR="00377BE5" w:rsidRPr="00377BE5" w:rsidRDefault="006E5C02" w:rsidP="00377BE5">
            <w:pPr>
              <w:spacing w:line="240" w:lineRule="auto"/>
              <w:jc w:val="center"/>
              <w:rPr>
                <w:rFonts w:ascii="Verdana" w:eastAsia="Verdana" w:hAnsi="Verdana" w:cs="Verdana"/>
                <w:i/>
                <w:iCs/>
                <w:color w:val="000000" w:themeColor="text1"/>
                <w:sz w:val="20"/>
                <w:szCs w:val="20"/>
                <w:lang w:val="en-GB"/>
              </w:rPr>
            </w:pPr>
            <w:r w:rsidRPr="00377BE5">
              <w:rPr>
                <w:rFonts w:ascii="Verdana" w:eastAsia="Verdana" w:hAnsi="Verdana" w:cs="Verdana"/>
                <w:i/>
                <w:iCs/>
                <w:color w:val="000000" w:themeColor="text1"/>
                <w:sz w:val="20"/>
                <w:szCs w:val="20"/>
                <w:lang w:val="en-GB"/>
              </w:rPr>
              <w:t xml:space="preserve">  </w:t>
            </w:r>
            <w:r w:rsidR="004F55E9" w:rsidRPr="00377BE5">
              <w:rPr>
                <w:rFonts w:ascii="Verdana" w:eastAsia="Verdana" w:hAnsi="Verdana" w:cs="Verdana"/>
                <w:i/>
                <w:iCs/>
                <w:color w:val="000000" w:themeColor="text1"/>
                <w:sz w:val="20"/>
                <w:szCs w:val="20"/>
                <w:lang w:val="en-GB"/>
              </w:rPr>
              <w:t xml:space="preserve">% </w:t>
            </w:r>
            <w:r w:rsidR="00377BE5" w:rsidRPr="00377BE5">
              <w:rPr>
                <w:rFonts w:ascii="Verdana" w:eastAsia="Verdana" w:hAnsi="Verdana" w:cs="Verdana"/>
                <w:i/>
                <w:iCs/>
                <w:color w:val="000000" w:themeColor="text1"/>
                <w:sz w:val="20"/>
                <w:szCs w:val="20"/>
                <w:lang w:val="en-GB"/>
              </w:rPr>
              <w:t xml:space="preserve">Settled value € </w:t>
            </w:r>
          </w:p>
          <w:p w14:paraId="1DA99066" w14:textId="6BF45D74" w:rsidR="006E5C02" w:rsidRPr="00377BE5" w:rsidRDefault="00377BE5" w:rsidP="00377BE5">
            <w:pPr>
              <w:spacing w:line="240" w:lineRule="auto"/>
              <w:jc w:val="center"/>
              <w:rPr>
                <w:rFonts w:ascii="Verdana" w:eastAsia="Verdana" w:hAnsi="Verdana" w:cs="Verdana"/>
                <w:i/>
                <w:iCs/>
                <w:color w:val="000000" w:themeColor="text1"/>
                <w:sz w:val="20"/>
                <w:szCs w:val="20"/>
                <w:lang w:val="en-GB"/>
              </w:rPr>
            </w:pPr>
            <w:r w:rsidRPr="00377BE5">
              <w:rPr>
                <w:rFonts w:ascii="Verdana" w:eastAsia="Verdana" w:hAnsi="Verdana" w:cs="Verdana"/>
                <w:i/>
                <w:iCs/>
                <w:color w:val="000000" w:themeColor="text1"/>
                <w:sz w:val="20"/>
                <w:szCs w:val="20"/>
                <w:lang w:val="en-GB"/>
              </w:rPr>
              <w:t>of the total</w:t>
            </w:r>
          </w:p>
        </w:tc>
      </w:tr>
      <w:tr w:rsidR="009716B4" w:rsidRPr="00126B1C" w14:paraId="457D658F" w14:textId="77777777" w:rsidTr="007175F1">
        <w:trPr>
          <w:trHeight w:val="298"/>
          <w:jc w:val="center"/>
        </w:trPr>
        <w:tc>
          <w:tcPr>
            <w:tcW w:w="3120" w:type="dxa"/>
            <w:tcBorders>
              <w:top w:val="single" w:sz="4" w:space="0" w:color="000000"/>
              <w:bottom w:val="nil"/>
            </w:tcBorders>
          </w:tcPr>
          <w:p w14:paraId="05EF0607" w14:textId="559BC9BD" w:rsidR="009716B4" w:rsidRPr="00835E41" w:rsidRDefault="00795FCC" w:rsidP="009716B4">
            <w:pPr>
              <w:spacing w:line="240" w:lineRule="auto"/>
              <w:rPr>
                <w:rFonts w:ascii="Verdana" w:eastAsia="Verdana" w:hAnsi="Verdana" w:cs="Verdana"/>
                <w:color w:val="000000" w:themeColor="text1"/>
                <w:sz w:val="20"/>
                <w:szCs w:val="20"/>
              </w:rPr>
            </w:pPr>
            <w:r w:rsidRPr="00795FCC">
              <w:rPr>
                <w:rFonts w:ascii="Verdana" w:eastAsia="Verdana" w:hAnsi="Verdana" w:cs="Verdana"/>
                <w:color w:val="000000" w:themeColor="text1"/>
                <w:sz w:val="20"/>
                <w:szCs w:val="20"/>
              </w:rPr>
              <w:t>Goods (</w:t>
            </w:r>
            <w:proofErr w:type="spellStart"/>
            <w:r w:rsidRPr="00795FCC">
              <w:rPr>
                <w:rFonts w:ascii="Verdana" w:eastAsia="Verdana" w:hAnsi="Verdana" w:cs="Verdana"/>
                <w:color w:val="000000" w:themeColor="text1"/>
                <w:sz w:val="20"/>
                <w:szCs w:val="20"/>
              </w:rPr>
              <w:t>excluding</w:t>
            </w:r>
            <w:proofErr w:type="spellEnd"/>
            <w:r w:rsidRPr="00795FCC">
              <w:rPr>
                <w:rFonts w:ascii="Verdana" w:eastAsia="Verdana" w:hAnsi="Verdana" w:cs="Verdana"/>
                <w:color w:val="000000" w:themeColor="text1"/>
                <w:sz w:val="20"/>
                <w:szCs w:val="20"/>
              </w:rPr>
              <w:t xml:space="preserve"> </w:t>
            </w:r>
            <w:proofErr w:type="spellStart"/>
            <w:r w:rsidRPr="00795FCC">
              <w:rPr>
                <w:rFonts w:ascii="Verdana" w:eastAsia="Verdana" w:hAnsi="Verdana" w:cs="Verdana"/>
                <w:color w:val="000000" w:themeColor="text1"/>
                <w:sz w:val="20"/>
                <w:szCs w:val="20"/>
              </w:rPr>
              <w:t>raw</w:t>
            </w:r>
            <w:proofErr w:type="spellEnd"/>
            <w:r w:rsidRPr="00795FCC">
              <w:rPr>
                <w:rFonts w:ascii="Verdana" w:eastAsia="Verdana" w:hAnsi="Verdana" w:cs="Verdana"/>
                <w:color w:val="000000" w:themeColor="text1"/>
                <w:sz w:val="20"/>
                <w:szCs w:val="20"/>
              </w:rPr>
              <w:t xml:space="preserve"> </w:t>
            </w:r>
            <w:proofErr w:type="spellStart"/>
            <w:r w:rsidRPr="00795FCC">
              <w:rPr>
                <w:rFonts w:ascii="Verdana" w:eastAsia="Verdana" w:hAnsi="Verdana" w:cs="Verdana"/>
                <w:color w:val="000000" w:themeColor="text1"/>
                <w:sz w:val="20"/>
                <w:szCs w:val="20"/>
              </w:rPr>
              <w:t>materials</w:t>
            </w:r>
            <w:proofErr w:type="spellEnd"/>
            <w:r w:rsidRPr="00795FCC">
              <w:rPr>
                <w:rFonts w:ascii="Verdana" w:eastAsia="Verdana" w:hAnsi="Verdana" w:cs="Verdana"/>
                <w:color w:val="000000" w:themeColor="text1"/>
                <w:sz w:val="20"/>
                <w:szCs w:val="20"/>
              </w:rPr>
              <w:t>)</w:t>
            </w:r>
          </w:p>
        </w:tc>
        <w:tc>
          <w:tcPr>
            <w:tcW w:w="2409" w:type="dxa"/>
            <w:tcBorders>
              <w:top w:val="single" w:sz="4" w:space="0" w:color="000000"/>
              <w:bottom w:val="nil"/>
            </w:tcBorders>
          </w:tcPr>
          <w:p w14:paraId="3DC70001" w14:textId="5BA864BC" w:rsidR="009716B4" w:rsidRPr="00835E41" w:rsidRDefault="009716B4"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36</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6%</w:t>
            </w:r>
          </w:p>
        </w:tc>
        <w:tc>
          <w:tcPr>
            <w:tcW w:w="2693" w:type="dxa"/>
            <w:tcBorders>
              <w:top w:val="single" w:sz="4" w:space="0" w:color="000000"/>
              <w:bottom w:val="nil"/>
            </w:tcBorders>
          </w:tcPr>
          <w:p w14:paraId="1657E874" w14:textId="3BB3BB48" w:rsidR="009716B4" w:rsidRPr="00835E41" w:rsidRDefault="009716B4"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60</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5%</w:t>
            </w:r>
          </w:p>
        </w:tc>
      </w:tr>
      <w:tr w:rsidR="009716B4" w:rsidRPr="00126B1C" w14:paraId="5DB45BAC" w14:textId="77777777" w:rsidTr="007175F1">
        <w:trPr>
          <w:trHeight w:val="298"/>
          <w:jc w:val="center"/>
        </w:trPr>
        <w:tc>
          <w:tcPr>
            <w:tcW w:w="3120" w:type="dxa"/>
            <w:tcBorders>
              <w:top w:val="nil"/>
              <w:bottom w:val="nil"/>
            </w:tcBorders>
          </w:tcPr>
          <w:p w14:paraId="76ADFA5C" w14:textId="47766239" w:rsidR="009716B4" w:rsidRPr="00835E41" w:rsidRDefault="00795FCC" w:rsidP="009716B4">
            <w:pPr>
              <w:spacing w:line="240" w:lineRule="auto"/>
              <w:rPr>
                <w:rFonts w:ascii="Verdana" w:eastAsia="Verdana" w:hAnsi="Verdana" w:cs="Verdana"/>
                <w:color w:val="000000" w:themeColor="text1"/>
                <w:sz w:val="20"/>
                <w:szCs w:val="20"/>
              </w:rPr>
            </w:pPr>
            <w:r w:rsidRPr="00795FCC">
              <w:rPr>
                <w:rFonts w:ascii="Verdana" w:eastAsia="Verdana" w:hAnsi="Verdana" w:cs="Verdana"/>
                <w:color w:val="000000" w:themeColor="text1"/>
                <w:sz w:val="20"/>
                <w:szCs w:val="20"/>
              </w:rPr>
              <w:t>Services</w:t>
            </w:r>
          </w:p>
        </w:tc>
        <w:tc>
          <w:tcPr>
            <w:tcW w:w="2409" w:type="dxa"/>
            <w:tcBorders>
              <w:top w:val="nil"/>
              <w:bottom w:val="nil"/>
            </w:tcBorders>
          </w:tcPr>
          <w:p w14:paraId="0B6A8C58" w14:textId="76E76B5D"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56</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5%</w:t>
            </w:r>
          </w:p>
        </w:tc>
        <w:tc>
          <w:tcPr>
            <w:tcW w:w="2693" w:type="dxa"/>
            <w:tcBorders>
              <w:top w:val="nil"/>
              <w:bottom w:val="nil"/>
            </w:tcBorders>
          </w:tcPr>
          <w:p w14:paraId="1196B542" w14:textId="0B02B3FE"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28</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2%</w:t>
            </w:r>
          </w:p>
        </w:tc>
      </w:tr>
      <w:tr w:rsidR="009716B4" w:rsidRPr="00126B1C" w14:paraId="75AB5E44" w14:textId="77777777" w:rsidTr="007175F1">
        <w:trPr>
          <w:trHeight w:val="298"/>
          <w:jc w:val="center"/>
        </w:trPr>
        <w:tc>
          <w:tcPr>
            <w:tcW w:w="3120" w:type="dxa"/>
            <w:tcBorders>
              <w:top w:val="nil"/>
              <w:bottom w:val="nil"/>
            </w:tcBorders>
          </w:tcPr>
          <w:p w14:paraId="6B2DC640" w14:textId="61DC7948" w:rsidR="009716B4" w:rsidRPr="00835E41" w:rsidRDefault="00795FCC" w:rsidP="009716B4">
            <w:pPr>
              <w:spacing w:line="240" w:lineRule="auto"/>
              <w:rPr>
                <w:rFonts w:ascii="Verdana" w:eastAsia="Verdana" w:hAnsi="Verdana" w:cs="Verdana"/>
                <w:color w:val="000000" w:themeColor="text1"/>
                <w:sz w:val="20"/>
                <w:szCs w:val="20"/>
              </w:rPr>
            </w:pPr>
            <w:proofErr w:type="spellStart"/>
            <w:r w:rsidRPr="00795FCC">
              <w:rPr>
                <w:rFonts w:ascii="Verdana" w:eastAsia="Verdana" w:hAnsi="Verdana" w:cs="Verdana"/>
                <w:color w:val="000000" w:themeColor="text1"/>
                <w:sz w:val="20"/>
                <w:szCs w:val="20"/>
              </w:rPr>
              <w:t>Raw</w:t>
            </w:r>
            <w:proofErr w:type="spellEnd"/>
            <w:r w:rsidRPr="00795FCC">
              <w:rPr>
                <w:rFonts w:ascii="Verdana" w:eastAsia="Verdana" w:hAnsi="Verdana" w:cs="Verdana"/>
                <w:color w:val="000000" w:themeColor="text1"/>
                <w:sz w:val="20"/>
                <w:szCs w:val="20"/>
              </w:rPr>
              <w:t xml:space="preserve"> </w:t>
            </w:r>
            <w:proofErr w:type="spellStart"/>
            <w:r w:rsidRPr="00795FCC">
              <w:rPr>
                <w:rFonts w:ascii="Verdana" w:eastAsia="Verdana" w:hAnsi="Verdana" w:cs="Verdana"/>
                <w:color w:val="000000" w:themeColor="text1"/>
                <w:sz w:val="20"/>
                <w:szCs w:val="20"/>
              </w:rPr>
              <w:t>materials</w:t>
            </w:r>
            <w:proofErr w:type="spellEnd"/>
          </w:p>
        </w:tc>
        <w:tc>
          <w:tcPr>
            <w:tcW w:w="2409" w:type="dxa"/>
            <w:tcBorders>
              <w:top w:val="nil"/>
              <w:bottom w:val="nil"/>
            </w:tcBorders>
          </w:tcPr>
          <w:p w14:paraId="561B6D40" w14:textId="7D641A73"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6%</w:t>
            </w:r>
          </w:p>
        </w:tc>
        <w:tc>
          <w:tcPr>
            <w:tcW w:w="2693" w:type="dxa"/>
            <w:tcBorders>
              <w:top w:val="nil"/>
              <w:bottom w:val="nil"/>
            </w:tcBorders>
          </w:tcPr>
          <w:p w14:paraId="753B0E95" w14:textId="380B1FD1"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9</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0%</w:t>
            </w:r>
          </w:p>
        </w:tc>
      </w:tr>
      <w:tr w:rsidR="009716B4" w:rsidRPr="00126B1C" w14:paraId="5FE5E921" w14:textId="77777777" w:rsidTr="007175F1">
        <w:trPr>
          <w:trHeight w:val="298"/>
          <w:jc w:val="center"/>
        </w:trPr>
        <w:tc>
          <w:tcPr>
            <w:tcW w:w="3120" w:type="dxa"/>
            <w:tcBorders>
              <w:top w:val="nil"/>
              <w:bottom w:val="nil"/>
            </w:tcBorders>
          </w:tcPr>
          <w:p w14:paraId="4A4C4586" w14:textId="1B63EACA" w:rsidR="009716B4" w:rsidRPr="00835E41" w:rsidRDefault="00795FCC" w:rsidP="009716B4">
            <w:pPr>
              <w:spacing w:line="240" w:lineRule="auto"/>
              <w:rPr>
                <w:rFonts w:ascii="Verdana" w:eastAsia="Verdana" w:hAnsi="Verdana" w:cs="Verdana"/>
                <w:color w:val="000000" w:themeColor="text1"/>
                <w:sz w:val="20"/>
                <w:szCs w:val="20"/>
              </w:rPr>
            </w:pPr>
            <w:r w:rsidRPr="00795FCC">
              <w:rPr>
                <w:rFonts w:ascii="Verdana" w:eastAsia="Verdana" w:hAnsi="Verdana" w:cs="Verdana"/>
                <w:color w:val="000000" w:themeColor="text1"/>
                <w:sz w:val="20"/>
                <w:szCs w:val="20"/>
              </w:rPr>
              <w:t>Other</w:t>
            </w:r>
          </w:p>
        </w:tc>
        <w:tc>
          <w:tcPr>
            <w:tcW w:w="2409" w:type="dxa"/>
            <w:tcBorders>
              <w:top w:val="nil"/>
              <w:bottom w:val="nil"/>
            </w:tcBorders>
          </w:tcPr>
          <w:p w14:paraId="6B13F208" w14:textId="2FB50ACC"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w:t>
            </w:r>
            <w:r w:rsidR="00795FCC">
              <w:rPr>
                <w:rFonts w:ascii="Verdana" w:eastAsia="Verdana" w:hAnsi="Verdana" w:cs="Verdana"/>
                <w:color w:val="000000" w:themeColor="text1"/>
                <w:sz w:val="20"/>
                <w:szCs w:val="20"/>
              </w:rPr>
              <w:t>.</w:t>
            </w:r>
            <w:r w:rsidR="004175C0">
              <w:rPr>
                <w:rFonts w:ascii="Verdana" w:eastAsia="Verdana" w:hAnsi="Verdana" w:cs="Verdana"/>
                <w:color w:val="000000" w:themeColor="text1"/>
                <w:sz w:val="20"/>
                <w:szCs w:val="20"/>
              </w:rPr>
              <w:t>3</w:t>
            </w:r>
            <w:r>
              <w:rPr>
                <w:rFonts w:ascii="Verdana" w:eastAsia="Verdana" w:hAnsi="Verdana" w:cs="Verdana"/>
                <w:color w:val="000000" w:themeColor="text1"/>
                <w:sz w:val="20"/>
                <w:szCs w:val="20"/>
              </w:rPr>
              <w:t>%</w:t>
            </w:r>
          </w:p>
        </w:tc>
        <w:tc>
          <w:tcPr>
            <w:tcW w:w="2693" w:type="dxa"/>
            <w:tcBorders>
              <w:top w:val="nil"/>
              <w:bottom w:val="nil"/>
            </w:tcBorders>
          </w:tcPr>
          <w:p w14:paraId="7738FA44" w14:textId="5E985080" w:rsidR="009716B4" w:rsidRPr="00835E41" w:rsidRDefault="00BE25FE" w:rsidP="009716B4">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w:t>
            </w:r>
            <w:r w:rsidR="00795FCC">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3%</w:t>
            </w:r>
          </w:p>
        </w:tc>
      </w:tr>
      <w:tr w:rsidR="009716B4" w:rsidRPr="00126B1C" w14:paraId="2272EF73" w14:textId="77777777" w:rsidTr="007175F1">
        <w:trPr>
          <w:trHeight w:val="298"/>
          <w:jc w:val="center"/>
        </w:trPr>
        <w:tc>
          <w:tcPr>
            <w:tcW w:w="3120" w:type="dxa"/>
            <w:tcBorders>
              <w:top w:val="single" w:sz="4" w:space="0" w:color="000000"/>
              <w:bottom w:val="single" w:sz="4" w:space="0" w:color="000000"/>
            </w:tcBorders>
            <w:vAlign w:val="center"/>
          </w:tcPr>
          <w:p w14:paraId="122D7C85" w14:textId="35F6D9C9" w:rsidR="009716B4" w:rsidRPr="00835E41" w:rsidRDefault="009716B4" w:rsidP="009716B4">
            <w:pPr>
              <w:spacing w:line="240" w:lineRule="auto"/>
              <w:rPr>
                <w:rFonts w:ascii="Verdana" w:eastAsia="Verdana" w:hAnsi="Verdana" w:cs="Verdana"/>
                <w:b/>
                <w:bCs/>
                <w:color w:val="000000" w:themeColor="text1"/>
                <w:sz w:val="20"/>
                <w:szCs w:val="20"/>
              </w:rPr>
            </w:pPr>
            <w:r w:rsidRPr="00835E41">
              <w:rPr>
                <w:rFonts w:ascii="Verdana" w:eastAsia="Verdana" w:hAnsi="Verdana" w:cs="Verdana"/>
                <w:b/>
                <w:bCs/>
                <w:color w:val="000000" w:themeColor="text1"/>
                <w:sz w:val="20"/>
                <w:szCs w:val="20"/>
              </w:rPr>
              <w:t>Total</w:t>
            </w:r>
          </w:p>
        </w:tc>
        <w:tc>
          <w:tcPr>
            <w:tcW w:w="2409" w:type="dxa"/>
            <w:tcBorders>
              <w:top w:val="single" w:sz="4" w:space="0" w:color="000000"/>
              <w:bottom w:val="single" w:sz="4" w:space="0" w:color="000000"/>
            </w:tcBorders>
            <w:vAlign w:val="center"/>
          </w:tcPr>
          <w:p w14:paraId="760EB282" w14:textId="7B0D46BD" w:rsidR="009716B4" w:rsidRPr="00835E41" w:rsidRDefault="00BE25FE" w:rsidP="009716B4">
            <w:pPr>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w:t>
            </w:r>
            <w:r w:rsidR="00795FCC">
              <w:rPr>
                <w:rFonts w:ascii="Verdana" w:eastAsia="Verdana" w:hAnsi="Verdana" w:cs="Verdana"/>
                <w:b/>
                <w:bCs/>
                <w:color w:val="000000" w:themeColor="text1"/>
                <w:sz w:val="20"/>
                <w:szCs w:val="20"/>
              </w:rPr>
              <w:t>.</w:t>
            </w:r>
            <w:r>
              <w:rPr>
                <w:rFonts w:ascii="Verdana" w:eastAsia="Verdana" w:hAnsi="Verdana" w:cs="Verdana"/>
                <w:b/>
                <w:bCs/>
                <w:color w:val="000000" w:themeColor="text1"/>
                <w:sz w:val="20"/>
                <w:szCs w:val="20"/>
              </w:rPr>
              <w:t>0%</w:t>
            </w:r>
          </w:p>
        </w:tc>
        <w:tc>
          <w:tcPr>
            <w:tcW w:w="2693" w:type="dxa"/>
            <w:tcBorders>
              <w:top w:val="single" w:sz="4" w:space="0" w:color="000000"/>
              <w:bottom w:val="single" w:sz="4" w:space="0" w:color="000000"/>
            </w:tcBorders>
          </w:tcPr>
          <w:p w14:paraId="2CE32E46" w14:textId="20D864AA" w:rsidR="009716B4" w:rsidRPr="00835E41" w:rsidRDefault="00BE25FE" w:rsidP="009716B4">
            <w:pPr>
              <w:spacing w:line="240" w:lineRule="auto"/>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w:t>
            </w:r>
            <w:r w:rsidR="00795FCC">
              <w:rPr>
                <w:rFonts w:ascii="Verdana" w:eastAsia="Verdana" w:hAnsi="Verdana" w:cs="Verdana"/>
                <w:b/>
                <w:bCs/>
                <w:color w:val="000000" w:themeColor="text1"/>
                <w:sz w:val="20"/>
                <w:szCs w:val="20"/>
              </w:rPr>
              <w:t>.</w:t>
            </w:r>
            <w:r>
              <w:rPr>
                <w:rFonts w:ascii="Verdana" w:eastAsia="Verdana" w:hAnsi="Verdana" w:cs="Verdana"/>
                <w:b/>
                <w:bCs/>
                <w:color w:val="000000" w:themeColor="text1"/>
                <w:sz w:val="20"/>
                <w:szCs w:val="20"/>
              </w:rPr>
              <w:t>0%</w:t>
            </w:r>
          </w:p>
        </w:tc>
      </w:tr>
    </w:tbl>
    <w:p w14:paraId="18799984" w14:textId="6406BCB4" w:rsidR="00A01CB5" w:rsidRDefault="004D625C" w:rsidP="006E5C02">
      <w:pPr>
        <w:pBdr>
          <w:top w:val="nil"/>
          <w:left w:val="nil"/>
          <w:bottom w:val="nil"/>
          <w:right w:val="nil"/>
          <w:between w:val="nil"/>
        </w:pBdr>
        <w:spacing w:after="140"/>
        <w:rPr>
          <w:rFonts w:ascii="Verdana" w:hAnsi="Verdana"/>
          <w:sz w:val="20"/>
          <w:szCs w:val="20"/>
        </w:rPr>
      </w:pPr>
      <w:r>
        <w:rPr>
          <w:noProof/>
        </w:rPr>
        <w:lastRenderedPageBreak/>
        <w:drawing>
          <wp:anchor distT="0" distB="0" distL="114300" distR="114300" simplePos="0" relativeHeight="251662387" behindDoc="0" locked="0" layoutInCell="1" allowOverlap="1" wp14:anchorId="4139F767" wp14:editId="5F816885">
            <wp:simplePos x="0" y="0"/>
            <wp:positionH relativeFrom="column">
              <wp:posOffset>209550</wp:posOffset>
            </wp:positionH>
            <wp:positionV relativeFrom="paragraph">
              <wp:posOffset>154305</wp:posOffset>
            </wp:positionV>
            <wp:extent cx="5562600" cy="2865120"/>
            <wp:effectExtent l="0" t="0" r="0" b="0"/>
            <wp:wrapSquare wrapText="bothSides"/>
            <wp:docPr id="1386057123" name="Grafico 1">
              <a:extLst xmlns:a="http://schemas.openxmlformats.org/drawingml/2006/main">
                <a:ext uri="{FF2B5EF4-FFF2-40B4-BE49-F238E27FC236}">
                  <a16:creationId xmlns:a16="http://schemas.microsoft.com/office/drawing/2014/main" id="{A4BBE81F-92CA-4833-A4B6-C020A04B94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14:sizeRelH relativeFrom="page">
              <wp14:pctWidth>0</wp14:pctWidth>
            </wp14:sizeRelH>
            <wp14:sizeRelV relativeFrom="page">
              <wp14:pctHeight>0</wp14:pctHeight>
            </wp14:sizeRelV>
          </wp:anchor>
        </w:drawing>
      </w:r>
    </w:p>
    <w:p w14:paraId="7DAC1A73" w14:textId="12082E9C" w:rsidR="0054117C" w:rsidRDefault="0054117C" w:rsidP="0054117C">
      <w:pPr>
        <w:pBdr>
          <w:top w:val="nil"/>
          <w:left w:val="nil"/>
          <w:bottom w:val="nil"/>
          <w:right w:val="nil"/>
          <w:between w:val="nil"/>
        </w:pBdr>
        <w:spacing w:after="140"/>
        <w:jc w:val="center"/>
        <w:rPr>
          <w:rFonts w:ascii="Verdana" w:hAnsi="Verdana"/>
          <w:sz w:val="20"/>
          <w:szCs w:val="20"/>
        </w:rPr>
      </w:pPr>
    </w:p>
    <w:p w14:paraId="127910FC" w14:textId="55BD7A55" w:rsidR="0054117C" w:rsidRDefault="0054117C" w:rsidP="006E5C02">
      <w:pPr>
        <w:pBdr>
          <w:top w:val="nil"/>
          <w:left w:val="nil"/>
          <w:bottom w:val="nil"/>
          <w:right w:val="nil"/>
          <w:between w:val="nil"/>
        </w:pBdr>
        <w:spacing w:after="140"/>
        <w:rPr>
          <w:rFonts w:ascii="Verdana" w:hAnsi="Verdana"/>
          <w:sz w:val="20"/>
          <w:szCs w:val="20"/>
        </w:rPr>
      </w:pPr>
    </w:p>
    <w:p w14:paraId="6533DD9B" w14:textId="77777777" w:rsidR="00D95CD5" w:rsidRDefault="00D95CD5" w:rsidP="006E5C02">
      <w:pPr>
        <w:pBdr>
          <w:top w:val="nil"/>
          <w:left w:val="nil"/>
          <w:bottom w:val="nil"/>
          <w:right w:val="nil"/>
          <w:between w:val="nil"/>
        </w:pBdr>
        <w:spacing w:after="140"/>
        <w:rPr>
          <w:rFonts w:ascii="Verdana" w:hAnsi="Verdana"/>
          <w:sz w:val="20"/>
          <w:szCs w:val="20"/>
        </w:rPr>
      </w:pPr>
    </w:p>
    <w:p w14:paraId="775A5249" w14:textId="2D329C07" w:rsidR="004D625C" w:rsidRDefault="004D625C" w:rsidP="006E5C02">
      <w:pPr>
        <w:pBdr>
          <w:top w:val="nil"/>
          <w:left w:val="nil"/>
          <w:bottom w:val="nil"/>
          <w:right w:val="nil"/>
          <w:between w:val="nil"/>
        </w:pBdr>
        <w:spacing w:after="140"/>
        <w:rPr>
          <w:rFonts w:ascii="Verdana" w:hAnsi="Verdana"/>
          <w:sz w:val="20"/>
          <w:szCs w:val="20"/>
        </w:rPr>
      </w:pPr>
    </w:p>
    <w:p w14:paraId="0FF83F19" w14:textId="60F12920" w:rsidR="004D625C" w:rsidRDefault="004D625C" w:rsidP="006E5C02">
      <w:pPr>
        <w:pBdr>
          <w:top w:val="nil"/>
          <w:left w:val="nil"/>
          <w:bottom w:val="nil"/>
          <w:right w:val="nil"/>
          <w:between w:val="nil"/>
        </w:pBdr>
        <w:spacing w:after="140"/>
        <w:rPr>
          <w:rFonts w:ascii="Verdana" w:hAnsi="Verdana"/>
          <w:sz w:val="20"/>
          <w:szCs w:val="20"/>
        </w:rPr>
      </w:pPr>
      <w:r>
        <w:rPr>
          <w:noProof/>
        </w:rPr>
        <w:drawing>
          <wp:anchor distT="0" distB="0" distL="114300" distR="114300" simplePos="0" relativeHeight="251664435" behindDoc="0" locked="0" layoutInCell="1" allowOverlap="1" wp14:anchorId="3405200F" wp14:editId="53BFAE0F">
            <wp:simplePos x="0" y="0"/>
            <wp:positionH relativeFrom="column">
              <wp:posOffset>4846320</wp:posOffset>
            </wp:positionH>
            <wp:positionV relativeFrom="paragraph">
              <wp:posOffset>12065</wp:posOffset>
            </wp:positionV>
            <wp:extent cx="1635760" cy="1410335"/>
            <wp:effectExtent l="0" t="0" r="2540" b="0"/>
            <wp:wrapNone/>
            <wp:docPr id="522087598" name="Immagine 31" descr="Icona Di Posizione O Simbolo Di Segno Isolato Logo Simbol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cona Di Posizione O Simbolo Di Segno Isolato Logo Simbolo ..."/>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635760" cy="141033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57F1D93" w14:textId="23D91AD5" w:rsidR="004D625C" w:rsidRDefault="004D625C" w:rsidP="006E5C02">
      <w:pPr>
        <w:pBdr>
          <w:top w:val="nil"/>
          <w:left w:val="nil"/>
          <w:bottom w:val="nil"/>
          <w:right w:val="nil"/>
          <w:between w:val="nil"/>
        </w:pBdr>
        <w:spacing w:after="140"/>
        <w:rPr>
          <w:rFonts w:ascii="Verdana" w:hAnsi="Verdana"/>
          <w:sz w:val="20"/>
          <w:szCs w:val="20"/>
        </w:rPr>
      </w:pPr>
    </w:p>
    <w:p w14:paraId="1FA98658" w14:textId="0B81BD6F" w:rsidR="004D625C" w:rsidRDefault="004D625C" w:rsidP="006E5C02">
      <w:pPr>
        <w:pBdr>
          <w:top w:val="nil"/>
          <w:left w:val="nil"/>
          <w:bottom w:val="nil"/>
          <w:right w:val="nil"/>
          <w:between w:val="nil"/>
        </w:pBdr>
        <w:spacing w:after="140"/>
        <w:rPr>
          <w:rFonts w:ascii="Verdana" w:hAnsi="Verdana"/>
          <w:sz w:val="20"/>
          <w:szCs w:val="20"/>
        </w:rPr>
      </w:pPr>
    </w:p>
    <w:p w14:paraId="4D980209" w14:textId="4389BF2E" w:rsidR="004D625C" w:rsidRDefault="004D625C" w:rsidP="006E5C02">
      <w:pPr>
        <w:pBdr>
          <w:top w:val="nil"/>
          <w:left w:val="nil"/>
          <w:bottom w:val="nil"/>
          <w:right w:val="nil"/>
          <w:between w:val="nil"/>
        </w:pBdr>
        <w:spacing w:after="140"/>
        <w:rPr>
          <w:rFonts w:ascii="Verdana" w:hAnsi="Verdana"/>
          <w:sz w:val="20"/>
          <w:szCs w:val="20"/>
        </w:rPr>
      </w:pPr>
    </w:p>
    <w:p w14:paraId="3103614C" w14:textId="38C235EB" w:rsidR="004D625C" w:rsidRDefault="004D625C" w:rsidP="006E5C02">
      <w:pPr>
        <w:pBdr>
          <w:top w:val="nil"/>
          <w:left w:val="nil"/>
          <w:bottom w:val="nil"/>
          <w:right w:val="nil"/>
          <w:between w:val="nil"/>
        </w:pBdr>
        <w:spacing w:after="140"/>
        <w:rPr>
          <w:rFonts w:ascii="Verdana" w:hAnsi="Verdana"/>
          <w:sz w:val="20"/>
          <w:szCs w:val="20"/>
        </w:rPr>
      </w:pPr>
    </w:p>
    <w:p w14:paraId="65DC7856" w14:textId="610AFE98" w:rsidR="004D625C" w:rsidRDefault="004D625C" w:rsidP="006E5C02">
      <w:pPr>
        <w:pBdr>
          <w:top w:val="nil"/>
          <w:left w:val="nil"/>
          <w:bottom w:val="nil"/>
          <w:right w:val="nil"/>
          <w:between w:val="nil"/>
        </w:pBdr>
        <w:spacing w:after="140"/>
        <w:rPr>
          <w:rFonts w:ascii="Verdana" w:hAnsi="Verdana"/>
          <w:sz w:val="20"/>
          <w:szCs w:val="20"/>
        </w:rPr>
      </w:pPr>
      <w:r>
        <w:rPr>
          <w:noProof/>
        </w:rPr>
        <mc:AlternateContent>
          <mc:Choice Requires="wps">
            <w:drawing>
              <wp:anchor distT="0" distB="0" distL="114300" distR="114300" simplePos="0" relativeHeight="251663411" behindDoc="0" locked="0" layoutInCell="1" allowOverlap="1" wp14:anchorId="6607A9DF" wp14:editId="2CA757E7">
                <wp:simplePos x="0" y="0"/>
                <wp:positionH relativeFrom="column">
                  <wp:posOffset>5136515</wp:posOffset>
                </wp:positionH>
                <wp:positionV relativeFrom="paragraph">
                  <wp:posOffset>90805</wp:posOffset>
                </wp:positionV>
                <wp:extent cx="1129086" cy="264405"/>
                <wp:effectExtent l="0" t="0" r="13970" b="21590"/>
                <wp:wrapNone/>
                <wp:docPr id="376136677" name="Casella di testo 30"/>
                <wp:cNvGraphicFramePr/>
                <a:graphic xmlns:a="http://schemas.openxmlformats.org/drawingml/2006/main">
                  <a:graphicData uri="http://schemas.microsoft.com/office/word/2010/wordprocessingShape">
                    <wps:wsp>
                      <wps:cNvSpPr txBox="1"/>
                      <wps:spPr>
                        <a:xfrm>
                          <a:off x="0" y="0"/>
                          <a:ext cx="1129086" cy="264405"/>
                        </a:xfrm>
                        <a:prstGeom prst="rect">
                          <a:avLst/>
                        </a:prstGeom>
                        <a:solidFill>
                          <a:schemeClr val="lt1"/>
                        </a:solidFill>
                        <a:ln w="6350">
                          <a:solidFill>
                            <a:schemeClr val="bg1"/>
                          </a:solidFill>
                        </a:ln>
                      </wps:spPr>
                      <wps:txbx>
                        <w:txbxContent>
                          <w:p w14:paraId="7108AB14" w14:textId="1E997E4D" w:rsidR="0054117C" w:rsidRPr="00802613" w:rsidRDefault="0054117C" w:rsidP="0054117C">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Ital</w:t>
                            </w:r>
                            <w:r w:rsidR="00093674">
                              <w:rPr>
                                <w:rFonts w:ascii="Verdana" w:hAnsi="Verdana"/>
                                <w:b/>
                                <w:bCs/>
                                <w:color w:val="000000" w:themeColor="text1"/>
                                <w:sz w:val="20"/>
                                <w:szCs w:val="20"/>
                              </w:rPr>
                              <w:t>y</w:t>
                            </w:r>
                            <w:r w:rsidRPr="00802613">
                              <w:rPr>
                                <w:rFonts w:ascii="Verdana" w:hAnsi="Verdana"/>
                                <w:b/>
                                <w:bCs/>
                                <w:color w:val="000000" w:themeColor="text1"/>
                                <w:sz w:val="20"/>
                                <w:szCs w:val="20"/>
                              </w:rPr>
                              <w:t xml:space="preserve"> </w:t>
                            </w:r>
                            <w:r>
                              <w:rPr>
                                <w:rFonts w:ascii="Verdana" w:hAnsi="Verdana"/>
                                <w:b/>
                                <w:bCs/>
                                <w:color w:val="000000" w:themeColor="text1"/>
                                <w:sz w:val="20"/>
                                <w:szCs w:val="20"/>
                              </w:rPr>
                              <w:t>39</w:t>
                            </w:r>
                            <w:r w:rsidR="00093674">
                              <w:rPr>
                                <w:rFonts w:ascii="Verdana" w:hAnsi="Verdana"/>
                                <w:b/>
                                <w:bCs/>
                                <w:color w:val="000000" w:themeColor="text1"/>
                                <w:sz w:val="20"/>
                                <w:szCs w:val="20"/>
                              </w:rPr>
                              <w:t>.</w:t>
                            </w:r>
                            <w:r>
                              <w:rPr>
                                <w:rFonts w:ascii="Verdana" w:hAnsi="Verdana"/>
                                <w:b/>
                                <w:bCs/>
                                <w:color w:val="000000" w:themeColor="text1"/>
                                <w:sz w:val="20"/>
                                <w:szCs w:val="20"/>
                              </w:rPr>
                              <w:t>1</w:t>
                            </w:r>
                            <w:r w:rsidRPr="00802613">
                              <w:rPr>
                                <w:rFonts w:ascii="Verdana" w:hAnsi="Verdana"/>
                                <w:b/>
                                <w:bCs/>
                                <w:color w:val="000000" w:themeColor="text1"/>
                                <w:sz w:val="20"/>
                                <w:szCs w:val="20"/>
                              </w:rPr>
                              <w:t xml:space="preserve">% </w:t>
                            </w:r>
                          </w:p>
                          <w:p w14:paraId="749822F6" w14:textId="77777777" w:rsidR="0054117C" w:rsidRDefault="0054117C" w:rsidP="0054117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07A9DF" id="_x0000_s1093" type="#_x0000_t202" style="position:absolute;margin-left:404.45pt;margin-top:7.15pt;width:88.9pt;height:20.8pt;z-index:25166341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0xNOQIAAIQEAAAOAAAAZHJzL2Uyb0RvYy54bWysVE1v2zAMvQ/YfxB0X+ykSdYGcYosRYYB&#10;QVsgHXpWZCkWIIuapMTOfv0oOV/tehp2kSmReiIfHz29b2tN9sJ5Baag/V5OiTAcSmW2Bf35svxy&#10;S4kPzJRMgxEFPQhP72efP00bOxEDqECXwhEEMX7S2IJWIdhJlnleiZr5Hlhh0CnB1Szg1m2z0rEG&#10;0WudDfJ8nDXgSuuAC+/x9KFz0lnCl1Lw8CSlF4HogmJuIa0urZu4ZrMpm2wds5XixzTYP2RRM2Xw&#10;0TPUAwuM7Jz6C6pW3IEHGXoc6gykVFykGrCafv6umnXFrEi1IDnenmny/w+WP+7X9tmR0H6DFhsY&#10;CWmsn3g8jPW00tXxi5kS9COFhzNtog2Ex0v9wV1+O6aEo28wHg7zUYTJLret8+G7gJpEo6AO25LY&#10;YvuVD13oKSQ+5kGrcqm0TpsoBbHQjuwZNlGHlCOCv4nShjQFHd+M8gT8xpfEdEHYbD9AQDxtMOdL&#10;7dEK7aYlqizo8OZEzAbKA/LloJOSt3ypsKgV8+GZOdQOUoTzEJ5wkRowKThalFTgfn90HuOxpeil&#10;pEEtFtT/2jEnKNE/DDb7ro+conjTZjj6OsCNu/Zsrj1mVy8Amerj5FmezBgf9MmUDupXHJt5fBVd&#10;zHB8u6DhZC5CNyE4dlzM5ykI5WpZWJm15RE6dia27KV9Zc4e+xpQEY9wUi2bvGtvFxtvGpjvAkiV&#10;eh+J7lg98o9ST+o5jmWcpet9irr8PGZ/AAAA//8DAFBLAwQUAAYACAAAACEA/7YMzN8AAAAJAQAA&#10;DwAAAGRycy9kb3ducmV2LnhtbEyPQUvDQBCF74L/YRnBm91o03YTsylBEcEKYuvF2zY7JsHsbMhu&#10;2/TfO570OLyP974p1pPrxRHH0HnScDtLQCDV3nbUaPjYPd0oECEasqb3hBrOGGBdXl4UJrf+RO94&#10;3MZGcAmF3GhoYxxyKUPdojNh5gckzr786Ezkc2ykHc2Jy10v75JkKZ3piBdaM+BDi/X39uA0vKSf&#10;5nEeN3iONL1V1bMa0vCq9fXVVN2DiDjFPxh+9VkdSnba+wPZIHoNKlEZoxykcxAMZGq5ArHXsFhk&#10;IMtC/v+g/AEAAP//AwBQSwECLQAUAAYACAAAACEAtoM4kv4AAADhAQAAEwAAAAAAAAAAAAAAAAAA&#10;AAAAW0NvbnRlbnRfVHlwZXNdLnhtbFBLAQItABQABgAIAAAAIQA4/SH/1gAAAJQBAAALAAAAAAAA&#10;AAAAAAAAAC8BAABfcmVscy8ucmVsc1BLAQItABQABgAIAAAAIQDCj0xNOQIAAIQEAAAOAAAAAAAA&#10;AAAAAAAAAC4CAABkcnMvZTJvRG9jLnhtbFBLAQItABQABgAIAAAAIQD/tgzM3wAAAAkBAAAPAAAA&#10;AAAAAAAAAAAAAJMEAABkcnMvZG93bnJldi54bWxQSwUGAAAAAAQABADzAAAAnwUAAAAA&#10;" fillcolor="white [3201]" strokecolor="white [3212]" strokeweight=".5pt">
                <v:textbox>
                  <w:txbxContent>
                    <w:p w14:paraId="7108AB14" w14:textId="1E997E4D" w:rsidR="0054117C" w:rsidRPr="00802613" w:rsidRDefault="0054117C" w:rsidP="0054117C">
                      <w:pPr>
                        <w:pBdr>
                          <w:top w:val="nil"/>
                          <w:left w:val="nil"/>
                          <w:bottom w:val="nil"/>
                          <w:right w:val="nil"/>
                          <w:between w:val="nil"/>
                        </w:pBdr>
                        <w:spacing w:after="140"/>
                        <w:contextualSpacing/>
                        <w:jc w:val="both"/>
                        <w:rPr>
                          <w:rFonts w:ascii="Verdana" w:hAnsi="Verdana"/>
                          <w:b/>
                          <w:bCs/>
                          <w:color w:val="000000" w:themeColor="text1"/>
                          <w:sz w:val="20"/>
                          <w:szCs w:val="20"/>
                        </w:rPr>
                      </w:pPr>
                      <w:r w:rsidRPr="00802613">
                        <w:rPr>
                          <w:rFonts w:ascii="Verdana" w:hAnsi="Verdana"/>
                          <w:b/>
                          <w:bCs/>
                          <w:color w:val="000000" w:themeColor="text1"/>
                          <w:sz w:val="20"/>
                          <w:szCs w:val="20"/>
                        </w:rPr>
                        <w:t>Ital</w:t>
                      </w:r>
                      <w:r w:rsidR="00093674">
                        <w:rPr>
                          <w:rFonts w:ascii="Verdana" w:hAnsi="Verdana"/>
                          <w:b/>
                          <w:bCs/>
                          <w:color w:val="000000" w:themeColor="text1"/>
                          <w:sz w:val="20"/>
                          <w:szCs w:val="20"/>
                        </w:rPr>
                        <w:t>y</w:t>
                      </w:r>
                      <w:r w:rsidRPr="00802613">
                        <w:rPr>
                          <w:rFonts w:ascii="Verdana" w:hAnsi="Verdana"/>
                          <w:b/>
                          <w:bCs/>
                          <w:color w:val="000000" w:themeColor="text1"/>
                          <w:sz w:val="20"/>
                          <w:szCs w:val="20"/>
                        </w:rPr>
                        <w:t xml:space="preserve"> </w:t>
                      </w:r>
                      <w:r>
                        <w:rPr>
                          <w:rFonts w:ascii="Verdana" w:hAnsi="Verdana"/>
                          <w:b/>
                          <w:bCs/>
                          <w:color w:val="000000" w:themeColor="text1"/>
                          <w:sz w:val="20"/>
                          <w:szCs w:val="20"/>
                        </w:rPr>
                        <w:t>39</w:t>
                      </w:r>
                      <w:r w:rsidR="00093674">
                        <w:rPr>
                          <w:rFonts w:ascii="Verdana" w:hAnsi="Verdana"/>
                          <w:b/>
                          <w:bCs/>
                          <w:color w:val="000000" w:themeColor="text1"/>
                          <w:sz w:val="20"/>
                          <w:szCs w:val="20"/>
                        </w:rPr>
                        <w:t>.</w:t>
                      </w:r>
                      <w:r>
                        <w:rPr>
                          <w:rFonts w:ascii="Verdana" w:hAnsi="Verdana"/>
                          <w:b/>
                          <w:bCs/>
                          <w:color w:val="000000" w:themeColor="text1"/>
                          <w:sz w:val="20"/>
                          <w:szCs w:val="20"/>
                        </w:rPr>
                        <w:t>1</w:t>
                      </w:r>
                      <w:r w:rsidRPr="00802613">
                        <w:rPr>
                          <w:rFonts w:ascii="Verdana" w:hAnsi="Verdana"/>
                          <w:b/>
                          <w:bCs/>
                          <w:color w:val="000000" w:themeColor="text1"/>
                          <w:sz w:val="20"/>
                          <w:szCs w:val="20"/>
                        </w:rPr>
                        <w:t xml:space="preserve">% </w:t>
                      </w:r>
                    </w:p>
                    <w:p w14:paraId="749822F6" w14:textId="77777777" w:rsidR="0054117C" w:rsidRDefault="0054117C" w:rsidP="0054117C"/>
                  </w:txbxContent>
                </v:textbox>
              </v:shape>
            </w:pict>
          </mc:Fallback>
        </mc:AlternateContent>
      </w:r>
    </w:p>
    <w:p w14:paraId="0C9FB300" w14:textId="77777777" w:rsidR="004D625C" w:rsidRDefault="004D625C" w:rsidP="006E5C02">
      <w:pPr>
        <w:pBdr>
          <w:top w:val="nil"/>
          <w:left w:val="nil"/>
          <w:bottom w:val="nil"/>
          <w:right w:val="nil"/>
          <w:between w:val="nil"/>
        </w:pBdr>
        <w:spacing w:after="140"/>
        <w:rPr>
          <w:rFonts w:ascii="Verdana" w:hAnsi="Verdana"/>
          <w:sz w:val="20"/>
          <w:szCs w:val="20"/>
        </w:rPr>
      </w:pPr>
    </w:p>
    <w:p w14:paraId="32342553" w14:textId="77777777" w:rsidR="004D625C" w:rsidRDefault="004D625C" w:rsidP="006E5C02">
      <w:pPr>
        <w:pBdr>
          <w:top w:val="nil"/>
          <w:left w:val="nil"/>
          <w:bottom w:val="nil"/>
          <w:right w:val="nil"/>
          <w:between w:val="nil"/>
        </w:pBdr>
        <w:spacing w:after="140"/>
        <w:rPr>
          <w:rFonts w:ascii="Verdana" w:hAnsi="Verdana"/>
          <w:sz w:val="20"/>
          <w:szCs w:val="20"/>
        </w:rPr>
      </w:pPr>
    </w:p>
    <w:tbl>
      <w:tblPr>
        <w:tblStyle w:val="a4"/>
        <w:tblW w:w="8222" w:type="dxa"/>
        <w:jc w:val="center"/>
        <w:tblInd w:w="0" w:type="dxa"/>
        <w:tblLayout w:type="fixed"/>
        <w:tblLook w:val="0400" w:firstRow="0" w:lastRow="0" w:firstColumn="0" w:lastColumn="0" w:noHBand="0" w:noVBand="1"/>
      </w:tblPr>
      <w:tblGrid>
        <w:gridCol w:w="3120"/>
        <w:gridCol w:w="2409"/>
        <w:gridCol w:w="2693"/>
      </w:tblGrid>
      <w:tr w:rsidR="001F3703" w:rsidRPr="00126B1C" w14:paraId="441EF59F" w14:textId="77777777" w:rsidTr="00AA7D4B">
        <w:trPr>
          <w:trHeight w:val="298"/>
          <w:jc w:val="center"/>
        </w:trPr>
        <w:tc>
          <w:tcPr>
            <w:tcW w:w="8222" w:type="dxa"/>
            <w:gridSpan w:val="3"/>
            <w:tcBorders>
              <w:top w:val="single" w:sz="4" w:space="0" w:color="000000"/>
              <w:bottom w:val="nil"/>
            </w:tcBorders>
            <w:vAlign w:val="center"/>
          </w:tcPr>
          <w:p w14:paraId="26A97428" w14:textId="77777777" w:rsidR="00093674" w:rsidRPr="00093674" w:rsidRDefault="00093674" w:rsidP="00093674">
            <w:pPr>
              <w:spacing w:line="240" w:lineRule="auto"/>
              <w:jc w:val="center"/>
              <w:rPr>
                <w:rFonts w:ascii="Verdana" w:eastAsia="Verdana" w:hAnsi="Verdana" w:cs="Verdana"/>
                <w:i/>
                <w:iCs/>
                <w:color w:val="000000" w:themeColor="text1"/>
                <w:sz w:val="20"/>
                <w:szCs w:val="20"/>
                <w:lang w:val="en-GB"/>
              </w:rPr>
            </w:pPr>
            <w:r w:rsidRPr="00093674">
              <w:rPr>
                <w:rFonts w:ascii="Verdana" w:eastAsia="Verdana" w:hAnsi="Verdana" w:cs="Verdana"/>
                <w:i/>
                <w:iCs/>
                <w:color w:val="000000" w:themeColor="text1"/>
                <w:sz w:val="20"/>
                <w:szCs w:val="20"/>
                <w:lang w:val="en-GB"/>
              </w:rPr>
              <w:t xml:space="preserve">BREAKDOWN OF SUPPLIERS AND SETTLED VALUE BY </w:t>
            </w:r>
          </w:p>
          <w:p w14:paraId="04A1895A" w14:textId="3994D528" w:rsidR="001F3703" w:rsidRPr="00835E41" w:rsidRDefault="00093674" w:rsidP="00093674">
            <w:pPr>
              <w:spacing w:line="240" w:lineRule="auto"/>
              <w:jc w:val="center"/>
              <w:rPr>
                <w:rFonts w:ascii="Verdana" w:eastAsia="Verdana" w:hAnsi="Verdana" w:cs="Verdana"/>
                <w:i/>
                <w:iCs/>
                <w:color w:val="000000" w:themeColor="text1"/>
                <w:sz w:val="20"/>
                <w:szCs w:val="20"/>
              </w:rPr>
            </w:pPr>
            <w:r w:rsidRPr="00093674">
              <w:rPr>
                <w:rFonts w:ascii="Verdana" w:eastAsia="Verdana" w:hAnsi="Verdana" w:cs="Verdana"/>
                <w:i/>
                <w:iCs/>
                <w:color w:val="000000" w:themeColor="text1"/>
                <w:sz w:val="20"/>
                <w:szCs w:val="20"/>
              </w:rPr>
              <w:t xml:space="preserve">COUNTRY </w:t>
            </w:r>
            <w:r w:rsidR="001F3703" w:rsidRPr="00835E41">
              <w:rPr>
                <w:rFonts w:ascii="Verdana" w:eastAsia="Verdana" w:hAnsi="Verdana" w:cs="Verdana"/>
                <w:i/>
                <w:iCs/>
                <w:color w:val="000000" w:themeColor="text1"/>
                <w:sz w:val="20"/>
                <w:szCs w:val="20"/>
              </w:rPr>
              <w:t>2025</w:t>
            </w:r>
          </w:p>
        </w:tc>
      </w:tr>
      <w:tr w:rsidR="00093674" w:rsidRPr="00E33860" w14:paraId="4FB18AAC" w14:textId="77777777" w:rsidTr="00AA7D4B">
        <w:trPr>
          <w:trHeight w:val="298"/>
          <w:jc w:val="center"/>
        </w:trPr>
        <w:tc>
          <w:tcPr>
            <w:tcW w:w="3120" w:type="dxa"/>
            <w:tcBorders>
              <w:top w:val="single" w:sz="4" w:space="0" w:color="000000"/>
              <w:bottom w:val="nil"/>
            </w:tcBorders>
            <w:vAlign w:val="center"/>
          </w:tcPr>
          <w:p w14:paraId="72C1A9E1" w14:textId="778E9716" w:rsidR="00093674" w:rsidRPr="00835E41" w:rsidRDefault="00093674" w:rsidP="00093674">
            <w:pPr>
              <w:spacing w:line="240" w:lineRule="auto"/>
              <w:jc w:val="center"/>
              <w:rPr>
                <w:rFonts w:ascii="Verdana" w:eastAsia="Verdana" w:hAnsi="Verdana" w:cs="Verdana"/>
                <w:i/>
                <w:iCs/>
                <w:color w:val="000000" w:themeColor="text1"/>
                <w:sz w:val="20"/>
                <w:szCs w:val="20"/>
              </w:rPr>
            </w:pPr>
            <w:proofErr w:type="spellStart"/>
            <w:r w:rsidRPr="00835E41">
              <w:rPr>
                <w:rFonts w:ascii="Verdana" w:eastAsia="Verdana" w:hAnsi="Verdana" w:cs="Verdana"/>
                <w:i/>
                <w:iCs/>
                <w:color w:val="000000" w:themeColor="text1"/>
                <w:sz w:val="20"/>
                <w:szCs w:val="20"/>
              </w:rPr>
              <w:t>Categor</w:t>
            </w:r>
            <w:r>
              <w:rPr>
                <w:rFonts w:ascii="Verdana" w:eastAsia="Verdana" w:hAnsi="Verdana" w:cs="Verdana"/>
                <w:i/>
                <w:iCs/>
                <w:color w:val="000000" w:themeColor="text1"/>
                <w:sz w:val="20"/>
                <w:szCs w:val="20"/>
              </w:rPr>
              <w:t>y</w:t>
            </w:r>
            <w:proofErr w:type="spellEnd"/>
          </w:p>
        </w:tc>
        <w:tc>
          <w:tcPr>
            <w:tcW w:w="2409" w:type="dxa"/>
            <w:tcBorders>
              <w:top w:val="single" w:sz="4" w:space="0" w:color="000000"/>
              <w:bottom w:val="nil"/>
            </w:tcBorders>
            <w:vAlign w:val="center"/>
          </w:tcPr>
          <w:p w14:paraId="67F5E55F" w14:textId="77777777" w:rsidR="00093674" w:rsidRDefault="00093674" w:rsidP="00093674">
            <w:pPr>
              <w:spacing w:line="240" w:lineRule="auto"/>
              <w:jc w:val="center"/>
              <w:rPr>
                <w:rFonts w:ascii="Verdana" w:eastAsia="Verdana" w:hAnsi="Verdana" w:cs="Verdana"/>
                <w:i/>
                <w:iCs/>
                <w:color w:val="000000" w:themeColor="text1"/>
                <w:sz w:val="20"/>
                <w:szCs w:val="20"/>
              </w:rPr>
            </w:pPr>
            <w:r w:rsidRPr="00835E41">
              <w:rPr>
                <w:rFonts w:ascii="Verdana" w:eastAsia="Verdana" w:hAnsi="Verdana" w:cs="Verdana"/>
                <w:i/>
                <w:iCs/>
                <w:color w:val="000000" w:themeColor="text1"/>
                <w:sz w:val="20"/>
                <w:szCs w:val="20"/>
              </w:rPr>
              <w:t xml:space="preserve">% </w:t>
            </w:r>
            <w:r>
              <w:rPr>
                <w:rFonts w:ascii="Verdana" w:eastAsia="Verdana" w:hAnsi="Verdana" w:cs="Verdana"/>
                <w:i/>
                <w:iCs/>
                <w:color w:val="000000" w:themeColor="text1"/>
                <w:sz w:val="20"/>
                <w:szCs w:val="20"/>
              </w:rPr>
              <w:t xml:space="preserve">Supplier </w:t>
            </w:r>
          </w:p>
          <w:p w14:paraId="116046C1" w14:textId="5F6D69BE" w:rsidR="00093674" w:rsidRPr="00835E41" w:rsidRDefault="00093674" w:rsidP="00093674">
            <w:pPr>
              <w:spacing w:line="240" w:lineRule="auto"/>
              <w:jc w:val="center"/>
              <w:rPr>
                <w:rFonts w:ascii="Verdana" w:eastAsia="Verdana" w:hAnsi="Verdana" w:cs="Verdana"/>
                <w:i/>
                <w:iCs/>
                <w:color w:val="000000" w:themeColor="text1"/>
                <w:sz w:val="20"/>
                <w:szCs w:val="20"/>
              </w:rPr>
            </w:pPr>
            <w:r w:rsidRPr="00377BE5">
              <w:rPr>
                <w:rFonts w:ascii="Verdana" w:eastAsia="Verdana" w:hAnsi="Verdana" w:cs="Verdana"/>
                <w:i/>
                <w:iCs/>
                <w:color w:val="000000" w:themeColor="text1"/>
                <w:sz w:val="20"/>
                <w:szCs w:val="20"/>
                <w:lang w:val="en-GB"/>
              </w:rPr>
              <w:t>of the total</w:t>
            </w:r>
          </w:p>
        </w:tc>
        <w:tc>
          <w:tcPr>
            <w:tcW w:w="2693" w:type="dxa"/>
            <w:tcBorders>
              <w:top w:val="single" w:sz="4" w:space="0" w:color="000000"/>
              <w:bottom w:val="nil"/>
            </w:tcBorders>
            <w:vAlign w:val="center"/>
          </w:tcPr>
          <w:p w14:paraId="26B4E05B" w14:textId="77777777" w:rsidR="00093674" w:rsidRPr="00377BE5" w:rsidRDefault="00093674" w:rsidP="00093674">
            <w:pPr>
              <w:spacing w:line="240" w:lineRule="auto"/>
              <w:jc w:val="center"/>
              <w:rPr>
                <w:rFonts w:ascii="Verdana" w:eastAsia="Verdana" w:hAnsi="Verdana" w:cs="Verdana"/>
                <w:i/>
                <w:iCs/>
                <w:color w:val="000000" w:themeColor="text1"/>
                <w:sz w:val="20"/>
                <w:szCs w:val="20"/>
                <w:lang w:val="en-GB"/>
              </w:rPr>
            </w:pPr>
            <w:r w:rsidRPr="00377BE5">
              <w:rPr>
                <w:rFonts w:ascii="Verdana" w:eastAsia="Verdana" w:hAnsi="Verdana" w:cs="Verdana"/>
                <w:i/>
                <w:iCs/>
                <w:color w:val="000000" w:themeColor="text1"/>
                <w:sz w:val="20"/>
                <w:szCs w:val="20"/>
                <w:lang w:val="en-GB"/>
              </w:rPr>
              <w:t xml:space="preserve">  % Settled value € </w:t>
            </w:r>
          </w:p>
          <w:p w14:paraId="1AA53A12" w14:textId="040FBD6F" w:rsidR="00093674" w:rsidRPr="00093674" w:rsidRDefault="00093674" w:rsidP="00093674">
            <w:pPr>
              <w:spacing w:line="240" w:lineRule="auto"/>
              <w:jc w:val="center"/>
              <w:rPr>
                <w:rFonts w:ascii="Verdana" w:eastAsia="Verdana" w:hAnsi="Verdana" w:cs="Verdana"/>
                <w:i/>
                <w:iCs/>
                <w:color w:val="000000" w:themeColor="text1"/>
                <w:sz w:val="20"/>
                <w:szCs w:val="20"/>
                <w:lang w:val="en-GB"/>
              </w:rPr>
            </w:pPr>
            <w:r w:rsidRPr="00377BE5">
              <w:rPr>
                <w:rFonts w:ascii="Verdana" w:eastAsia="Verdana" w:hAnsi="Verdana" w:cs="Verdana"/>
                <w:i/>
                <w:iCs/>
                <w:color w:val="000000" w:themeColor="text1"/>
                <w:sz w:val="20"/>
                <w:szCs w:val="20"/>
                <w:lang w:val="en-GB"/>
              </w:rPr>
              <w:t>of the total</w:t>
            </w:r>
          </w:p>
        </w:tc>
      </w:tr>
      <w:tr w:rsidR="001F3703" w:rsidRPr="00126B1C" w14:paraId="6C7260D7" w14:textId="77777777" w:rsidTr="00AA7D4B">
        <w:trPr>
          <w:trHeight w:val="298"/>
          <w:jc w:val="center"/>
        </w:trPr>
        <w:tc>
          <w:tcPr>
            <w:tcW w:w="3120" w:type="dxa"/>
            <w:tcBorders>
              <w:top w:val="single" w:sz="4" w:space="0" w:color="000000"/>
              <w:bottom w:val="nil"/>
            </w:tcBorders>
          </w:tcPr>
          <w:p w14:paraId="6921C2EC" w14:textId="18961556"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Africa</w:t>
            </w:r>
          </w:p>
        </w:tc>
        <w:tc>
          <w:tcPr>
            <w:tcW w:w="2409" w:type="dxa"/>
            <w:tcBorders>
              <w:top w:val="single" w:sz="4" w:space="0" w:color="000000"/>
              <w:bottom w:val="nil"/>
            </w:tcBorders>
          </w:tcPr>
          <w:p w14:paraId="4F3FBACA" w14:textId="3304EF3F" w:rsidR="001F3703" w:rsidRPr="00835E41" w:rsidRDefault="00946400"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9%</w:t>
            </w:r>
          </w:p>
        </w:tc>
        <w:tc>
          <w:tcPr>
            <w:tcW w:w="2693" w:type="dxa"/>
            <w:tcBorders>
              <w:top w:val="single" w:sz="4" w:space="0" w:color="000000"/>
              <w:bottom w:val="nil"/>
            </w:tcBorders>
          </w:tcPr>
          <w:p w14:paraId="5AEDB62A" w14:textId="341BD8C0" w:rsidR="001F3703" w:rsidRPr="00835E41" w:rsidRDefault="00946400"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51</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8%</w:t>
            </w:r>
          </w:p>
        </w:tc>
      </w:tr>
      <w:tr w:rsidR="001F3703" w:rsidRPr="00126B1C" w14:paraId="1FF36C5D" w14:textId="77777777" w:rsidTr="00AA7D4B">
        <w:trPr>
          <w:trHeight w:val="298"/>
          <w:jc w:val="center"/>
        </w:trPr>
        <w:tc>
          <w:tcPr>
            <w:tcW w:w="3120" w:type="dxa"/>
            <w:tcBorders>
              <w:top w:val="nil"/>
              <w:bottom w:val="nil"/>
            </w:tcBorders>
          </w:tcPr>
          <w:p w14:paraId="7AFA1469" w14:textId="563133C6"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Ital</w:t>
            </w:r>
            <w:r w:rsidR="00093674">
              <w:rPr>
                <w:rFonts w:ascii="Verdana" w:eastAsia="Verdana" w:hAnsi="Verdana" w:cs="Verdana"/>
                <w:color w:val="000000" w:themeColor="text1"/>
                <w:sz w:val="20"/>
                <w:szCs w:val="20"/>
              </w:rPr>
              <w:t>y</w:t>
            </w:r>
          </w:p>
        </w:tc>
        <w:tc>
          <w:tcPr>
            <w:tcW w:w="2409" w:type="dxa"/>
            <w:tcBorders>
              <w:top w:val="nil"/>
              <w:bottom w:val="nil"/>
            </w:tcBorders>
          </w:tcPr>
          <w:p w14:paraId="66EDE72B" w14:textId="46427239"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87</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9%</w:t>
            </w:r>
          </w:p>
        </w:tc>
        <w:tc>
          <w:tcPr>
            <w:tcW w:w="2693" w:type="dxa"/>
            <w:tcBorders>
              <w:top w:val="nil"/>
              <w:bottom w:val="nil"/>
            </w:tcBorders>
          </w:tcPr>
          <w:p w14:paraId="4FCA5388" w14:textId="47AF47D6"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39</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1%</w:t>
            </w:r>
          </w:p>
        </w:tc>
      </w:tr>
      <w:tr w:rsidR="001F3703" w:rsidRPr="00126B1C" w14:paraId="70C06FF1" w14:textId="77777777" w:rsidTr="00AA7D4B">
        <w:trPr>
          <w:trHeight w:val="298"/>
          <w:jc w:val="center"/>
        </w:trPr>
        <w:tc>
          <w:tcPr>
            <w:tcW w:w="3120" w:type="dxa"/>
            <w:tcBorders>
              <w:top w:val="nil"/>
              <w:bottom w:val="nil"/>
            </w:tcBorders>
          </w:tcPr>
          <w:p w14:paraId="5890EB19" w14:textId="54AE5E3B" w:rsidR="001F3703" w:rsidRPr="00835E41" w:rsidRDefault="00946400"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Europ</w:t>
            </w:r>
            <w:r w:rsidR="00093674">
              <w:rPr>
                <w:rFonts w:ascii="Verdana" w:eastAsia="Verdana" w:hAnsi="Verdana" w:cs="Verdana"/>
                <w:color w:val="000000" w:themeColor="text1"/>
                <w:sz w:val="20"/>
                <w:szCs w:val="20"/>
              </w:rPr>
              <w:t>e</w:t>
            </w:r>
          </w:p>
        </w:tc>
        <w:tc>
          <w:tcPr>
            <w:tcW w:w="2409" w:type="dxa"/>
            <w:tcBorders>
              <w:top w:val="nil"/>
              <w:bottom w:val="nil"/>
            </w:tcBorders>
          </w:tcPr>
          <w:p w14:paraId="4A980A94" w14:textId="66F78CCD"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6</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2%</w:t>
            </w:r>
          </w:p>
        </w:tc>
        <w:tc>
          <w:tcPr>
            <w:tcW w:w="2693" w:type="dxa"/>
            <w:tcBorders>
              <w:top w:val="nil"/>
              <w:bottom w:val="nil"/>
            </w:tcBorders>
          </w:tcPr>
          <w:p w14:paraId="45DAAA34" w14:textId="4FE17278"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4</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5%</w:t>
            </w:r>
          </w:p>
        </w:tc>
      </w:tr>
      <w:tr w:rsidR="00946400" w:rsidRPr="00126B1C" w14:paraId="5F6035FC" w14:textId="77777777" w:rsidTr="00AA7D4B">
        <w:trPr>
          <w:trHeight w:val="298"/>
          <w:jc w:val="center"/>
        </w:trPr>
        <w:tc>
          <w:tcPr>
            <w:tcW w:w="3120" w:type="dxa"/>
            <w:tcBorders>
              <w:top w:val="nil"/>
              <w:bottom w:val="nil"/>
            </w:tcBorders>
          </w:tcPr>
          <w:p w14:paraId="1D384634" w14:textId="3DE58A5B" w:rsidR="00946400" w:rsidRDefault="00F10B63"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Nor</w:t>
            </w:r>
            <w:r w:rsidR="00093674">
              <w:rPr>
                <w:rFonts w:ascii="Verdana" w:eastAsia="Verdana" w:hAnsi="Verdana" w:cs="Verdana"/>
                <w:color w:val="000000" w:themeColor="text1"/>
                <w:sz w:val="20"/>
                <w:szCs w:val="20"/>
              </w:rPr>
              <w:t xml:space="preserve">th </w:t>
            </w:r>
            <w:r>
              <w:rPr>
                <w:rFonts w:ascii="Verdana" w:eastAsia="Verdana" w:hAnsi="Verdana" w:cs="Verdana"/>
                <w:color w:val="000000" w:themeColor="text1"/>
                <w:sz w:val="20"/>
                <w:szCs w:val="20"/>
              </w:rPr>
              <w:t>America</w:t>
            </w:r>
          </w:p>
        </w:tc>
        <w:tc>
          <w:tcPr>
            <w:tcW w:w="2409" w:type="dxa"/>
            <w:tcBorders>
              <w:top w:val="nil"/>
              <w:bottom w:val="nil"/>
            </w:tcBorders>
          </w:tcPr>
          <w:p w14:paraId="12EA02C6" w14:textId="05C10625" w:rsidR="00946400"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2</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7%</w:t>
            </w:r>
          </w:p>
        </w:tc>
        <w:tc>
          <w:tcPr>
            <w:tcW w:w="2693" w:type="dxa"/>
            <w:tcBorders>
              <w:top w:val="nil"/>
              <w:bottom w:val="nil"/>
            </w:tcBorders>
          </w:tcPr>
          <w:p w14:paraId="36791D27" w14:textId="43852FAE" w:rsidR="00946400"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4</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0%</w:t>
            </w:r>
          </w:p>
        </w:tc>
      </w:tr>
      <w:tr w:rsidR="001F3703" w:rsidRPr="00126B1C" w14:paraId="712B4EA4" w14:textId="77777777" w:rsidTr="00AA7D4B">
        <w:trPr>
          <w:trHeight w:val="298"/>
          <w:jc w:val="center"/>
        </w:trPr>
        <w:tc>
          <w:tcPr>
            <w:tcW w:w="3120" w:type="dxa"/>
            <w:tcBorders>
              <w:top w:val="nil"/>
              <w:bottom w:val="nil"/>
            </w:tcBorders>
          </w:tcPr>
          <w:p w14:paraId="219375B3" w14:textId="3E01236A" w:rsidR="001F3703" w:rsidRPr="00835E41" w:rsidRDefault="00F10B63" w:rsidP="00AA7D4B">
            <w:pPr>
              <w:spacing w:line="240" w:lineRule="auto"/>
              <w:rPr>
                <w:rFonts w:ascii="Verdana" w:eastAsia="Verdana" w:hAnsi="Verdana" w:cs="Verdana"/>
                <w:color w:val="000000" w:themeColor="text1"/>
                <w:sz w:val="20"/>
                <w:szCs w:val="20"/>
              </w:rPr>
            </w:pPr>
            <w:r>
              <w:rPr>
                <w:rFonts w:ascii="Verdana" w:eastAsia="Verdana" w:hAnsi="Verdana" w:cs="Verdana"/>
                <w:color w:val="000000" w:themeColor="text1"/>
                <w:sz w:val="20"/>
                <w:szCs w:val="20"/>
              </w:rPr>
              <w:t>Asia</w:t>
            </w:r>
          </w:p>
        </w:tc>
        <w:tc>
          <w:tcPr>
            <w:tcW w:w="2409" w:type="dxa"/>
            <w:tcBorders>
              <w:top w:val="nil"/>
              <w:bottom w:val="nil"/>
            </w:tcBorders>
          </w:tcPr>
          <w:p w14:paraId="31172553" w14:textId="25FA854E"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1</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3%</w:t>
            </w:r>
          </w:p>
        </w:tc>
        <w:tc>
          <w:tcPr>
            <w:tcW w:w="2693" w:type="dxa"/>
            <w:tcBorders>
              <w:top w:val="nil"/>
              <w:bottom w:val="nil"/>
            </w:tcBorders>
          </w:tcPr>
          <w:p w14:paraId="5FFFBE10" w14:textId="298E6E69" w:rsidR="001F3703" w:rsidRPr="00835E41" w:rsidRDefault="00F10B63" w:rsidP="00AA7D4B">
            <w:pPr>
              <w:spacing w:line="240" w:lineRule="auto"/>
              <w:ind w:right="403"/>
              <w:jc w:val="right"/>
              <w:rPr>
                <w:rFonts w:ascii="Verdana" w:eastAsia="Verdana" w:hAnsi="Verdana" w:cs="Verdana"/>
                <w:color w:val="000000" w:themeColor="text1"/>
                <w:sz w:val="20"/>
                <w:szCs w:val="20"/>
              </w:rPr>
            </w:pPr>
            <w:r>
              <w:rPr>
                <w:rFonts w:ascii="Verdana" w:eastAsia="Verdana" w:hAnsi="Verdana" w:cs="Verdana"/>
                <w:color w:val="000000" w:themeColor="text1"/>
                <w:sz w:val="20"/>
                <w:szCs w:val="20"/>
              </w:rPr>
              <w:t>0</w:t>
            </w:r>
            <w:r w:rsidR="00093674">
              <w:rPr>
                <w:rFonts w:ascii="Verdana" w:eastAsia="Verdana" w:hAnsi="Verdana" w:cs="Verdana"/>
                <w:color w:val="000000" w:themeColor="text1"/>
                <w:sz w:val="20"/>
                <w:szCs w:val="20"/>
              </w:rPr>
              <w:t>.</w:t>
            </w:r>
            <w:r>
              <w:rPr>
                <w:rFonts w:ascii="Verdana" w:eastAsia="Verdana" w:hAnsi="Verdana" w:cs="Verdana"/>
                <w:color w:val="000000" w:themeColor="text1"/>
                <w:sz w:val="20"/>
                <w:szCs w:val="20"/>
              </w:rPr>
              <w:t>6%</w:t>
            </w:r>
          </w:p>
        </w:tc>
      </w:tr>
      <w:tr w:rsidR="001F3703" w:rsidRPr="00126B1C" w14:paraId="1600251A" w14:textId="77777777" w:rsidTr="00AA7D4B">
        <w:trPr>
          <w:trHeight w:val="298"/>
          <w:jc w:val="center"/>
        </w:trPr>
        <w:tc>
          <w:tcPr>
            <w:tcW w:w="3120" w:type="dxa"/>
            <w:tcBorders>
              <w:top w:val="single" w:sz="4" w:space="0" w:color="000000"/>
              <w:bottom w:val="single" w:sz="4" w:space="0" w:color="000000"/>
            </w:tcBorders>
            <w:vAlign w:val="center"/>
          </w:tcPr>
          <w:p w14:paraId="2574D9D3" w14:textId="3D7AFD70" w:rsidR="001F3703" w:rsidRPr="00835E41" w:rsidRDefault="001F3703" w:rsidP="00AA7D4B">
            <w:pPr>
              <w:spacing w:line="240" w:lineRule="auto"/>
              <w:rPr>
                <w:rFonts w:ascii="Verdana" w:eastAsia="Verdana" w:hAnsi="Verdana" w:cs="Verdana"/>
                <w:b/>
                <w:bCs/>
                <w:color w:val="000000" w:themeColor="text1"/>
                <w:sz w:val="20"/>
                <w:szCs w:val="20"/>
              </w:rPr>
            </w:pPr>
            <w:r w:rsidRPr="00835E41">
              <w:rPr>
                <w:rFonts w:ascii="Verdana" w:eastAsia="Verdana" w:hAnsi="Verdana" w:cs="Verdana"/>
                <w:b/>
                <w:bCs/>
                <w:color w:val="000000" w:themeColor="text1"/>
                <w:sz w:val="20"/>
                <w:szCs w:val="20"/>
              </w:rPr>
              <w:t>Total</w:t>
            </w:r>
          </w:p>
        </w:tc>
        <w:tc>
          <w:tcPr>
            <w:tcW w:w="2409" w:type="dxa"/>
            <w:tcBorders>
              <w:top w:val="single" w:sz="4" w:space="0" w:color="000000"/>
              <w:bottom w:val="single" w:sz="4" w:space="0" w:color="000000"/>
            </w:tcBorders>
            <w:vAlign w:val="center"/>
          </w:tcPr>
          <w:p w14:paraId="0ED52B07" w14:textId="13C853CA" w:rsidR="001F3703" w:rsidRPr="00835E41" w:rsidRDefault="001F3703" w:rsidP="00AA7D4B">
            <w:pPr>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w:t>
            </w:r>
            <w:r w:rsidR="00093674">
              <w:rPr>
                <w:rFonts w:ascii="Verdana" w:eastAsia="Verdana" w:hAnsi="Verdana" w:cs="Verdana"/>
                <w:b/>
                <w:bCs/>
                <w:color w:val="000000" w:themeColor="text1"/>
                <w:sz w:val="20"/>
                <w:szCs w:val="20"/>
              </w:rPr>
              <w:t>.</w:t>
            </w:r>
            <w:r>
              <w:rPr>
                <w:rFonts w:ascii="Verdana" w:eastAsia="Verdana" w:hAnsi="Verdana" w:cs="Verdana"/>
                <w:b/>
                <w:bCs/>
                <w:color w:val="000000" w:themeColor="text1"/>
                <w:sz w:val="20"/>
                <w:szCs w:val="20"/>
              </w:rPr>
              <w:t>0%</w:t>
            </w:r>
          </w:p>
        </w:tc>
        <w:tc>
          <w:tcPr>
            <w:tcW w:w="2693" w:type="dxa"/>
            <w:tcBorders>
              <w:top w:val="single" w:sz="4" w:space="0" w:color="000000"/>
              <w:bottom w:val="single" w:sz="4" w:space="0" w:color="000000"/>
            </w:tcBorders>
          </w:tcPr>
          <w:p w14:paraId="22E067F0" w14:textId="0B2AA654" w:rsidR="001F3703" w:rsidRPr="00835E41" w:rsidRDefault="001F3703" w:rsidP="00AA7D4B">
            <w:pPr>
              <w:spacing w:line="240" w:lineRule="auto"/>
              <w:ind w:right="403"/>
              <w:jc w:val="right"/>
              <w:rPr>
                <w:rFonts w:ascii="Verdana" w:eastAsia="Verdana" w:hAnsi="Verdana" w:cs="Verdana"/>
                <w:b/>
                <w:bCs/>
                <w:color w:val="000000" w:themeColor="text1"/>
                <w:sz w:val="20"/>
                <w:szCs w:val="20"/>
              </w:rPr>
            </w:pPr>
            <w:r>
              <w:rPr>
                <w:rFonts w:ascii="Verdana" w:eastAsia="Verdana" w:hAnsi="Verdana" w:cs="Verdana"/>
                <w:b/>
                <w:bCs/>
                <w:color w:val="000000" w:themeColor="text1"/>
                <w:sz w:val="20"/>
                <w:szCs w:val="20"/>
              </w:rPr>
              <w:t>100</w:t>
            </w:r>
            <w:r w:rsidR="00093674">
              <w:rPr>
                <w:rFonts w:ascii="Verdana" w:eastAsia="Verdana" w:hAnsi="Verdana" w:cs="Verdana"/>
                <w:b/>
                <w:bCs/>
                <w:color w:val="000000" w:themeColor="text1"/>
                <w:sz w:val="20"/>
                <w:szCs w:val="20"/>
              </w:rPr>
              <w:t>.</w:t>
            </w:r>
            <w:r>
              <w:rPr>
                <w:rFonts w:ascii="Verdana" w:eastAsia="Verdana" w:hAnsi="Verdana" w:cs="Verdana"/>
                <w:b/>
                <w:bCs/>
                <w:color w:val="000000" w:themeColor="text1"/>
                <w:sz w:val="20"/>
                <w:szCs w:val="20"/>
              </w:rPr>
              <w:t>0%</w:t>
            </w:r>
          </w:p>
        </w:tc>
      </w:tr>
    </w:tbl>
    <w:p w14:paraId="19E86CC5" w14:textId="77777777" w:rsidR="001F3703" w:rsidRDefault="001F3703" w:rsidP="006E5C02">
      <w:pPr>
        <w:pBdr>
          <w:top w:val="nil"/>
          <w:left w:val="nil"/>
          <w:bottom w:val="nil"/>
          <w:right w:val="nil"/>
          <w:between w:val="nil"/>
        </w:pBdr>
        <w:spacing w:after="140"/>
        <w:rPr>
          <w:rFonts w:ascii="Verdana" w:hAnsi="Verdana"/>
          <w:sz w:val="20"/>
          <w:szCs w:val="20"/>
        </w:rPr>
      </w:pPr>
    </w:p>
    <w:p w14:paraId="1BA9869C" w14:textId="1F6E4145" w:rsidR="006E5C02" w:rsidRPr="00ED742A" w:rsidRDefault="00ED742A" w:rsidP="00FA125D">
      <w:pPr>
        <w:shd w:val="clear" w:color="auto" w:fill="FFFFFF"/>
        <w:spacing w:after="160" w:line="240" w:lineRule="auto"/>
        <w:jc w:val="both"/>
        <w:rPr>
          <w:rFonts w:ascii="Verdana" w:hAnsi="Verdana"/>
          <w:color w:val="000000" w:themeColor="text1"/>
          <w:sz w:val="20"/>
          <w:szCs w:val="20"/>
          <w:lang w:val="en-GB"/>
        </w:rPr>
      </w:pPr>
      <w:r w:rsidRPr="00ED742A">
        <w:rPr>
          <w:rFonts w:ascii="Verdana" w:hAnsi="Verdana"/>
          <w:color w:val="000000" w:themeColor="text1"/>
          <w:sz w:val="20"/>
          <w:szCs w:val="20"/>
          <w:lang w:val="en-GB"/>
        </w:rPr>
        <w:t>Regarding contractual payment terms and compliance therewith, data concerning payments made during 2025 is provided below.</w:t>
      </w:r>
    </w:p>
    <w:p w14:paraId="519DBCAD" w14:textId="77777777" w:rsidR="006E5C02" w:rsidRPr="00ED742A" w:rsidRDefault="006E5C02" w:rsidP="006E5C02">
      <w:pPr>
        <w:shd w:val="clear" w:color="auto" w:fill="FFFFFF"/>
        <w:spacing w:after="160"/>
        <w:jc w:val="both"/>
        <w:rPr>
          <w:rFonts w:ascii="Verdana" w:hAnsi="Verdana"/>
          <w:sz w:val="20"/>
          <w:szCs w:val="20"/>
          <w:lang w:val="en-GB"/>
        </w:rPr>
      </w:pPr>
    </w:p>
    <w:p w14:paraId="2C2FD574" w14:textId="1DF95D7C" w:rsidR="00FA125D" w:rsidRDefault="00C75BA9" w:rsidP="006E5C02">
      <w:pPr>
        <w:shd w:val="clear" w:color="auto" w:fill="FFFFFF"/>
        <w:spacing w:after="160"/>
        <w:jc w:val="both"/>
        <w:rPr>
          <w:rFonts w:ascii="Verdana" w:hAnsi="Verdana"/>
          <w:sz w:val="20"/>
          <w:szCs w:val="20"/>
        </w:rPr>
      </w:pPr>
      <w:r>
        <w:rPr>
          <w:noProof/>
        </w:rPr>
        <w:lastRenderedPageBreak/>
        <w:drawing>
          <wp:inline distT="0" distB="0" distL="0" distR="0" wp14:anchorId="02841EA4" wp14:editId="34BB6F09">
            <wp:extent cx="6074410" cy="3154680"/>
            <wp:effectExtent l="0" t="0" r="2540" b="7620"/>
            <wp:docPr id="2085191302" name="Grafico 1">
              <a:extLst xmlns:a="http://schemas.openxmlformats.org/drawingml/2006/main">
                <a:ext uri="{FF2B5EF4-FFF2-40B4-BE49-F238E27FC236}">
                  <a16:creationId xmlns:a16="http://schemas.microsoft.com/office/drawing/2014/main" id="{E9B73DBE-D2B1-44C2-A6C7-63EA03588A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5AE80715" w14:textId="7998E510" w:rsidR="00FA125D" w:rsidRDefault="00560198" w:rsidP="006E5C02">
      <w:pPr>
        <w:shd w:val="clear" w:color="auto" w:fill="FFFFFF"/>
        <w:spacing w:after="160"/>
        <w:jc w:val="both"/>
        <w:rPr>
          <w:rFonts w:ascii="Verdana" w:hAnsi="Verdana"/>
          <w:sz w:val="20"/>
          <w:szCs w:val="20"/>
        </w:rPr>
      </w:pPr>
      <w:r>
        <w:rPr>
          <w:noProof/>
        </w:rPr>
        <w:drawing>
          <wp:inline distT="0" distB="0" distL="0" distR="0" wp14:anchorId="799895D0" wp14:editId="72ECB861">
            <wp:extent cx="6103620" cy="3124200"/>
            <wp:effectExtent l="0" t="0" r="11430" b="0"/>
            <wp:docPr id="1477432088" name="Grafico 1">
              <a:extLst xmlns:a="http://schemas.openxmlformats.org/drawingml/2006/main">
                <a:ext uri="{FF2B5EF4-FFF2-40B4-BE49-F238E27FC236}">
                  <a16:creationId xmlns:a16="http://schemas.microsoft.com/office/drawing/2014/main" id="{E0B1D298-DDD1-4B1D-A5A7-38C070FB78D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A4E3F28" w14:textId="77777777" w:rsidR="00FA125D" w:rsidRDefault="00FA125D" w:rsidP="006E5C02">
      <w:pPr>
        <w:shd w:val="clear" w:color="auto" w:fill="FFFFFF"/>
        <w:spacing w:after="160"/>
        <w:jc w:val="both"/>
        <w:rPr>
          <w:rFonts w:ascii="Verdana" w:hAnsi="Verdana"/>
          <w:sz w:val="20"/>
          <w:szCs w:val="20"/>
        </w:rPr>
      </w:pPr>
    </w:p>
    <w:p w14:paraId="7FF67BAA" w14:textId="0264F92E" w:rsidR="00BF29BA" w:rsidRPr="004011F2" w:rsidRDefault="004011F2" w:rsidP="00BF29BA">
      <w:pPr>
        <w:keepNext/>
        <w:keepLines/>
        <w:spacing w:after="240" w:line="240" w:lineRule="auto"/>
        <w:outlineLvl w:val="0"/>
        <w:rPr>
          <w:rFonts w:ascii="Verdana" w:eastAsia="Yu Gothic Light" w:hAnsi="Verdana" w:cs="Verdana"/>
          <w:b/>
          <w:bCs/>
          <w:sz w:val="48"/>
          <w:szCs w:val="48"/>
          <w:lang w:val="en-GB"/>
        </w:rPr>
      </w:pPr>
      <w:bookmarkStart w:id="54" w:name="_Toc237963622"/>
      <w:r w:rsidRPr="004011F2">
        <w:rPr>
          <w:rFonts w:ascii="Verdana" w:eastAsia="Yu Gothic Light" w:hAnsi="Verdana" w:cs="Verdana"/>
          <w:b/>
          <w:bCs/>
          <w:sz w:val="48"/>
          <w:szCs w:val="48"/>
          <w:lang w:val="en-GB"/>
        </w:rPr>
        <w:lastRenderedPageBreak/>
        <w:t>Methodological note</w:t>
      </w:r>
      <w:bookmarkEnd w:id="54"/>
      <w:r w:rsidR="00B160A1" w:rsidRPr="004011F2">
        <w:rPr>
          <w:rFonts w:ascii="Verdana" w:eastAsia="Yu Gothic Light" w:hAnsi="Verdana" w:cs="Verdana"/>
          <w:b/>
          <w:bCs/>
          <w:sz w:val="48"/>
          <w:szCs w:val="48"/>
          <w:lang w:val="en-GB"/>
        </w:rPr>
        <w:t xml:space="preserve"> </w:t>
      </w:r>
      <w:r w:rsidR="00B160A1" w:rsidRPr="004011F2">
        <w:rPr>
          <w:rFonts w:ascii="Verdana" w:eastAsia="Yu Gothic Light" w:hAnsi="Verdana" w:cs="Verdana"/>
          <w:b/>
          <w:color w:val="EE0000"/>
          <w:sz w:val="48"/>
          <w:szCs w:val="48"/>
          <w:lang w:val="en-GB"/>
        </w:rPr>
        <w:t xml:space="preserve"> </w:t>
      </w:r>
    </w:p>
    <w:p w14:paraId="6A5CB28A" w14:textId="6F580FF0" w:rsidR="00F45F6C" w:rsidRPr="002A1BEE" w:rsidRDefault="004011F2" w:rsidP="00126B1C">
      <w:pPr>
        <w:spacing w:line="240" w:lineRule="auto"/>
        <w:jc w:val="both"/>
        <w:rPr>
          <w:rFonts w:ascii="Verdana" w:eastAsia="Times New Roman" w:hAnsi="Verdana"/>
          <w:sz w:val="20"/>
          <w:szCs w:val="20"/>
          <w:lang w:val="en-GB"/>
        </w:rPr>
      </w:pPr>
      <w:r w:rsidRPr="004011F2">
        <w:rPr>
          <w:rFonts w:ascii="Verdana" w:eastAsia="Times New Roman" w:hAnsi="Verdana"/>
          <w:sz w:val="20"/>
          <w:szCs w:val="20"/>
          <w:lang w:val="en-GB"/>
        </w:rPr>
        <w:t xml:space="preserve">This document, which constitutes the second edition of Thermocast Sustainability Report, covers the period from January 1, 2025, to December 31, 2025, aligning with the reporting period of the financial statements. </w:t>
      </w:r>
      <w:r w:rsidRPr="002A1BEE">
        <w:rPr>
          <w:rFonts w:ascii="Verdana" w:eastAsia="Times New Roman" w:hAnsi="Verdana"/>
          <w:sz w:val="20"/>
          <w:szCs w:val="20"/>
          <w:lang w:val="en-GB"/>
        </w:rPr>
        <w:t>The Sustainability Report is published on an annual basis</w:t>
      </w:r>
      <w:r w:rsidR="001B2AFA" w:rsidRPr="002A1BEE">
        <w:rPr>
          <w:rFonts w:ascii="Verdana" w:eastAsia="Times New Roman" w:hAnsi="Verdana"/>
          <w:sz w:val="20"/>
          <w:szCs w:val="20"/>
          <w:lang w:val="en-GB"/>
        </w:rPr>
        <w:t>.</w:t>
      </w:r>
    </w:p>
    <w:p w14:paraId="00E09541" w14:textId="4E83033F" w:rsidR="00D15454" w:rsidRPr="002A1BEE" w:rsidRDefault="00D15454" w:rsidP="00126B1C">
      <w:pPr>
        <w:spacing w:line="240" w:lineRule="auto"/>
        <w:jc w:val="both"/>
        <w:rPr>
          <w:rFonts w:ascii="Verdana" w:eastAsia="Times New Roman" w:hAnsi="Verdana"/>
          <w:sz w:val="20"/>
          <w:szCs w:val="20"/>
          <w:lang w:val="en-GB"/>
        </w:rPr>
      </w:pPr>
    </w:p>
    <w:p w14:paraId="71B00B58"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This report has been prepared on a voluntary basis. Thermocast has decided to comply with:</w:t>
      </w:r>
    </w:p>
    <w:p w14:paraId="09B02A28"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w:t>
      </w:r>
      <w:r w:rsidRPr="002A1BEE">
        <w:rPr>
          <w:rFonts w:ascii="Verdana" w:eastAsia="Times New Roman" w:hAnsi="Verdana"/>
          <w:sz w:val="20"/>
          <w:szCs w:val="20"/>
          <w:lang w:val="en-GB"/>
        </w:rPr>
        <w:tab/>
        <w:t>the requirements of the Voluntary Sustainability Reporting Standards for Non-listed SMEs (VSME) issued by EFRAG: application of the Basic Module and the Full Module.</w:t>
      </w:r>
    </w:p>
    <w:p w14:paraId="464DE552"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References regarding the coverage of specific VSME data points are provided at the beginning of each section of this document.</w:t>
      </w:r>
    </w:p>
    <w:p w14:paraId="35635BBF"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w:t>
      </w:r>
      <w:r w:rsidRPr="002A1BEE">
        <w:rPr>
          <w:rFonts w:ascii="Verdana" w:eastAsia="Times New Roman" w:hAnsi="Verdana"/>
          <w:sz w:val="20"/>
          <w:szCs w:val="20"/>
          <w:lang w:val="en-GB"/>
        </w:rPr>
        <w:tab/>
        <w:t>the provisions of the “SME-Bank Dialogue” banking framework: integration of quantitative datasets required for the assessment of creditworthiness and ESG risk factors, in accordance with national guidelines for the banking sector.</w:t>
      </w:r>
    </w:p>
    <w:p w14:paraId="3FC389E0"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This approach aligns with the “Omnibus” regulatory package presented by the European Commission, which clarified that ESRS compliance is not mandatory for entities like Thermocast that fall outside the scope of the Corporate Sustainability Reporting Directive (CSRD).</w:t>
      </w:r>
    </w:p>
    <w:p w14:paraId="01406E03"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The information presented in this document reflects the findings of an initial double materiality analysis—specifically, the negative and positive impacts, as well as the risks and opportunities, identified as material. The material topics forming the focus of this report were defined through an analysis process described in section 1.3, “Material Topics.”</w:t>
      </w:r>
    </w:p>
    <w:p w14:paraId="00D85E2C"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 xml:space="preserve">Data have been calculated precisely based on the Company’s accounting and non-accounting records and other information </w:t>
      </w:r>
      <w:proofErr w:type="gramStart"/>
      <w:r w:rsidRPr="002A1BEE">
        <w:rPr>
          <w:rFonts w:ascii="Verdana" w:eastAsia="Times New Roman" w:hAnsi="Verdana"/>
          <w:sz w:val="20"/>
          <w:szCs w:val="20"/>
          <w:lang w:val="en-GB"/>
        </w:rPr>
        <w:t>systems, and</w:t>
      </w:r>
      <w:proofErr w:type="gramEnd"/>
      <w:r w:rsidRPr="002A1BEE">
        <w:rPr>
          <w:rFonts w:ascii="Verdana" w:eastAsia="Times New Roman" w:hAnsi="Verdana"/>
          <w:sz w:val="20"/>
          <w:szCs w:val="20"/>
          <w:lang w:val="en-GB"/>
        </w:rPr>
        <w:t xml:space="preserve"> validated by the relevant managers. Data determined using estimates are explicitly indicated.</w:t>
      </w:r>
    </w:p>
    <w:p w14:paraId="583E3575" w14:textId="77777777"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 xml:space="preserve">This document has undergone a limited assurance review by the audit firm REVI4 </w:t>
      </w:r>
      <w:proofErr w:type="spellStart"/>
      <w:r w:rsidRPr="002A1BEE">
        <w:rPr>
          <w:rFonts w:ascii="Verdana" w:eastAsia="Times New Roman" w:hAnsi="Verdana"/>
          <w:sz w:val="20"/>
          <w:szCs w:val="20"/>
          <w:lang w:val="en-GB"/>
        </w:rPr>
        <w:t>S.r.l</w:t>
      </w:r>
      <w:proofErr w:type="spellEnd"/>
      <w:r w:rsidRPr="002A1BEE">
        <w:rPr>
          <w:rFonts w:ascii="Verdana" w:eastAsia="Times New Roman" w:hAnsi="Verdana"/>
          <w:sz w:val="20"/>
          <w:szCs w:val="20"/>
          <w:lang w:val="en-GB"/>
        </w:rPr>
        <w:t>., in accordance with the international standard ISAE 3000 (Revised), and was approved by the administrative body and the Shareholders' Meeting on June 29, 2026.</w:t>
      </w:r>
    </w:p>
    <w:p w14:paraId="391573BA" w14:textId="2B686AD2" w:rsidR="002A1BEE" w:rsidRPr="002A1BEE" w:rsidRDefault="002A1BEE" w:rsidP="002A1BEE">
      <w:pPr>
        <w:pBdr>
          <w:top w:val="nil"/>
          <w:left w:val="nil"/>
          <w:bottom w:val="nil"/>
          <w:right w:val="nil"/>
          <w:between w:val="nil"/>
        </w:pBdr>
        <w:spacing w:after="140"/>
        <w:jc w:val="both"/>
        <w:rPr>
          <w:rFonts w:ascii="Verdana" w:eastAsia="Times New Roman" w:hAnsi="Verdana"/>
          <w:sz w:val="20"/>
          <w:szCs w:val="20"/>
          <w:lang w:val="en-GB"/>
        </w:rPr>
      </w:pPr>
      <w:r w:rsidRPr="002A1BEE">
        <w:rPr>
          <w:rFonts w:ascii="Verdana" w:eastAsia="Times New Roman" w:hAnsi="Verdana"/>
          <w:sz w:val="20"/>
          <w:szCs w:val="20"/>
          <w:lang w:val="en-GB"/>
        </w:rPr>
        <w:t xml:space="preserve">The document can be downloaded from the Thermocast website at </w:t>
      </w:r>
      <w:hyperlink r:id="rId46" w:history="1">
        <w:r w:rsidRPr="000E6266">
          <w:rPr>
            <w:rStyle w:val="Collegamentoipertestuale"/>
            <w:rFonts w:ascii="Verdana" w:eastAsia="Times New Roman" w:hAnsi="Verdana"/>
            <w:sz w:val="20"/>
            <w:szCs w:val="20"/>
            <w:lang w:val="en-GB"/>
          </w:rPr>
          <w:t>www.thermocast.it</w:t>
        </w:r>
      </w:hyperlink>
      <w:r>
        <w:rPr>
          <w:rFonts w:ascii="Verdana" w:eastAsia="Times New Roman" w:hAnsi="Verdana"/>
          <w:sz w:val="20"/>
          <w:szCs w:val="20"/>
          <w:lang w:val="en-GB"/>
        </w:rPr>
        <w:t xml:space="preserve">. </w:t>
      </w:r>
    </w:p>
    <w:p w14:paraId="030613E6" w14:textId="325FE64A" w:rsidR="00BA2354" w:rsidRDefault="002A1BEE" w:rsidP="002A1BEE">
      <w:pPr>
        <w:pBdr>
          <w:top w:val="nil"/>
          <w:left w:val="nil"/>
          <w:bottom w:val="nil"/>
          <w:right w:val="nil"/>
          <w:between w:val="nil"/>
        </w:pBdr>
        <w:spacing w:after="140"/>
        <w:jc w:val="both"/>
        <w:rPr>
          <w:rFonts w:ascii="Verdana" w:eastAsia="Times New Roman" w:hAnsi="Verdana" w:cs="Times New Roman"/>
          <w:color w:val="000000"/>
          <w:sz w:val="20"/>
          <w:szCs w:val="20"/>
          <w:lang w:val="en-GB"/>
        </w:rPr>
      </w:pPr>
      <w:r w:rsidRPr="002A1BEE">
        <w:rPr>
          <w:rFonts w:ascii="Verdana" w:eastAsia="Times New Roman" w:hAnsi="Verdana"/>
          <w:sz w:val="20"/>
          <w:szCs w:val="20"/>
          <w:lang w:val="en-GB"/>
        </w:rPr>
        <w:t xml:space="preserve">For further information, please contact: </w:t>
      </w:r>
      <w:hyperlink r:id="rId47" w:history="1">
        <w:r w:rsidRPr="000E6266">
          <w:rPr>
            <w:rStyle w:val="Collegamentoipertestuale"/>
            <w:rFonts w:ascii="Verdana" w:eastAsia="Times New Roman" w:hAnsi="Verdana"/>
            <w:sz w:val="20"/>
            <w:szCs w:val="20"/>
            <w:lang w:val="en-GB"/>
          </w:rPr>
          <w:t>info@thermocast.it</w:t>
        </w:r>
      </w:hyperlink>
      <w:r>
        <w:rPr>
          <w:rFonts w:ascii="Verdana" w:eastAsia="Times New Roman" w:hAnsi="Verdana"/>
          <w:sz w:val="20"/>
          <w:szCs w:val="20"/>
          <w:lang w:val="en-GB"/>
        </w:rPr>
        <w:t xml:space="preserve">. </w:t>
      </w:r>
      <w:r w:rsidR="00BF29BA" w:rsidRPr="002A1BEE">
        <w:rPr>
          <w:rFonts w:ascii="Verdana" w:eastAsia="Times New Roman" w:hAnsi="Verdana" w:cs="Times New Roman"/>
          <w:color w:val="000000"/>
          <w:sz w:val="20"/>
          <w:szCs w:val="20"/>
          <w:lang w:val="en-GB"/>
        </w:rPr>
        <w:t xml:space="preserve"> </w:t>
      </w:r>
    </w:p>
    <w:p w14:paraId="1AE057F5" w14:textId="71C834AD" w:rsidR="002A1BEE" w:rsidRDefault="00A1310D" w:rsidP="001124DF">
      <w:pPr>
        <w:pBdr>
          <w:top w:val="nil"/>
          <w:left w:val="nil"/>
          <w:bottom w:val="nil"/>
          <w:right w:val="nil"/>
          <w:between w:val="nil"/>
        </w:pBdr>
        <w:spacing w:after="140"/>
        <w:jc w:val="both"/>
        <w:rPr>
          <w:rFonts w:ascii="Verdana" w:eastAsia="Times New Roman" w:hAnsi="Verdana" w:cs="Times New Roman"/>
          <w:color w:val="000000"/>
          <w:sz w:val="20"/>
          <w:szCs w:val="20"/>
          <w:lang w:val="en-GB"/>
        </w:rPr>
      </w:pPr>
      <w:r w:rsidRPr="00A1310D">
        <w:rPr>
          <w:rFonts w:ascii="Verdana" w:eastAsia="Times New Roman" w:hAnsi="Verdana" w:cs="Times New Roman"/>
          <w:color w:val="000000"/>
          <w:sz w:val="20"/>
          <w:szCs w:val="20"/>
          <w:lang w:val="en"/>
        </w:rPr>
        <w:t>For the VSME content index</w:t>
      </w:r>
      <w:r w:rsidR="001124DF">
        <w:rPr>
          <w:rFonts w:ascii="Verdana" w:eastAsia="Times New Roman" w:hAnsi="Verdana" w:cs="Times New Roman"/>
          <w:color w:val="000000"/>
          <w:sz w:val="20"/>
          <w:szCs w:val="20"/>
          <w:lang w:val="en"/>
        </w:rPr>
        <w:t xml:space="preserve"> and for the</w:t>
      </w:r>
      <w:r w:rsidR="001124DF" w:rsidRPr="001124DF">
        <w:rPr>
          <w:rFonts w:ascii="Verdana" w:eastAsia="Times New Roman" w:hAnsi="Verdana" w:cs="Times New Roman"/>
          <w:color w:val="000000"/>
          <w:sz w:val="20"/>
          <w:szCs w:val="20"/>
          <w:lang w:val="en"/>
        </w:rPr>
        <w:t xml:space="preserve"> Dialogue on Sustainability between SMEs and Banks</w:t>
      </w:r>
      <w:r w:rsidRPr="00A1310D">
        <w:rPr>
          <w:rFonts w:ascii="Verdana" w:eastAsia="Times New Roman" w:hAnsi="Verdana" w:cs="Times New Roman"/>
          <w:color w:val="000000"/>
          <w:sz w:val="20"/>
          <w:szCs w:val="20"/>
          <w:lang w:val="en"/>
        </w:rPr>
        <w:t>, please refer to the Italian version of the document.</w:t>
      </w:r>
    </w:p>
    <w:sectPr w:rsidR="002A1BEE">
      <w:headerReference w:type="default" r:id="rId48"/>
      <w:footerReference w:type="default" r:id="rId49"/>
      <w:headerReference w:type="first" r:id="rId50"/>
      <w:footerReference w:type="first" r:id="rId51"/>
      <w:pgSz w:w="11906" w:h="16838"/>
      <w:pgMar w:top="720" w:right="1134" w:bottom="511" w:left="1134" w:header="181" w:footer="454"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067A1B3" w14:textId="77777777" w:rsidR="00B430D2" w:rsidRDefault="00B430D2">
      <w:pPr>
        <w:spacing w:line="240" w:lineRule="auto"/>
      </w:pPr>
      <w:r>
        <w:separator/>
      </w:r>
    </w:p>
  </w:endnote>
  <w:endnote w:type="continuationSeparator" w:id="0">
    <w:p w14:paraId="7D1529EE" w14:textId="77777777" w:rsidR="00B430D2" w:rsidRDefault="00B430D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Verdana">
    <w:panose1 w:val="020B0604030504040204"/>
    <w:charset w:val="00"/>
    <w:family w:val="swiss"/>
    <w:pitch w:val="variable"/>
    <w:sig w:usb0="A00006FF" w:usb1="4000205B" w:usb2="00000010" w:usb3="00000000" w:csb0="0000019F" w:csb1="00000000"/>
    <w:embedRegular r:id="rId1" w:fontKey="{48D861DC-3114-4289-A10D-69876C261B1A}"/>
    <w:embedBold r:id="rId2" w:fontKey="{DE17ACC2-58D7-4FF6-9A85-98E3E15A782E}"/>
    <w:embedItalic r:id="rId3" w:fontKey="{BDCA2463-3DC1-451D-9544-D6A2527C665D}"/>
    <w:embedBoldItalic r:id="rId4" w:fontKey="{93BAE379-287A-4E6D-9E78-F679CCA6C02D}"/>
  </w:font>
  <w:font w:name="Cambria">
    <w:panose1 w:val="02040503050406030204"/>
    <w:charset w:val="00"/>
    <w:family w:val="roman"/>
    <w:pitch w:val="variable"/>
    <w:sig w:usb0="E00006FF" w:usb1="420024FF" w:usb2="02000000" w:usb3="00000000" w:csb0="0000019F" w:csb1="00000000"/>
    <w:embedRegular r:id="rId5" w:fontKey="{41899F1F-C7EC-49AF-BECB-5A9609F52840}"/>
    <w:embedBold r:id="rId6" w:fontKey="{FD983A43-707E-4501-89AF-7BEE90D2AB6C}"/>
  </w:font>
  <w:font w:name="Georgia">
    <w:panose1 w:val="02040502050405020303"/>
    <w:charset w:val="00"/>
    <w:family w:val="roman"/>
    <w:pitch w:val="variable"/>
    <w:sig w:usb0="00000287" w:usb1="00000000" w:usb2="00000000" w:usb3="00000000" w:csb0="0000009F" w:csb1="00000000"/>
    <w:embedRegular r:id="rId7" w:fontKey="{EDB22CF6-7561-4E9A-A0B6-83E7B7A81AA2}"/>
  </w:font>
  <w:font w:name="Aptos">
    <w:charset w:val="00"/>
    <w:family w:val="swiss"/>
    <w:pitch w:val="variable"/>
    <w:sig w:usb0="20000287" w:usb1="00000003" w:usb2="00000000" w:usb3="00000000" w:csb0="0000019F" w:csb1="00000000"/>
    <w:embedRegular r:id="rId8" w:fontKey="{F58ED245-EA1C-46DD-B0DF-BF368754FC0D}"/>
    <w:embedItalic r:id="rId9" w:fontKey="{908B84A1-F28C-4501-B0B7-582693660E2B}"/>
    <w:embedBoldItalic r:id="rId10" w:fontKey="{0EADEF90-BD55-45F2-B336-A6B683E6761B}"/>
  </w:font>
  <w:font w:name="AvenirNext LT Pro Regular">
    <w:altName w:val="Calibri"/>
    <w:panose1 w:val="00000000000000000000"/>
    <w:charset w:val="4D"/>
    <w:family w:val="swiss"/>
    <w:notTrueType/>
    <w:pitch w:val="variable"/>
    <w:sig w:usb0="800000AF" w:usb1="5000204A" w:usb2="00000000" w:usb3="00000000" w:csb0="0000009B" w:csb1="00000000"/>
  </w:font>
  <w:font w:name="Calibri">
    <w:panose1 w:val="020F0502020204030204"/>
    <w:charset w:val="00"/>
    <w:family w:val="swiss"/>
    <w:pitch w:val="variable"/>
    <w:sig w:usb0="E4002EFF" w:usb1="C200247B" w:usb2="00000009" w:usb3="00000000" w:csb0="000001FF" w:csb1="00000000"/>
    <w:embedRegular r:id="rId11" w:fontKey="{CD405C31-F7E6-4007-BDA5-D2A223C8547E}"/>
    <w:embedBold r:id="rId12" w:fontKey="{4180F1A4-49F9-43E1-8224-6AABBC36A408}"/>
    <w:embedItalic r:id="rId13" w:fontKey="{7E1F6AD6-22DC-45DF-92CD-7F9C0292B633}"/>
  </w:font>
  <w:font w:name="Lucida Sans Unicode">
    <w:panose1 w:val="020B0602030504020204"/>
    <w:charset w:val="00"/>
    <w:family w:val="swiss"/>
    <w:pitch w:val="variable"/>
    <w:sig w:usb0="80000AFF" w:usb1="0000396B" w:usb2="00000000" w:usb3="00000000" w:csb0="000000BF" w:csb1="00000000"/>
    <w:embedRegular r:id="rId14" w:fontKey="{CF2C0D8B-F998-4D0D-9A3E-F8AB5E9342DC}"/>
  </w:font>
  <w:font w:name="ヒラギノ角ゴ Pro W3">
    <w:altName w:val="Yu Gothic"/>
    <w:panose1 w:val="00000000000000000000"/>
    <w:charset w:val="80"/>
    <w:family w:val="roman"/>
    <w:notTrueType/>
    <w:pitch w:val="default"/>
    <w:sig w:usb0="00000001" w:usb1="08070000" w:usb2="00000010" w:usb3="00000000" w:csb0="00020000"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Roboto">
    <w:charset w:val="00"/>
    <w:family w:val="auto"/>
    <w:pitch w:val="variable"/>
    <w:sig w:usb0="E0000AFF" w:usb1="5000217F" w:usb2="00000021" w:usb3="00000000" w:csb0="0000019F" w:csb1="00000000"/>
    <w:embedRegular r:id="rId15" w:fontKey="{D6FC5F59-01F9-49F7-9F75-9E72D1B5EC02}"/>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09770271"/>
      <w:docPartObj>
        <w:docPartGallery w:val="Page Numbers (Bottom of Page)"/>
        <w:docPartUnique/>
      </w:docPartObj>
    </w:sdtPr>
    <w:sdtContent>
      <w:p w14:paraId="02D81667" w14:textId="18F6607E" w:rsidR="00BD4341" w:rsidRDefault="00BD4341">
        <w:pPr>
          <w:pStyle w:val="Pidipagina"/>
          <w:jc w:val="center"/>
        </w:pPr>
        <w:r>
          <w:fldChar w:fldCharType="begin"/>
        </w:r>
        <w:r>
          <w:instrText>PAGE   \* MERGEFORMAT</w:instrText>
        </w:r>
        <w:r>
          <w:fldChar w:fldCharType="separate"/>
        </w:r>
        <w:r>
          <w:rPr>
            <w:lang w:val="it-IT"/>
          </w:rPr>
          <w:t>2</w:t>
        </w:r>
        <w:r>
          <w:fldChar w:fldCharType="end"/>
        </w:r>
      </w:p>
    </w:sdtContent>
  </w:sdt>
  <w:p w14:paraId="000004CF" w14:textId="2E4AB395" w:rsidR="00086B21" w:rsidRPr="00B625D8" w:rsidRDefault="00086B21">
    <w:pPr>
      <w:jc w:val="center"/>
      <w:rPr>
        <w:lang w:val="en-GB"/>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D0" w14:textId="77777777" w:rsidR="00086B21" w:rsidRDefault="00086B21">
    <w:pPr>
      <w:jc w:val="center"/>
      <w:rPr>
        <w:sz w:val="20"/>
        <w:szCs w:val="20"/>
      </w:rPr>
    </w:pPr>
  </w:p>
  <w:p w14:paraId="000004D1" w14:textId="77777777" w:rsidR="00086B21" w:rsidRDefault="009A7BEC">
    <w:pPr>
      <w:jc w:val="center"/>
      <w:rPr>
        <w:sz w:val="20"/>
        <w:szCs w:val="20"/>
      </w:rPr>
    </w:pPr>
    <w:r>
      <w:rPr>
        <w:sz w:val="20"/>
        <w:szCs w:val="20"/>
      </w:rPr>
      <w:t>Via Francesco Lazzarini da Caravaggio, 8/10 – 24043 Caravaggio (BG) – Italy</w:t>
    </w:r>
  </w:p>
  <w:p w14:paraId="000004D2" w14:textId="77777777" w:rsidR="00086B21" w:rsidRDefault="009A7BEC">
    <w:pPr>
      <w:jc w:val="center"/>
      <w:rPr>
        <w:sz w:val="20"/>
        <w:szCs w:val="20"/>
      </w:rPr>
    </w:pPr>
    <w:r>
      <w:rPr>
        <w:sz w:val="20"/>
        <w:szCs w:val="20"/>
      </w:rPr>
      <w:t>Tel. +39 0363 351165 – Fax +39 0363 351240 – CF e P IVA 02383100167</w:t>
    </w:r>
  </w:p>
  <w:p w14:paraId="000004D3" w14:textId="77777777" w:rsidR="00086B21" w:rsidRDefault="009A7BEC">
    <w:pPr>
      <w:jc w:val="center"/>
      <w:rPr>
        <w:sz w:val="20"/>
        <w:szCs w:val="20"/>
      </w:rPr>
    </w:pPr>
    <w:r>
      <w:rPr>
        <w:sz w:val="20"/>
        <w:szCs w:val="20"/>
      </w:rPr>
      <w:t>C.C.I.A.A. (BG) 285132 – Reg. Imprese 02383100167 – CAP. SOC. € 2.500.000,00 (v. € 1.500.000,00)</w:t>
    </w:r>
  </w:p>
  <w:p w14:paraId="000004D4" w14:textId="77777777" w:rsidR="00086B21" w:rsidRPr="0032661E" w:rsidRDefault="009A7BEC">
    <w:pPr>
      <w:jc w:val="center"/>
      <w:rPr>
        <w:lang w:val="en-GB"/>
      </w:rPr>
    </w:pPr>
    <w:proofErr w:type="gramStart"/>
    <w:r w:rsidRPr="0032661E">
      <w:rPr>
        <w:sz w:val="20"/>
        <w:szCs w:val="20"/>
        <w:lang w:val="en-GB"/>
      </w:rPr>
      <w:t>e-mail :</w:t>
    </w:r>
    <w:proofErr w:type="gramEnd"/>
    <w:r w:rsidRPr="0032661E">
      <w:rPr>
        <w:sz w:val="20"/>
        <w:szCs w:val="20"/>
        <w:lang w:val="en-GB"/>
      </w:rPr>
      <w:t xml:space="preserve"> </w:t>
    </w:r>
    <w:hyperlink r:id="rId1">
      <w:r w:rsidR="00086B21" w:rsidRPr="0032661E">
        <w:rPr>
          <w:color w:val="0000FF"/>
          <w:sz w:val="20"/>
          <w:szCs w:val="20"/>
          <w:u w:val="single"/>
          <w:lang w:val="en-GB"/>
        </w:rPr>
        <w:t>info@thermocast.it</w:t>
      </w:r>
    </w:hyperlink>
    <w:r w:rsidRPr="0032661E">
      <w:rPr>
        <w:sz w:val="20"/>
        <w:szCs w:val="20"/>
        <w:lang w:val="en-GB"/>
      </w:rPr>
      <w:t xml:space="preserve"> – web </w:t>
    </w:r>
    <w:proofErr w:type="gramStart"/>
    <w:r w:rsidRPr="0032661E">
      <w:rPr>
        <w:sz w:val="20"/>
        <w:szCs w:val="20"/>
        <w:lang w:val="en-GB"/>
      </w:rPr>
      <w:t>site :</w:t>
    </w:r>
    <w:proofErr w:type="gramEnd"/>
    <w:r w:rsidRPr="0032661E">
      <w:rPr>
        <w:sz w:val="20"/>
        <w:szCs w:val="20"/>
        <w:lang w:val="en-GB"/>
      </w:rPr>
      <w:t xml:space="preserve"> www.thermocast.it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1A5A6B" w14:textId="77777777" w:rsidR="00B430D2" w:rsidRDefault="00B430D2">
      <w:pPr>
        <w:spacing w:line="240" w:lineRule="auto"/>
      </w:pPr>
      <w:r>
        <w:separator/>
      </w:r>
    </w:p>
  </w:footnote>
  <w:footnote w:type="continuationSeparator" w:id="0">
    <w:p w14:paraId="097A9122" w14:textId="77777777" w:rsidR="00B430D2" w:rsidRDefault="00B430D2">
      <w:pPr>
        <w:spacing w:line="240" w:lineRule="auto"/>
      </w:pPr>
      <w:r>
        <w:continuationSeparator/>
      </w:r>
    </w:p>
  </w:footnote>
  <w:footnote w:id="1">
    <w:p w14:paraId="73C01813" w14:textId="7E883E82" w:rsidR="00566CAE" w:rsidRPr="009A7668" w:rsidRDefault="00566CAE" w:rsidP="00566CAE">
      <w:pPr>
        <w:pStyle w:val="Testonotaapidipagina"/>
        <w:jc w:val="both"/>
        <w:rPr>
          <w:lang w:val="en-GB"/>
        </w:rPr>
      </w:pPr>
      <w:r>
        <w:rPr>
          <w:rStyle w:val="Rimandonotaapidipagina"/>
        </w:rPr>
        <w:footnoteRef/>
      </w:r>
      <w:r w:rsidRPr="009A7668">
        <w:rPr>
          <w:lang w:val="en-GB"/>
        </w:rPr>
        <w:t xml:space="preserve"> </w:t>
      </w:r>
      <w:r w:rsidR="009A7668" w:rsidRPr="009A7668">
        <w:rPr>
          <w:rFonts w:ascii="Verdana" w:hAnsi="Verdana"/>
          <w:sz w:val="16"/>
          <w:szCs w:val="16"/>
          <w:lang w:val="en-GB"/>
        </w:rPr>
        <w:t>United States of America, Egypt, Italy, France, Canada, Sweden, Belgium, India, Austria, Netherlands, South Africa, Turkey, Poland, Slovakia, Spain, Germany, Finland, Morocco, Romania, United Kingdom, Singapore, Australia, Saudi Arabia, Switzerland, Mexico, Portugal, Luxembourg, Pakistan, Macedonia, Argentina</w:t>
      </w:r>
      <w:r w:rsidRPr="009A7668">
        <w:rPr>
          <w:rFonts w:ascii="Verdana" w:hAnsi="Verdana"/>
          <w:sz w:val="16"/>
          <w:szCs w:val="16"/>
          <w:lang w:val="en-GB"/>
        </w:rPr>
        <w:t>.</w:t>
      </w:r>
    </w:p>
  </w:footnote>
  <w:footnote w:id="2">
    <w:p w14:paraId="636EE16D" w14:textId="2E710E61" w:rsidR="00E10C85" w:rsidRPr="00FC7177" w:rsidRDefault="00E10C85">
      <w:pPr>
        <w:pStyle w:val="Testonotaapidipagina"/>
        <w:rPr>
          <w:lang w:val="en-GB"/>
        </w:rPr>
      </w:pPr>
      <w:r>
        <w:rPr>
          <w:rStyle w:val="Rimandonotaapidipagina"/>
        </w:rPr>
        <w:footnoteRef/>
      </w:r>
      <w:r w:rsidRPr="00FC7177">
        <w:rPr>
          <w:lang w:val="en-GB"/>
        </w:rPr>
        <w:t xml:space="preserve"> </w:t>
      </w:r>
      <w:r w:rsidR="00FC7177" w:rsidRPr="00FC7177">
        <w:rPr>
          <w:rFonts w:ascii="Verdana" w:hAnsi="Verdana"/>
          <w:sz w:val="16"/>
          <w:szCs w:val="16"/>
          <w:lang w:val="en-GB"/>
        </w:rPr>
        <w:t>The gender diversity index is calculated like this: number of women / number of men</w:t>
      </w:r>
    </w:p>
  </w:footnote>
  <w:footnote w:id="3">
    <w:p w14:paraId="4707769E" w14:textId="1D887FAF" w:rsidR="00F377A2" w:rsidRPr="009F290F" w:rsidRDefault="007811DA" w:rsidP="009F290F">
      <w:pPr>
        <w:pStyle w:val="full-justify"/>
        <w:rPr>
          <w:rFonts w:ascii="Verdana" w:eastAsia="Arial" w:hAnsi="Verdana" w:cs="Arial"/>
          <w:sz w:val="16"/>
          <w:szCs w:val="16"/>
          <w:lang w:val="en-GB" w:eastAsia="it-IT"/>
        </w:rPr>
      </w:pPr>
      <w:r>
        <w:rPr>
          <w:rStyle w:val="Rimandonotaapidipagina"/>
        </w:rPr>
        <w:footnoteRef/>
      </w:r>
      <w:r w:rsidRPr="009F290F">
        <w:rPr>
          <w:lang w:val="en-GB"/>
        </w:rPr>
        <w:t xml:space="preserve"> </w:t>
      </w:r>
      <w:r w:rsidR="009F290F" w:rsidRPr="009F290F">
        <w:rPr>
          <w:rFonts w:ascii="Verdana" w:eastAsia="Arial" w:hAnsi="Verdana" w:cs="Arial"/>
          <w:sz w:val="14"/>
          <w:szCs w:val="14"/>
          <w:lang w:val="en-GB" w:eastAsia="it-IT"/>
        </w:rPr>
        <w:t xml:space="preserve">The conversion factors used in 2025 are those reported in the Department for Environment, Food and Rural Affairs (DEFRA) – 2025 – report: petrol L = 0.008969 MWh; natural gas </w:t>
      </w:r>
      <w:proofErr w:type="spellStart"/>
      <w:r w:rsidR="009F290F" w:rsidRPr="009F290F">
        <w:rPr>
          <w:rFonts w:ascii="Verdana" w:eastAsia="Arial" w:hAnsi="Verdana" w:cs="Arial"/>
          <w:sz w:val="14"/>
          <w:szCs w:val="14"/>
          <w:lang w:val="en-GB" w:eastAsia="it-IT"/>
        </w:rPr>
        <w:t>Smc</w:t>
      </w:r>
      <w:proofErr w:type="spellEnd"/>
      <w:r w:rsidR="009F290F" w:rsidRPr="009F290F">
        <w:rPr>
          <w:rFonts w:ascii="Verdana" w:eastAsia="Arial" w:hAnsi="Verdana" w:cs="Arial"/>
          <w:sz w:val="14"/>
          <w:szCs w:val="14"/>
          <w:lang w:val="en-GB" w:eastAsia="it-IT"/>
        </w:rPr>
        <w:t xml:space="preserve"> = 0.000796 t; natural gas kg = 12.674 MWh; diesel L = 0.009891 MWh. The fuel consumption of vehicles for mixed use is considered at 70%.</w:t>
      </w:r>
    </w:p>
    <w:p w14:paraId="4B30E82C" w14:textId="1D106C82" w:rsidR="007811DA" w:rsidRPr="009F290F" w:rsidRDefault="007811DA" w:rsidP="007811DA">
      <w:pPr>
        <w:pStyle w:val="Testonotaapidipagina"/>
        <w:rPr>
          <w:lang w:val="en-GB"/>
        </w:rPr>
      </w:pPr>
    </w:p>
  </w:footnote>
  <w:footnote w:id="4">
    <w:p w14:paraId="31E76EA4" w14:textId="77777777" w:rsidR="0056650C" w:rsidRPr="0056650C" w:rsidRDefault="000E5EFE" w:rsidP="0056650C">
      <w:pPr>
        <w:pStyle w:val="full-justify"/>
        <w:rPr>
          <w:rFonts w:ascii="Verdana" w:eastAsia="Arial" w:hAnsi="Verdana" w:cs="Arial"/>
          <w:sz w:val="14"/>
          <w:szCs w:val="14"/>
          <w:lang w:val="en-GB" w:eastAsia="it-IT"/>
        </w:rPr>
      </w:pPr>
      <w:r>
        <w:rPr>
          <w:rStyle w:val="Rimandonotaapidipagina"/>
        </w:rPr>
        <w:footnoteRef/>
      </w:r>
      <w:r w:rsidRPr="0056650C">
        <w:rPr>
          <w:lang w:val="en-GB"/>
        </w:rPr>
        <w:t xml:space="preserve"> </w:t>
      </w:r>
      <w:r w:rsidR="0056650C" w:rsidRPr="0056650C">
        <w:rPr>
          <w:rFonts w:ascii="Verdana" w:eastAsia="Arial" w:hAnsi="Verdana" w:cs="Arial"/>
          <w:sz w:val="14"/>
          <w:szCs w:val="14"/>
          <w:lang w:val="en-GB" w:eastAsia="it-IT"/>
        </w:rPr>
        <w:t xml:space="preserve">The conversion factors used in 2025 are those reported in the Department for Environment, Food and Rural Affairs (DEFRA) 2025 report – gasoline L = 0.00075 t; gasoline t = 2.778529 tCO2eq; natural gas </w:t>
      </w:r>
      <w:proofErr w:type="spellStart"/>
      <w:r w:rsidR="0056650C" w:rsidRPr="0056650C">
        <w:rPr>
          <w:rFonts w:ascii="Verdana" w:eastAsia="Arial" w:hAnsi="Verdana" w:cs="Arial"/>
          <w:sz w:val="14"/>
          <w:szCs w:val="14"/>
          <w:lang w:val="en-GB" w:eastAsia="it-IT"/>
        </w:rPr>
        <w:t>Smc</w:t>
      </w:r>
      <w:proofErr w:type="spellEnd"/>
      <w:r w:rsidR="0056650C" w:rsidRPr="0056650C">
        <w:rPr>
          <w:rFonts w:ascii="Verdana" w:eastAsia="Arial" w:hAnsi="Verdana" w:cs="Arial"/>
          <w:sz w:val="14"/>
          <w:szCs w:val="14"/>
          <w:lang w:val="en-GB" w:eastAsia="it-IT"/>
        </w:rPr>
        <w:t xml:space="preserve"> = 0.000796 t; natural gas t = 2.568164 tCO2eq; diesel L = 0.000834 t; diesel t = 3.014095 tCO2eq. </w:t>
      </w:r>
    </w:p>
    <w:p w14:paraId="168C4E97" w14:textId="77777777" w:rsidR="0056650C" w:rsidRPr="0056650C" w:rsidRDefault="0056650C" w:rsidP="0056650C">
      <w:pPr>
        <w:pStyle w:val="full-justify"/>
        <w:rPr>
          <w:rFonts w:ascii="Verdana" w:eastAsia="Arial" w:hAnsi="Verdana" w:cs="Arial"/>
          <w:sz w:val="14"/>
          <w:szCs w:val="14"/>
          <w:lang w:val="en-GB" w:eastAsia="it-IT"/>
        </w:rPr>
      </w:pPr>
      <w:r w:rsidRPr="0056650C">
        <w:rPr>
          <w:rFonts w:ascii="Verdana" w:eastAsia="Arial" w:hAnsi="Verdana" w:cs="Arial"/>
          <w:sz w:val="14"/>
          <w:szCs w:val="14"/>
          <w:lang w:val="en-GB" w:eastAsia="it-IT"/>
        </w:rPr>
        <w:t xml:space="preserve">The conversion factors used for F-GASES are the GWPs (Global Warming Potential): 1Kg = 2.008 kg CO2eq F-Gas (R410A - GWP 2.008). </w:t>
      </w:r>
    </w:p>
    <w:p w14:paraId="1FAFB57F" w14:textId="77777777" w:rsidR="0056650C" w:rsidRPr="0056650C" w:rsidRDefault="0056650C" w:rsidP="0056650C">
      <w:pPr>
        <w:pStyle w:val="full-justify"/>
        <w:rPr>
          <w:rFonts w:ascii="Verdana" w:eastAsia="Arial" w:hAnsi="Verdana" w:cs="Arial"/>
          <w:sz w:val="14"/>
          <w:szCs w:val="14"/>
          <w:lang w:val="en-GB" w:eastAsia="it-IT"/>
        </w:rPr>
      </w:pPr>
      <w:r w:rsidRPr="0056650C">
        <w:rPr>
          <w:rFonts w:ascii="Verdana" w:eastAsia="Arial" w:hAnsi="Verdana" w:cs="Arial"/>
          <w:sz w:val="14"/>
          <w:szCs w:val="14"/>
          <w:lang w:val="en-GB" w:eastAsia="it-IT"/>
        </w:rPr>
        <w:t xml:space="preserve">Fuel consumption for vehicles used for mixed purposes is considered at 70%. </w:t>
      </w:r>
    </w:p>
    <w:p w14:paraId="1163215C" w14:textId="32D29D48" w:rsidR="000E5EFE" w:rsidRPr="0056650C" w:rsidRDefault="0056650C" w:rsidP="0056650C">
      <w:pPr>
        <w:pStyle w:val="full-justify"/>
        <w:rPr>
          <w:rFonts w:ascii="Verdana" w:eastAsia="Arial" w:hAnsi="Verdana" w:cs="Arial"/>
          <w:sz w:val="14"/>
          <w:szCs w:val="14"/>
          <w:lang w:val="en-GB" w:eastAsia="it-IT"/>
        </w:rPr>
      </w:pPr>
      <w:r w:rsidRPr="0056650C">
        <w:rPr>
          <w:rFonts w:ascii="Verdana" w:eastAsia="Arial" w:hAnsi="Verdana" w:cs="Arial"/>
          <w:sz w:val="14"/>
          <w:szCs w:val="14"/>
          <w:lang w:val="en-GB" w:eastAsia="it-IT"/>
        </w:rPr>
        <w:t>The conversion factors used in 2024 are the result of a calculation that combines fuel emission data from ISPRA (Italian Institute for Environmental Protection and Research) and the latest characterization factors from the IPCC (Intergovernmental Panel on Climate Change), 2021. Sixth Assessment Report (AR6). Available at: https://www.ipcc.ch/ (GWP 100a, 2021), European Commission</w:t>
      </w:r>
      <w:r w:rsidR="000E5EFE" w:rsidRPr="0056650C">
        <w:rPr>
          <w:rFonts w:ascii="Verdana" w:eastAsia="Arial" w:hAnsi="Verdana" w:cs="Arial"/>
          <w:sz w:val="14"/>
          <w:szCs w:val="14"/>
          <w:lang w:val="en-GB" w:eastAsia="it-IT"/>
        </w:rPr>
        <w:t>.</w:t>
      </w:r>
    </w:p>
    <w:p w14:paraId="4961086B" w14:textId="304FE7E5" w:rsidR="000E5EFE" w:rsidRPr="0056650C" w:rsidRDefault="000E5EFE" w:rsidP="000E5EFE">
      <w:pPr>
        <w:pStyle w:val="Testonotaapidipagina"/>
        <w:rPr>
          <w:lang w:val="en-GB"/>
        </w:rPr>
      </w:pPr>
    </w:p>
  </w:footnote>
  <w:footnote w:id="5">
    <w:p w14:paraId="72342B0F" w14:textId="7D15515B" w:rsidR="00DA7171" w:rsidRPr="00BC028E" w:rsidRDefault="00DA7171" w:rsidP="00DA7171">
      <w:pPr>
        <w:pStyle w:val="full-justify"/>
        <w:rPr>
          <w:rFonts w:ascii="Verdana" w:eastAsia="Arial" w:hAnsi="Verdana" w:cs="Arial"/>
          <w:sz w:val="16"/>
          <w:szCs w:val="16"/>
          <w:lang w:val="it" w:eastAsia="it-IT"/>
        </w:rPr>
      </w:pPr>
      <w:r>
        <w:rPr>
          <w:rStyle w:val="Rimandonotaapidipagina"/>
        </w:rPr>
        <w:footnoteRef/>
      </w:r>
      <w:r>
        <w:t xml:space="preserve"> </w:t>
      </w:r>
      <w:r w:rsidRPr="00DA7171">
        <w:rPr>
          <w:rFonts w:ascii="Verdana" w:eastAsia="Arial" w:hAnsi="Verdana" w:cs="Arial"/>
          <w:sz w:val="16"/>
          <w:szCs w:val="16"/>
          <w:lang w:val="it" w:eastAsia="it-IT"/>
        </w:rPr>
        <w:t xml:space="preserve">I fattori di conversione utilizzati nel 2025 sono quelli riportati nel rapporto </w:t>
      </w:r>
      <w:proofErr w:type="spellStart"/>
      <w:r w:rsidRPr="00DA7171">
        <w:rPr>
          <w:rFonts w:ascii="Verdana" w:eastAsia="Arial" w:hAnsi="Verdana" w:cs="Arial"/>
          <w:sz w:val="16"/>
          <w:szCs w:val="16"/>
          <w:lang w:val="it" w:eastAsia="it-IT"/>
        </w:rPr>
        <w:t>Italian</w:t>
      </w:r>
      <w:proofErr w:type="spellEnd"/>
      <w:r w:rsidRPr="00DA7171">
        <w:rPr>
          <w:rFonts w:ascii="Verdana" w:eastAsia="Arial" w:hAnsi="Verdana" w:cs="Arial"/>
          <w:sz w:val="16"/>
          <w:szCs w:val="16"/>
          <w:lang w:val="it" w:eastAsia="it-IT"/>
        </w:rPr>
        <w:t xml:space="preserve"> Greenhouse Gas Inventory 1990-2023. National Inventory </w:t>
      </w:r>
      <w:proofErr w:type="spellStart"/>
      <w:r w:rsidRPr="00DA7171">
        <w:rPr>
          <w:rFonts w:ascii="Verdana" w:eastAsia="Arial" w:hAnsi="Verdana" w:cs="Arial"/>
          <w:sz w:val="16"/>
          <w:szCs w:val="16"/>
          <w:lang w:val="it" w:eastAsia="it-IT"/>
        </w:rPr>
        <w:t>Document</w:t>
      </w:r>
      <w:proofErr w:type="spellEnd"/>
      <w:r w:rsidRPr="00DA7171">
        <w:rPr>
          <w:rFonts w:ascii="Verdana" w:eastAsia="Arial" w:hAnsi="Verdana" w:cs="Arial"/>
          <w:sz w:val="16"/>
          <w:szCs w:val="16"/>
          <w:lang w:val="it" w:eastAsia="it-IT"/>
        </w:rPr>
        <w:t xml:space="preserve"> 2025" </w:t>
      </w:r>
      <w:proofErr w:type="spellStart"/>
      <w:r w:rsidRPr="00DA7171">
        <w:rPr>
          <w:rFonts w:ascii="Verdana" w:eastAsia="Arial" w:hAnsi="Verdana" w:cs="Arial"/>
          <w:sz w:val="16"/>
          <w:szCs w:val="16"/>
          <w:lang w:val="it" w:eastAsia="it-IT"/>
        </w:rPr>
        <w:t>Annex</w:t>
      </w:r>
      <w:proofErr w:type="spellEnd"/>
      <w:r w:rsidRPr="00DA7171">
        <w:rPr>
          <w:rFonts w:ascii="Verdana" w:eastAsia="Arial" w:hAnsi="Verdana" w:cs="Arial"/>
          <w:sz w:val="16"/>
          <w:szCs w:val="16"/>
          <w:lang w:val="it" w:eastAsia="it-IT"/>
        </w:rPr>
        <w:t xml:space="preserve"> 6 National </w:t>
      </w:r>
      <w:proofErr w:type="spellStart"/>
      <w:r w:rsidRPr="00DA7171">
        <w:rPr>
          <w:rFonts w:ascii="Verdana" w:eastAsia="Arial" w:hAnsi="Verdana" w:cs="Arial"/>
          <w:sz w:val="16"/>
          <w:szCs w:val="16"/>
          <w:lang w:val="it" w:eastAsia="it-IT"/>
        </w:rPr>
        <w:t>Emission</w:t>
      </w:r>
      <w:proofErr w:type="spellEnd"/>
      <w:r w:rsidRPr="00DA7171">
        <w:rPr>
          <w:rFonts w:ascii="Verdana" w:eastAsia="Arial" w:hAnsi="Verdana" w:cs="Arial"/>
          <w:sz w:val="16"/>
          <w:szCs w:val="16"/>
          <w:lang w:val="it" w:eastAsia="it-IT"/>
        </w:rPr>
        <w:t xml:space="preserve"> </w:t>
      </w:r>
      <w:proofErr w:type="spellStart"/>
      <w:r w:rsidRPr="00DA7171">
        <w:rPr>
          <w:rFonts w:ascii="Verdana" w:eastAsia="Arial" w:hAnsi="Verdana" w:cs="Arial"/>
          <w:sz w:val="16"/>
          <w:szCs w:val="16"/>
          <w:lang w:val="it" w:eastAsia="it-IT"/>
        </w:rPr>
        <w:t>Factors</w:t>
      </w:r>
      <w:proofErr w:type="spellEnd"/>
      <w:r w:rsidRPr="00DA7171">
        <w:rPr>
          <w:rFonts w:ascii="Verdana" w:eastAsia="Arial" w:hAnsi="Verdana" w:cs="Arial"/>
          <w:sz w:val="16"/>
          <w:szCs w:val="16"/>
          <w:lang w:val="it" w:eastAsia="it-IT"/>
        </w:rPr>
        <w:t xml:space="preserve"> – Istituto Superiore per la Protezione e la Ricerca Ambientale (ISPRA) </w:t>
      </w:r>
      <w:hyperlink r:id="rId1" w:history="1">
        <w:r w:rsidRPr="00203C29">
          <w:rPr>
            <w:rFonts w:ascii="Verdana" w:eastAsia="Arial" w:hAnsi="Verdana" w:cs="Arial"/>
            <w:sz w:val="16"/>
            <w:szCs w:val="16"/>
            <w:lang w:val="it" w:eastAsia="it-IT"/>
          </w:rPr>
          <w:t>https://emissioni.sina.isprambiente.it/inventario-nazionale/</w:t>
        </w:r>
      </w:hyperlink>
      <w:r w:rsidRPr="00DA7171">
        <w:rPr>
          <w:rFonts w:ascii="Verdana" w:eastAsia="Arial" w:hAnsi="Verdana" w:cs="Arial"/>
          <w:sz w:val="16"/>
          <w:szCs w:val="16"/>
          <w:lang w:val="it" w:eastAsia="it-IT"/>
        </w:rPr>
        <w:t xml:space="preserve">. L’emissione del National </w:t>
      </w:r>
      <w:r w:rsidRPr="00BC028E">
        <w:rPr>
          <w:rFonts w:ascii="Verdana" w:eastAsia="Arial" w:hAnsi="Verdana" w:cs="Arial"/>
          <w:sz w:val="16"/>
          <w:szCs w:val="16"/>
          <w:lang w:val="it" w:eastAsia="it-IT"/>
        </w:rPr>
        <w:t>Inventory Report è annuale, di conseguenza per ogni anno sono stati utilizzati i dati del rapporto più recente.</w:t>
      </w:r>
    </w:p>
    <w:p w14:paraId="55905271" w14:textId="75E34B2C" w:rsidR="00DA7171" w:rsidRPr="00DA7171" w:rsidRDefault="00DA7171" w:rsidP="00DA7171">
      <w:pPr>
        <w:pStyle w:val="Testonotaapidipagina"/>
        <w:rPr>
          <w:lang w:val="it-IT"/>
        </w:rPr>
      </w:pPr>
      <w:r w:rsidRPr="00BC028E">
        <w:rPr>
          <w:rFonts w:ascii="Verdana" w:hAnsi="Verdana"/>
          <w:sz w:val="16"/>
          <w:szCs w:val="16"/>
        </w:rPr>
        <w:t xml:space="preserve">I fattori di conversione utilizzati nel 2024 sono quelli disponibili in </w:t>
      </w:r>
      <w:proofErr w:type="spellStart"/>
      <w:r w:rsidRPr="00BC028E">
        <w:rPr>
          <w:rFonts w:ascii="Verdana" w:hAnsi="Verdana"/>
          <w:sz w:val="16"/>
          <w:szCs w:val="16"/>
        </w:rPr>
        <w:t>Ecoinvent</w:t>
      </w:r>
      <w:proofErr w:type="spellEnd"/>
      <w:r w:rsidRPr="00BC028E">
        <w:rPr>
          <w:rFonts w:ascii="Verdana" w:hAnsi="Verdana"/>
          <w:sz w:val="16"/>
          <w:szCs w:val="16"/>
        </w:rPr>
        <w:t xml:space="preserve"> </w:t>
      </w:r>
      <w:r w:rsidR="00232EAA">
        <w:rPr>
          <w:rFonts w:ascii="Verdana" w:hAnsi="Verdana"/>
          <w:sz w:val="16"/>
          <w:szCs w:val="16"/>
        </w:rPr>
        <w:t>v</w:t>
      </w:r>
      <w:r w:rsidR="00DE5529">
        <w:rPr>
          <w:rFonts w:ascii="Verdana" w:hAnsi="Verdana"/>
          <w:sz w:val="16"/>
          <w:szCs w:val="16"/>
        </w:rPr>
        <w:t xml:space="preserve"> </w:t>
      </w:r>
      <w:r w:rsidRPr="00BC028E">
        <w:rPr>
          <w:rFonts w:ascii="Verdana" w:hAnsi="Verdana"/>
          <w:sz w:val="16"/>
          <w:szCs w:val="16"/>
        </w:rPr>
        <w:t>3.11</w:t>
      </w:r>
      <w:r w:rsidR="00232EAA">
        <w:rPr>
          <w:rFonts w:ascii="Verdana" w:hAnsi="Verdana"/>
          <w:sz w:val="16"/>
          <w:szCs w:val="16"/>
        </w:rPr>
        <w:t xml:space="preserve"> (2025)</w:t>
      </w:r>
      <w:r w:rsidRPr="00BC028E">
        <w:rPr>
          <w:rFonts w:ascii="Verdana" w:hAnsi="Verdana"/>
          <w:sz w:val="16"/>
          <w:szCs w:val="16"/>
        </w:rPr>
        <w:t xml:space="preserve">, database internazionale e principale inventario di dati per studi di Life </w:t>
      </w:r>
      <w:proofErr w:type="spellStart"/>
      <w:r w:rsidRPr="00BC028E">
        <w:rPr>
          <w:rFonts w:ascii="Verdana" w:hAnsi="Verdana"/>
          <w:sz w:val="16"/>
          <w:szCs w:val="16"/>
        </w:rPr>
        <w:t>Cycle</w:t>
      </w:r>
      <w:proofErr w:type="spellEnd"/>
      <w:r w:rsidRPr="00BC028E">
        <w:rPr>
          <w:rFonts w:ascii="Verdana" w:hAnsi="Verdana"/>
          <w:sz w:val="16"/>
          <w:szCs w:val="16"/>
        </w:rPr>
        <w:t xml:space="preserve"> </w:t>
      </w:r>
      <w:proofErr w:type="spellStart"/>
      <w:r w:rsidRPr="00BC028E">
        <w:rPr>
          <w:rFonts w:ascii="Verdana" w:hAnsi="Verdana"/>
          <w:sz w:val="16"/>
          <w:szCs w:val="16"/>
        </w:rPr>
        <w:t>Assessment</w:t>
      </w:r>
      <w:proofErr w:type="spellEnd"/>
      <w:r w:rsidRPr="00BC028E">
        <w:rPr>
          <w:rFonts w:ascii="Verdana" w:hAnsi="Verdana"/>
          <w:sz w:val="16"/>
          <w:szCs w:val="16"/>
        </w:rPr>
        <w:t xml:space="preserve"> (LCA).</w:t>
      </w:r>
    </w:p>
  </w:footnote>
  <w:footnote w:id="6">
    <w:p w14:paraId="2FD594D3" w14:textId="57C37B7C" w:rsidR="00203C29" w:rsidRPr="00203C29" w:rsidRDefault="00203C29">
      <w:pPr>
        <w:pStyle w:val="Testonotaapidipagina"/>
        <w:rPr>
          <w:lang w:val="it-IT"/>
        </w:rPr>
      </w:pPr>
      <w:r w:rsidRPr="0048650D">
        <w:rPr>
          <w:rStyle w:val="Rimandonotaapidipagina"/>
        </w:rPr>
        <w:footnoteRef/>
      </w:r>
      <w:r w:rsidRPr="0048650D">
        <w:t xml:space="preserve"> </w:t>
      </w:r>
      <w:r w:rsidRPr="0048650D">
        <w:rPr>
          <w:rFonts w:ascii="Verdana" w:hAnsi="Verdana"/>
          <w:sz w:val="16"/>
          <w:szCs w:val="16"/>
        </w:rPr>
        <w:t xml:space="preserve">I fattori di conversione utilizzati nel 2024 sono quelli disponibili in </w:t>
      </w:r>
      <w:proofErr w:type="spellStart"/>
      <w:r w:rsidRPr="0048650D">
        <w:rPr>
          <w:rFonts w:ascii="Verdana" w:hAnsi="Verdana"/>
          <w:sz w:val="16"/>
          <w:szCs w:val="16"/>
        </w:rPr>
        <w:t>Ecoinvent</w:t>
      </w:r>
      <w:proofErr w:type="spellEnd"/>
      <w:r w:rsidR="00575B8A" w:rsidRPr="0048650D">
        <w:rPr>
          <w:rFonts w:ascii="Verdana" w:hAnsi="Verdana"/>
          <w:sz w:val="16"/>
          <w:szCs w:val="16"/>
        </w:rPr>
        <w:t xml:space="preserve"> v </w:t>
      </w:r>
      <w:r w:rsidRPr="0048650D">
        <w:rPr>
          <w:rFonts w:ascii="Verdana" w:hAnsi="Verdana"/>
          <w:sz w:val="16"/>
          <w:szCs w:val="16"/>
        </w:rPr>
        <w:t xml:space="preserve">3.11, database internazionale e principale inventario di dati per studi di Life </w:t>
      </w:r>
      <w:proofErr w:type="spellStart"/>
      <w:r w:rsidRPr="0048650D">
        <w:rPr>
          <w:rFonts w:ascii="Verdana" w:hAnsi="Verdana"/>
          <w:sz w:val="16"/>
          <w:szCs w:val="16"/>
        </w:rPr>
        <w:t>Cycle</w:t>
      </w:r>
      <w:proofErr w:type="spellEnd"/>
      <w:r w:rsidRPr="0048650D">
        <w:rPr>
          <w:rFonts w:ascii="Verdana" w:hAnsi="Verdana"/>
          <w:sz w:val="16"/>
          <w:szCs w:val="16"/>
        </w:rPr>
        <w:t xml:space="preserve"> </w:t>
      </w:r>
      <w:proofErr w:type="spellStart"/>
      <w:r w:rsidRPr="0048650D">
        <w:rPr>
          <w:rFonts w:ascii="Verdana" w:hAnsi="Verdana"/>
          <w:sz w:val="16"/>
          <w:szCs w:val="16"/>
        </w:rPr>
        <w:t>Assessment</w:t>
      </w:r>
      <w:proofErr w:type="spellEnd"/>
      <w:r w:rsidRPr="0048650D">
        <w:rPr>
          <w:rFonts w:ascii="Verdana" w:hAnsi="Verdana"/>
          <w:sz w:val="16"/>
          <w:szCs w:val="16"/>
        </w:rPr>
        <w:t xml:space="preserve"> (LCA).</w:t>
      </w:r>
    </w:p>
  </w:footnote>
  <w:footnote w:id="7">
    <w:p w14:paraId="384C96A2" w14:textId="18488E23" w:rsidR="009262AA" w:rsidRPr="006E6CDE" w:rsidRDefault="009262AA" w:rsidP="009262AA">
      <w:pPr>
        <w:pStyle w:val="Testonotaapidipagina"/>
        <w:rPr>
          <w:lang w:val="en-GB"/>
        </w:rPr>
      </w:pPr>
      <w:r>
        <w:rPr>
          <w:rStyle w:val="Rimandonotaapidipagina"/>
        </w:rPr>
        <w:footnoteRef/>
      </w:r>
      <w:r w:rsidRPr="006E6CDE">
        <w:rPr>
          <w:lang w:val="en-GB"/>
        </w:rPr>
        <w:t xml:space="preserve"> </w:t>
      </w:r>
      <w:r w:rsidR="006E6CDE" w:rsidRPr="006E6CDE">
        <w:rPr>
          <w:rFonts w:ascii="Verdana" w:hAnsi="Verdana"/>
          <w:sz w:val="16"/>
          <w:szCs w:val="16"/>
          <w:lang w:val="en-GB"/>
        </w:rPr>
        <w:t xml:space="preserve">The gender pay gap is calculated as follows: (Total gross monthly male pay – Total gross monthly female </w:t>
      </w:r>
      <w:proofErr w:type="gramStart"/>
      <w:r w:rsidR="006E6CDE" w:rsidRPr="006E6CDE">
        <w:rPr>
          <w:rFonts w:ascii="Verdana" w:hAnsi="Verdana"/>
          <w:sz w:val="16"/>
          <w:szCs w:val="16"/>
          <w:lang w:val="en-GB"/>
        </w:rPr>
        <w:t>pay</w:t>
      </w:r>
      <w:proofErr w:type="gramEnd"/>
      <w:r w:rsidR="006E6CDE" w:rsidRPr="006E6CDE">
        <w:rPr>
          <w:rFonts w:ascii="Verdana" w:hAnsi="Verdana"/>
          <w:sz w:val="16"/>
          <w:szCs w:val="16"/>
          <w:lang w:val="en-GB"/>
        </w:rPr>
        <w:t>) / Total gross monthly male pay × 100</w:t>
      </w:r>
      <w:r w:rsidR="006E6CDE">
        <w:rPr>
          <w:rFonts w:ascii="Verdana" w:hAnsi="Verdana"/>
          <w:sz w:val="16"/>
          <w:szCs w:val="16"/>
          <w:lang w:val="en-GB"/>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B9" w14:textId="77777777" w:rsidR="00086B21" w:rsidRDefault="00086B21">
    <w:pPr>
      <w:widowControl w:val="0"/>
      <w:pBdr>
        <w:top w:val="nil"/>
        <w:left w:val="nil"/>
        <w:bottom w:val="nil"/>
        <w:right w:val="nil"/>
        <w:between w:val="nil"/>
      </w:pBdr>
      <w:rPr>
        <w:rFonts w:ascii="Times New Roman" w:eastAsia="Times New Roman" w:hAnsi="Times New Roman" w:cs="Times New Roman"/>
        <w:color w:val="000000"/>
      </w:rPr>
    </w:pPr>
  </w:p>
  <w:tbl>
    <w:tblPr>
      <w:tblW w:w="10980" w:type="dxa"/>
      <w:tblInd w:w="-540" w:type="dxa"/>
      <w:tblLayout w:type="fixed"/>
      <w:tblCellMar>
        <w:left w:w="70" w:type="dxa"/>
        <w:right w:w="70" w:type="dxa"/>
      </w:tblCellMar>
      <w:tblLook w:val="0000" w:firstRow="0" w:lastRow="0" w:firstColumn="0" w:lastColumn="0" w:noHBand="0" w:noVBand="0"/>
    </w:tblPr>
    <w:tblGrid>
      <w:gridCol w:w="5235"/>
      <w:gridCol w:w="5745"/>
    </w:tblGrid>
    <w:tr w:rsidR="00086B21" w14:paraId="1E038922" w14:textId="77777777">
      <w:trPr>
        <w:cantSplit/>
        <w:trHeight w:val="1785"/>
      </w:trPr>
      <w:tc>
        <w:tcPr>
          <w:tcW w:w="5235" w:type="dxa"/>
          <w:vMerge w:val="restart"/>
          <w:tcBorders>
            <w:bottom w:val="single" w:sz="4" w:space="0" w:color="000000"/>
          </w:tcBorders>
        </w:tcPr>
        <w:p w14:paraId="000004BA" w14:textId="77777777" w:rsidR="00086B21" w:rsidRDefault="00086B21">
          <w:pPr>
            <w:jc w:val="center"/>
          </w:pPr>
        </w:p>
        <w:p w14:paraId="000004BB" w14:textId="77777777" w:rsidR="00086B21" w:rsidRDefault="009A7BEC">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i/>
              <w:iCs/>
              <w:color w:val="000000"/>
              <w:sz w:val="74"/>
              <w:szCs w:val="74"/>
            </w:rPr>
          </w:pPr>
          <w:r>
            <w:rPr>
              <w:rFonts w:ascii="Times New Roman" w:eastAsia="Times New Roman" w:hAnsi="Times New Roman" w:cs="Times New Roman"/>
              <w:noProof/>
              <w:color w:val="000000"/>
              <w:sz w:val="24"/>
              <w:szCs w:val="24"/>
            </w:rPr>
            <w:drawing>
              <wp:inline distT="0" distB="0" distL="0" distR="0" wp14:anchorId="61144BD2" wp14:editId="62AD9672">
                <wp:extent cx="2146300" cy="1168400"/>
                <wp:effectExtent l="0" t="0" r="0" b="0"/>
                <wp:docPr id="7" name="image7.jpg"/>
                <wp:cNvGraphicFramePr/>
                <a:graphic xmlns:a="http://schemas.openxmlformats.org/drawingml/2006/main">
                  <a:graphicData uri="http://schemas.openxmlformats.org/drawingml/2006/picture">
                    <pic:pic xmlns:pic="http://schemas.openxmlformats.org/drawingml/2006/picture">
                      <pic:nvPicPr>
                        <pic:cNvPr id="0" name="image7.jpg"/>
                        <pic:cNvPicPr preferRelativeResize="0"/>
                      </pic:nvPicPr>
                      <pic:blipFill>
                        <a:blip r:embed="rId1"/>
                        <a:srcRect l="-45" t="-78" r="-45" b="-78"/>
                        <a:stretch>
                          <a:fillRect/>
                        </a:stretch>
                      </pic:blipFill>
                      <pic:spPr>
                        <a:xfrm>
                          <a:off x="0" y="0"/>
                          <a:ext cx="2146300" cy="1168400"/>
                        </a:xfrm>
                        <a:prstGeom prst="rect">
                          <a:avLst/>
                        </a:prstGeom>
                        <a:ln/>
                      </pic:spPr>
                    </pic:pic>
                  </a:graphicData>
                </a:graphic>
              </wp:inline>
            </w:drawing>
          </w:r>
        </w:p>
      </w:tc>
      <w:tc>
        <w:tcPr>
          <w:tcW w:w="5745" w:type="dxa"/>
        </w:tcPr>
        <w:p w14:paraId="000004BC" w14:textId="77777777" w:rsidR="00086B21" w:rsidRDefault="00086B21">
          <w:pPr>
            <w:pBdr>
              <w:top w:val="nil"/>
              <w:left w:val="nil"/>
              <w:bottom w:val="nil"/>
              <w:right w:val="nil"/>
              <w:between w:val="nil"/>
            </w:pBdr>
            <w:tabs>
              <w:tab w:val="center" w:pos="4153"/>
              <w:tab w:val="right" w:pos="8306"/>
              <w:tab w:val="center" w:pos="2440"/>
              <w:tab w:val="right" w:pos="4880"/>
            </w:tabs>
            <w:spacing w:line="240" w:lineRule="auto"/>
            <w:jc w:val="right"/>
            <w:rPr>
              <w:rFonts w:ascii="Times New Roman" w:eastAsia="Times New Roman" w:hAnsi="Times New Roman" w:cs="Times New Roman"/>
              <w:i/>
              <w:iCs/>
              <w:color w:val="000000"/>
              <w:sz w:val="74"/>
              <w:szCs w:val="74"/>
            </w:rPr>
          </w:pPr>
        </w:p>
      </w:tc>
    </w:tr>
    <w:tr w:rsidR="00086B21" w14:paraId="08B0A6C9" w14:textId="77777777">
      <w:trPr>
        <w:cantSplit/>
        <w:trHeight w:val="585"/>
      </w:trPr>
      <w:tc>
        <w:tcPr>
          <w:tcW w:w="5235" w:type="dxa"/>
          <w:vMerge/>
          <w:tcBorders>
            <w:bottom w:val="single" w:sz="4" w:space="0" w:color="000000"/>
          </w:tcBorders>
        </w:tcPr>
        <w:p w14:paraId="000004BD" w14:textId="77777777" w:rsidR="00086B21" w:rsidRDefault="00086B21">
          <w:pPr>
            <w:widowControl w:val="0"/>
            <w:pBdr>
              <w:top w:val="nil"/>
              <w:left w:val="nil"/>
              <w:bottom w:val="nil"/>
              <w:right w:val="nil"/>
              <w:between w:val="nil"/>
            </w:pBdr>
            <w:rPr>
              <w:rFonts w:ascii="Times New Roman" w:eastAsia="Times New Roman" w:hAnsi="Times New Roman" w:cs="Times New Roman"/>
              <w:i/>
              <w:iCs/>
              <w:color w:val="000000"/>
              <w:sz w:val="74"/>
              <w:szCs w:val="74"/>
            </w:rPr>
          </w:pPr>
        </w:p>
      </w:tc>
      <w:tc>
        <w:tcPr>
          <w:tcW w:w="5745" w:type="dxa"/>
          <w:tcBorders>
            <w:bottom w:val="single" w:sz="4" w:space="0" w:color="000000"/>
          </w:tcBorders>
        </w:tcPr>
        <w:p w14:paraId="000004BE" w14:textId="77777777" w:rsidR="00086B21" w:rsidRDefault="00086B21">
          <w:pPr>
            <w:tabs>
              <w:tab w:val="left" w:pos="3450"/>
            </w:tabs>
            <w:rPr>
              <w:b/>
              <w:bCs/>
              <w:i/>
              <w:iCs/>
            </w:rPr>
          </w:pPr>
        </w:p>
      </w:tc>
    </w:tr>
    <w:tr w:rsidR="00086B21" w14:paraId="7BFB20CB" w14:textId="77777777">
      <w:trPr>
        <w:cantSplit/>
        <w:trHeight w:val="165"/>
      </w:trPr>
      <w:tc>
        <w:tcPr>
          <w:tcW w:w="5235" w:type="dxa"/>
          <w:tcBorders>
            <w:top w:val="single" w:sz="4" w:space="0" w:color="000000"/>
          </w:tcBorders>
        </w:tcPr>
        <w:p w14:paraId="000004BF" w14:textId="77777777" w:rsidR="00086B21" w:rsidRDefault="00086B21">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b/>
              <w:bCs/>
              <w:i/>
              <w:iCs/>
              <w:color w:val="000000"/>
              <w:sz w:val="74"/>
              <w:szCs w:val="74"/>
            </w:rPr>
          </w:pPr>
        </w:p>
      </w:tc>
      <w:tc>
        <w:tcPr>
          <w:tcW w:w="5745" w:type="dxa"/>
          <w:tcBorders>
            <w:top w:val="single" w:sz="4" w:space="0" w:color="000000"/>
          </w:tcBorders>
        </w:tcPr>
        <w:p w14:paraId="000004C0" w14:textId="77777777" w:rsidR="00086B21" w:rsidRDefault="00086B21">
          <w:pPr>
            <w:tabs>
              <w:tab w:val="left" w:pos="3450"/>
            </w:tabs>
            <w:rPr>
              <w:b/>
              <w:bCs/>
              <w:i/>
              <w:iCs/>
              <w:sz w:val="20"/>
              <w:szCs w:val="20"/>
            </w:rPr>
          </w:pPr>
        </w:p>
      </w:tc>
    </w:tr>
  </w:tbl>
  <w:p w14:paraId="000004C1" w14:textId="77777777" w:rsidR="00086B21" w:rsidRDefault="00086B21">
    <w:pPr>
      <w:pBdr>
        <w:top w:val="nil"/>
        <w:left w:val="nil"/>
        <w:bottom w:val="nil"/>
        <w:right w:val="nil"/>
        <w:between w:val="nil"/>
      </w:pBdr>
      <w:tabs>
        <w:tab w:val="center" w:pos="4153"/>
        <w:tab w:val="right" w:pos="8306"/>
      </w:tabs>
      <w:bidi/>
      <w:spacing w:line="240" w:lineRule="auto"/>
      <w:rPr>
        <w:rFonts w:ascii="Times New Roman" w:eastAsia="Times New Roman" w:hAnsi="Times New Roman" w:cs="Times New Roman"/>
        <w:b/>
        <w:bCs/>
        <w:color w:val="000000"/>
        <w:sz w:val="24"/>
        <w:szCs w:val="24"/>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C2" w14:textId="77777777" w:rsidR="00086B21" w:rsidRDefault="00086B21">
    <w:pPr>
      <w:widowControl w:val="0"/>
      <w:pBdr>
        <w:top w:val="nil"/>
        <w:left w:val="nil"/>
        <w:bottom w:val="nil"/>
        <w:right w:val="nil"/>
        <w:between w:val="nil"/>
      </w:pBdr>
      <w:rPr>
        <w:rFonts w:ascii="Times New Roman" w:eastAsia="Times New Roman" w:hAnsi="Times New Roman" w:cs="Times New Roman"/>
        <w:b/>
        <w:bCs/>
        <w:color w:val="000000"/>
        <w:sz w:val="24"/>
        <w:szCs w:val="24"/>
      </w:rPr>
    </w:pPr>
  </w:p>
  <w:tbl>
    <w:tblPr>
      <w:tblW w:w="10980" w:type="dxa"/>
      <w:tblInd w:w="-540" w:type="dxa"/>
      <w:tblLayout w:type="fixed"/>
      <w:tblCellMar>
        <w:left w:w="70" w:type="dxa"/>
        <w:right w:w="70" w:type="dxa"/>
      </w:tblCellMar>
      <w:tblLook w:val="0000" w:firstRow="0" w:lastRow="0" w:firstColumn="0" w:lastColumn="0" w:noHBand="0" w:noVBand="0"/>
    </w:tblPr>
    <w:tblGrid>
      <w:gridCol w:w="5235"/>
      <w:gridCol w:w="5745"/>
    </w:tblGrid>
    <w:tr w:rsidR="00086B21" w14:paraId="07D97B4E" w14:textId="77777777">
      <w:trPr>
        <w:cantSplit/>
        <w:trHeight w:val="1785"/>
      </w:trPr>
      <w:tc>
        <w:tcPr>
          <w:tcW w:w="5235" w:type="dxa"/>
          <w:vMerge w:val="restart"/>
          <w:tcBorders>
            <w:bottom w:val="single" w:sz="4" w:space="0" w:color="000000"/>
          </w:tcBorders>
        </w:tcPr>
        <w:p w14:paraId="000004C3" w14:textId="77777777" w:rsidR="00086B21" w:rsidRDefault="00086B21">
          <w:pPr>
            <w:jc w:val="center"/>
          </w:pPr>
        </w:p>
        <w:p w14:paraId="000004C4" w14:textId="77777777" w:rsidR="00086B21" w:rsidRDefault="009A7BEC">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i/>
              <w:iCs/>
              <w:color w:val="000000"/>
              <w:sz w:val="74"/>
              <w:szCs w:val="74"/>
            </w:rPr>
          </w:pPr>
          <w:r>
            <w:rPr>
              <w:rFonts w:ascii="Times New Roman" w:eastAsia="Times New Roman" w:hAnsi="Times New Roman" w:cs="Times New Roman"/>
              <w:noProof/>
              <w:color w:val="000000"/>
              <w:sz w:val="24"/>
              <w:szCs w:val="24"/>
            </w:rPr>
            <w:drawing>
              <wp:inline distT="0" distB="0" distL="0" distR="0" wp14:anchorId="3871877B" wp14:editId="76673B05">
                <wp:extent cx="2146300" cy="1168400"/>
                <wp:effectExtent l="0" t="0" r="0" b="0"/>
                <wp:docPr id="6" name="image7.jpg"/>
                <wp:cNvGraphicFramePr/>
                <a:graphic xmlns:a="http://schemas.openxmlformats.org/drawingml/2006/main">
                  <a:graphicData uri="http://schemas.openxmlformats.org/drawingml/2006/picture">
                    <pic:pic xmlns:pic="http://schemas.openxmlformats.org/drawingml/2006/picture">
                      <pic:nvPicPr>
                        <pic:cNvPr id="0" name="image7.jpg"/>
                        <pic:cNvPicPr preferRelativeResize="0"/>
                      </pic:nvPicPr>
                      <pic:blipFill>
                        <a:blip r:embed="rId1"/>
                        <a:srcRect l="-45" t="-78" r="-45" b="-78"/>
                        <a:stretch>
                          <a:fillRect/>
                        </a:stretch>
                      </pic:blipFill>
                      <pic:spPr>
                        <a:xfrm>
                          <a:off x="0" y="0"/>
                          <a:ext cx="2146300" cy="1168400"/>
                        </a:xfrm>
                        <a:prstGeom prst="rect">
                          <a:avLst/>
                        </a:prstGeom>
                        <a:ln/>
                      </pic:spPr>
                    </pic:pic>
                  </a:graphicData>
                </a:graphic>
              </wp:inline>
            </w:drawing>
          </w:r>
        </w:p>
      </w:tc>
      <w:tc>
        <w:tcPr>
          <w:tcW w:w="5745" w:type="dxa"/>
        </w:tcPr>
        <w:p w14:paraId="000004C5" w14:textId="77777777" w:rsidR="00086B21" w:rsidRDefault="00086B21">
          <w:pPr>
            <w:pBdr>
              <w:top w:val="nil"/>
              <w:left w:val="nil"/>
              <w:bottom w:val="nil"/>
              <w:right w:val="nil"/>
              <w:between w:val="nil"/>
            </w:pBdr>
            <w:tabs>
              <w:tab w:val="center" w:pos="4153"/>
              <w:tab w:val="right" w:pos="8306"/>
              <w:tab w:val="center" w:pos="2440"/>
              <w:tab w:val="right" w:pos="4880"/>
            </w:tabs>
            <w:spacing w:line="240" w:lineRule="auto"/>
            <w:jc w:val="right"/>
            <w:rPr>
              <w:rFonts w:ascii="Times New Roman" w:eastAsia="Times New Roman" w:hAnsi="Times New Roman" w:cs="Times New Roman"/>
              <w:i/>
              <w:iCs/>
              <w:color w:val="000000"/>
              <w:sz w:val="74"/>
              <w:szCs w:val="74"/>
            </w:rPr>
          </w:pPr>
        </w:p>
      </w:tc>
    </w:tr>
    <w:tr w:rsidR="00086B21" w14:paraId="3D5C16B5" w14:textId="77777777">
      <w:trPr>
        <w:cantSplit/>
        <w:trHeight w:val="585"/>
      </w:trPr>
      <w:tc>
        <w:tcPr>
          <w:tcW w:w="5235" w:type="dxa"/>
          <w:vMerge/>
          <w:tcBorders>
            <w:bottom w:val="single" w:sz="4" w:space="0" w:color="000000"/>
          </w:tcBorders>
        </w:tcPr>
        <w:p w14:paraId="000004C6" w14:textId="77777777" w:rsidR="00086B21" w:rsidRDefault="00086B21">
          <w:pPr>
            <w:widowControl w:val="0"/>
            <w:pBdr>
              <w:top w:val="nil"/>
              <w:left w:val="nil"/>
              <w:bottom w:val="nil"/>
              <w:right w:val="nil"/>
              <w:between w:val="nil"/>
            </w:pBdr>
            <w:rPr>
              <w:rFonts w:ascii="Times New Roman" w:eastAsia="Times New Roman" w:hAnsi="Times New Roman" w:cs="Times New Roman"/>
              <w:i/>
              <w:iCs/>
              <w:color w:val="000000"/>
              <w:sz w:val="74"/>
              <w:szCs w:val="74"/>
            </w:rPr>
          </w:pPr>
        </w:p>
      </w:tc>
      <w:tc>
        <w:tcPr>
          <w:tcW w:w="5745" w:type="dxa"/>
          <w:tcBorders>
            <w:bottom w:val="single" w:sz="4" w:space="0" w:color="000000"/>
          </w:tcBorders>
        </w:tcPr>
        <w:p w14:paraId="000004C7" w14:textId="77777777" w:rsidR="00086B21" w:rsidRDefault="00086B21">
          <w:pPr>
            <w:tabs>
              <w:tab w:val="left" w:pos="3450"/>
            </w:tabs>
            <w:rPr>
              <w:b/>
              <w:bCs/>
              <w:i/>
              <w:iCs/>
            </w:rPr>
          </w:pPr>
        </w:p>
      </w:tc>
    </w:tr>
    <w:tr w:rsidR="00086B21" w14:paraId="10E00083" w14:textId="77777777">
      <w:trPr>
        <w:cantSplit/>
        <w:trHeight w:val="165"/>
      </w:trPr>
      <w:tc>
        <w:tcPr>
          <w:tcW w:w="5235" w:type="dxa"/>
          <w:tcBorders>
            <w:top w:val="single" w:sz="4" w:space="0" w:color="000000"/>
          </w:tcBorders>
        </w:tcPr>
        <w:p w14:paraId="000004C8" w14:textId="77777777" w:rsidR="00086B21" w:rsidRDefault="00086B21">
          <w:pPr>
            <w:pBdr>
              <w:top w:val="nil"/>
              <w:left w:val="nil"/>
              <w:bottom w:val="nil"/>
              <w:right w:val="nil"/>
              <w:between w:val="nil"/>
            </w:pBdr>
            <w:tabs>
              <w:tab w:val="center" w:pos="4153"/>
              <w:tab w:val="right" w:pos="8306"/>
              <w:tab w:val="left" w:pos="830"/>
            </w:tabs>
            <w:spacing w:line="240" w:lineRule="auto"/>
            <w:rPr>
              <w:rFonts w:ascii="Times New Roman" w:eastAsia="Times New Roman" w:hAnsi="Times New Roman" w:cs="Times New Roman"/>
              <w:b/>
              <w:bCs/>
              <w:i/>
              <w:iCs/>
              <w:color w:val="000000"/>
              <w:sz w:val="74"/>
              <w:szCs w:val="74"/>
            </w:rPr>
          </w:pPr>
        </w:p>
      </w:tc>
      <w:tc>
        <w:tcPr>
          <w:tcW w:w="5745" w:type="dxa"/>
          <w:tcBorders>
            <w:top w:val="single" w:sz="4" w:space="0" w:color="000000"/>
          </w:tcBorders>
        </w:tcPr>
        <w:p w14:paraId="000004C9" w14:textId="77777777" w:rsidR="00086B21" w:rsidRDefault="00086B21">
          <w:pPr>
            <w:tabs>
              <w:tab w:val="left" w:pos="3450"/>
            </w:tabs>
            <w:rPr>
              <w:b/>
              <w:bCs/>
              <w:i/>
              <w:iCs/>
              <w:sz w:val="20"/>
              <w:szCs w:val="20"/>
            </w:rPr>
          </w:pPr>
        </w:p>
      </w:tc>
    </w:tr>
  </w:tbl>
  <w:p w14:paraId="000004CA" w14:textId="77777777" w:rsidR="00086B21" w:rsidRDefault="00086B21">
    <w:pPr>
      <w:pBdr>
        <w:top w:val="nil"/>
        <w:left w:val="nil"/>
        <w:bottom w:val="nil"/>
        <w:right w:val="nil"/>
        <w:between w:val="nil"/>
      </w:pBdr>
      <w:tabs>
        <w:tab w:val="center" w:pos="4153"/>
        <w:tab w:val="right" w:pos="8306"/>
      </w:tabs>
      <w:bidi/>
      <w:spacing w:line="240" w:lineRule="auto"/>
      <w:rPr>
        <w:rFonts w:ascii="Times New Roman" w:eastAsia="Times New Roman" w:hAnsi="Times New Roman" w:cs="Times New Roman"/>
        <w:b/>
        <w:bCs/>
        <w:color w:val="000000"/>
        <w:sz w:val="24"/>
        <w:szCs w:val="24"/>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06194"/>
    <w:multiLevelType w:val="multilevel"/>
    <w:tmpl w:val="690E93E2"/>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 w15:restartNumberingAfterBreak="0">
    <w:nsid w:val="032143CE"/>
    <w:multiLevelType w:val="hybridMultilevel"/>
    <w:tmpl w:val="CC2E792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 w15:restartNumberingAfterBreak="0">
    <w:nsid w:val="071E3CFC"/>
    <w:multiLevelType w:val="hybridMultilevel"/>
    <w:tmpl w:val="39C6DE8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 w15:restartNumberingAfterBreak="0">
    <w:nsid w:val="0A49347E"/>
    <w:multiLevelType w:val="multilevel"/>
    <w:tmpl w:val="284438E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4" w15:restartNumberingAfterBreak="0">
    <w:nsid w:val="0F950632"/>
    <w:multiLevelType w:val="hybridMultilevel"/>
    <w:tmpl w:val="CC9C3BE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5" w15:restartNumberingAfterBreak="0">
    <w:nsid w:val="11481C48"/>
    <w:multiLevelType w:val="multilevel"/>
    <w:tmpl w:val="7B42F1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2FE4AF7"/>
    <w:multiLevelType w:val="hybridMultilevel"/>
    <w:tmpl w:val="7A50D5F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7" w15:restartNumberingAfterBreak="0">
    <w:nsid w:val="14232F39"/>
    <w:multiLevelType w:val="hybridMultilevel"/>
    <w:tmpl w:val="E4869E5C"/>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8" w15:restartNumberingAfterBreak="0">
    <w:nsid w:val="16E45D1D"/>
    <w:multiLevelType w:val="hybridMultilevel"/>
    <w:tmpl w:val="548846E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9" w15:restartNumberingAfterBreak="0">
    <w:nsid w:val="1D7554F3"/>
    <w:multiLevelType w:val="hybridMultilevel"/>
    <w:tmpl w:val="AAA88D54"/>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0" w15:restartNumberingAfterBreak="0">
    <w:nsid w:val="1DA73D37"/>
    <w:multiLevelType w:val="hybridMultilevel"/>
    <w:tmpl w:val="4E022370"/>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1" w15:restartNumberingAfterBreak="0">
    <w:nsid w:val="1E99790D"/>
    <w:multiLevelType w:val="hybridMultilevel"/>
    <w:tmpl w:val="56C4189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2" w15:restartNumberingAfterBreak="0">
    <w:nsid w:val="1EE60CD3"/>
    <w:multiLevelType w:val="hybridMultilevel"/>
    <w:tmpl w:val="BA0868BE"/>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21FF5A28"/>
    <w:multiLevelType w:val="multilevel"/>
    <w:tmpl w:val="15AA5A0E"/>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4" w15:restartNumberingAfterBreak="0">
    <w:nsid w:val="27C20233"/>
    <w:multiLevelType w:val="hybridMultilevel"/>
    <w:tmpl w:val="2462139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 w15:restartNumberingAfterBreak="0">
    <w:nsid w:val="28091CFF"/>
    <w:multiLevelType w:val="multilevel"/>
    <w:tmpl w:val="583ED48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16" w15:restartNumberingAfterBreak="0">
    <w:nsid w:val="2C7E256A"/>
    <w:multiLevelType w:val="hybridMultilevel"/>
    <w:tmpl w:val="DC5AE71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2E6A4209"/>
    <w:multiLevelType w:val="hybridMultilevel"/>
    <w:tmpl w:val="91060278"/>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8" w15:restartNumberingAfterBreak="0">
    <w:nsid w:val="310E2A4E"/>
    <w:multiLevelType w:val="hybridMultilevel"/>
    <w:tmpl w:val="5A84D96C"/>
    <w:lvl w:ilvl="0" w:tplc="04100005">
      <w:start w:val="1"/>
      <w:numFmt w:val="bullet"/>
      <w:lvlText w:val=""/>
      <w:lvlJc w:val="left"/>
      <w:pPr>
        <w:ind w:left="360" w:hanging="360"/>
      </w:pPr>
      <w:rPr>
        <w:rFonts w:ascii="Wingdings" w:hAnsi="Wingdings" w:hint="default"/>
      </w:rPr>
    </w:lvl>
    <w:lvl w:ilvl="1" w:tplc="04100003">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19" w15:restartNumberingAfterBreak="0">
    <w:nsid w:val="32005889"/>
    <w:multiLevelType w:val="hybridMultilevel"/>
    <w:tmpl w:val="9BA6C81E"/>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0" w15:restartNumberingAfterBreak="0">
    <w:nsid w:val="348937B0"/>
    <w:multiLevelType w:val="hybridMultilevel"/>
    <w:tmpl w:val="16D41B7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1" w15:restartNumberingAfterBreak="0">
    <w:nsid w:val="3DE1219A"/>
    <w:multiLevelType w:val="hybridMultilevel"/>
    <w:tmpl w:val="DAAC84F8"/>
    <w:lvl w:ilvl="0" w:tplc="864A2CE6">
      <w:start w:val="2"/>
      <w:numFmt w:val="bullet"/>
      <w:lvlText w:val="-"/>
      <w:lvlJc w:val="left"/>
      <w:pPr>
        <w:ind w:left="720" w:hanging="360"/>
      </w:pPr>
      <w:rPr>
        <w:rFonts w:ascii="Arial" w:eastAsia="Arial" w:hAnsi="Arial" w:cs="Aria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2" w15:restartNumberingAfterBreak="0">
    <w:nsid w:val="3FD47C51"/>
    <w:multiLevelType w:val="hybridMultilevel"/>
    <w:tmpl w:val="2912E5AA"/>
    <w:lvl w:ilvl="0" w:tplc="04100005">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409C7531"/>
    <w:multiLevelType w:val="hybridMultilevel"/>
    <w:tmpl w:val="5B6CD76A"/>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4" w15:restartNumberingAfterBreak="0">
    <w:nsid w:val="43C10CFF"/>
    <w:multiLevelType w:val="hybridMultilevel"/>
    <w:tmpl w:val="BBF6456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5" w15:restartNumberingAfterBreak="0">
    <w:nsid w:val="43F71662"/>
    <w:multiLevelType w:val="hybridMultilevel"/>
    <w:tmpl w:val="AE8A6E1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6" w15:restartNumberingAfterBreak="0">
    <w:nsid w:val="441221E8"/>
    <w:multiLevelType w:val="hybridMultilevel"/>
    <w:tmpl w:val="EE0E387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 w15:restartNumberingAfterBreak="0">
    <w:nsid w:val="4B3B6E13"/>
    <w:multiLevelType w:val="hybridMultilevel"/>
    <w:tmpl w:val="0A2ECB4A"/>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8" w15:restartNumberingAfterBreak="0">
    <w:nsid w:val="4B7A5468"/>
    <w:multiLevelType w:val="hybridMultilevel"/>
    <w:tmpl w:val="9CD4156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29" w15:restartNumberingAfterBreak="0">
    <w:nsid w:val="4D61588D"/>
    <w:multiLevelType w:val="hybridMultilevel"/>
    <w:tmpl w:val="EA44D1E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0" w15:restartNumberingAfterBreak="0">
    <w:nsid w:val="4D963005"/>
    <w:multiLevelType w:val="multilevel"/>
    <w:tmpl w:val="CCB61C42"/>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31" w15:restartNumberingAfterBreak="0">
    <w:nsid w:val="507A14E0"/>
    <w:multiLevelType w:val="multilevel"/>
    <w:tmpl w:val="20302A2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
      <w:lvlJc w:val="left"/>
      <w:pPr>
        <w:ind w:left="1080" w:hanging="360"/>
      </w:pPr>
      <w:rPr>
        <w:rFonts w:ascii="Noto Sans Symbols" w:eastAsia="Noto Sans Symbols" w:hAnsi="Noto Sans Symbols" w:cs="Noto Sans Symbols"/>
      </w:rPr>
    </w:lvl>
    <w:lvl w:ilvl="2">
      <w:start w:val="1"/>
      <w:numFmt w:val="bullet"/>
      <w:lvlText w:val="●"/>
      <w:lvlJc w:val="left"/>
      <w:pPr>
        <w:ind w:left="1440" w:hanging="360"/>
      </w:pPr>
      <w:rPr>
        <w:rFonts w:ascii="Noto Sans Symbols" w:eastAsia="Noto Sans Symbols" w:hAnsi="Noto Sans Symbols" w:cs="Noto Sans Symbols"/>
      </w:rPr>
    </w:lvl>
    <w:lvl w:ilvl="3">
      <w:start w:val="1"/>
      <w:numFmt w:val="bullet"/>
      <w:lvlText w:val="●"/>
      <w:lvlJc w:val="left"/>
      <w:pPr>
        <w:ind w:left="1800" w:hanging="360"/>
      </w:pPr>
      <w:rPr>
        <w:rFonts w:ascii="Noto Sans Symbols" w:eastAsia="Noto Sans Symbols" w:hAnsi="Noto Sans Symbols" w:cs="Noto Sans Symbols"/>
      </w:rPr>
    </w:lvl>
    <w:lvl w:ilvl="4">
      <w:start w:val="1"/>
      <w:numFmt w:val="bullet"/>
      <w:lvlText w:val="●"/>
      <w:lvlJc w:val="left"/>
      <w:pPr>
        <w:ind w:left="2160" w:hanging="360"/>
      </w:pPr>
      <w:rPr>
        <w:rFonts w:ascii="Noto Sans Symbols" w:eastAsia="Noto Sans Symbols" w:hAnsi="Noto Sans Symbols" w:cs="Noto Sans Symbols"/>
      </w:rPr>
    </w:lvl>
    <w:lvl w:ilvl="5">
      <w:start w:val="1"/>
      <w:numFmt w:val="bullet"/>
      <w:lvlText w:val="●"/>
      <w:lvlJc w:val="left"/>
      <w:pPr>
        <w:ind w:left="2520" w:hanging="360"/>
      </w:pPr>
      <w:rPr>
        <w:rFonts w:ascii="Noto Sans Symbols" w:eastAsia="Noto Sans Symbols" w:hAnsi="Noto Sans Symbols" w:cs="Noto Sans Symbols"/>
      </w:rPr>
    </w:lvl>
    <w:lvl w:ilvl="6">
      <w:start w:val="1"/>
      <w:numFmt w:val="bullet"/>
      <w:lvlText w:val="●"/>
      <w:lvlJc w:val="left"/>
      <w:pPr>
        <w:ind w:left="2880" w:hanging="360"/>
      </w:pPr>
      <w:rPr>
        <w:rFonts w:ascii="Noto Sans Symbols" w:eastAsia="Noto Sans Symbols" w:hAnsi="Noto Sans Symbols" w:cs="Noto Sans Symbols"/>
      </w:rPr>
    </w:lvl>
    <w:lvl w:ilvl="7">
      <w:start w:val="1"/>
      <w:numFmt w:val="bullet"/>
      <w:lvlText w:val="●"/>
      <w:lvlJc w:val="left"/>
      <w:pPr>
        <w:ind w:left="3240" w:hanging="360"/>
      </w:pPr>
      <w:rPr>
        <w:rFonts w:ascii="Noto Sans Symbols" w:eastAsia="Noto Sans Symbols" w:hAnsi="Noto Sans Symbols" w:cs="Noto Sans Symbols"/>
      </w:rPr>
    </w:lvl>
    <w:lvl w:ilvl="8">
      <w:start w:val="1"/>
      <w:numFmt w:val="bullet"/>
      <w:lvlText w:val="●"/>
      <w:lvlJc w:val="left"/>
      <w:pPr>
        <w:ind w:left="3600" w:hanging="360"/>
      </w:pPr>
      <w:rPr>
        <w:rFonts w:ascii="Noto Sans Symbols" w:eastAsia="Noto Sans Symbols" w:hAnsi="Noto Sans Symbols" w:cs="Noto Sans Symbols"/>
      </w:rPr>
    </w:lvl>
  </w:abstractNum>
  <w:abstractNum w:abstractNumId="32" w15:restartNumberingAfterBreak="0">
    <w:nsid w:val="5664102A"/>
    <w:multiLevelType w:val="hybridMultilevel"/>
    <w:tmpl w:val="89B6B0D2"/>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3" w15:restartNumberingAfterBreak="0">
    <w:nsid w:val="5CD8124D"/>
    <w:multiLevelType w:val="multilevel"/>
    <w:tmpl w:val="B2F4D1F8"/>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4" w15:restartNumberingAfterBreak="0">
    <w:nsid w:val="5E2165B1"/>
    <w:multiLevelType w:val="hybridMultilevel"/>
    <w:tmpl w:val="2350FFE6"/>
    <w:lvl w:ilvl="0" w:tplc="04100003">
      <w:start w:val="1"/>
      <w:numFmt w:val="bullet"/>
      <w:lvlText w:val="o"/>
      <w:lvlJc w:val="left"/>
      <w:pPr>
        <w:ind w:left="720" w:hanging="360"/>
      </w:pPr>
      <w:rPr>
        <w:rFonts w:ascii="Courier New" w:hAnsi="Courier New" w:cs="Courier New"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5" w15:restartNumberingAfterBreak="0">
    <w:nsid w:val="5FA9167B"/>
    <w:multiLevelType w:val="hybridMultilevel"/>
    <w:tmpl w:val="8D7EA14E"/>
    <w:lvl w:ilvl="0" w:tplc="E8DA8B8A">
      <w:numFmt w:val="bullet"/>
      <w:lvlText w:val="-"/>
      <w:lvlJc w:val="left"/>
      <w:pPr>
        <w:ind w:left="720" w:hanging="360"/>
      </w:pPr>
      <w:rPr>
        <w:rFonts w:ascii="Verdana" w:eastAsiaTheme="minorHAnsi" w:hAnsi="Verdana" w:cstheme="minorBid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6" w15:restartNumberingAfterBreak="0">
    <w:nsid w:val="65203CE8"/>
    <w:multiLevelType w:val="hybridMultilevel"/>
    <w:tmpl w:val="8F16B8C4"/>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37" w15:restartNumberingAfterBreak="0">
    <w:nsid w:val="652A381D"/>
    <w:multiLevelType w:val="multilevel"/>
    <w:tmpl w:val="BD2E2B5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8" w15:restartNumberingAfterBreak="0">
    <w:nsid w:val="698017DC"/>
    <w:multiLevelType w:val="multilevel"/>
    <w:tmpl w:val="F0BACB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6F0E4AFF"/>
    <w:multiLevelType w:val="multilevel"/>
    <w:tmpl w:val="AA4001E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0" w15:restartNumberingAfterBreak="0">
    <w:nsid w:val="6FB5409D"/>
    <w:multiLevelType w:val="hybridMultilevel"/>
    <w:tmpl w:val="513CFF92"/>
    <w:lvl w:ilvl="0" w:tplc="0410000F">
      <w:start w:val="1"/>
      <w:numFmt w:val="decimal"/>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1" w15:restartNumberingAfterBreak="0">
    <w:nsid w:val="754404AB"/>
    <w:multiLevelType w:val="hybridMultilevel"/>
    <w:tmpl w:val="FFACFF8C"/>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abstractNum w:abstractNumId="42" w15:restartNumberingAfterBreak="0">
    <w:nsid w:val="772E633E"/>
    <w:multiLevelType w:val="hybridMultilevel"/>
    <w:tmpl w:val="1716177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3" w15:restartNumberingAfterBreak="0">
    <w:nsid w:val="78175274"/>
    <w:multiLevelType w:val="hybridMultilevel"/>
    <w:tmpl w:val="7F3EF218"/>
    <w:lvl w:ilvl="0" w:tplc="04100001">
      <w:start w:val="1"/>
      <w:numFmt w:val="bullet"/>
      <w:lvlText w:val=""/>
      <w:lvlJc w:val="left"/>
      <w:pPr>
        <w:ind w:left="605"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4" w15:restartNumberingAfterBreak="0">
    <w:nsid w:val="7FCF0370"/>
    <w:multiLevelType w:val="hybridMultilevel"/>
    <w:tmpl w:val="2A44BB9E"/>
    <w:lvl w:ilvl="0" w:tplc="04100001">
      <w:start w:val="1"/>
      <w:numFmt w:val="bullet"/>
      <w:lvlText w:val=""/>
      <w:lvlJc w:val="left"/>
      <w:pPr>
        <w:ind w:left="360" w:hanging="360"/>
      </w:pPr>
      <w:rPr>
        <w:rFonts w:ascii="Symbol" w:hAnsi="Symbol" w:hint="default"/>
      </w:rPr>
    </w:lvl>
    <w:lvl w:ilvl="1" w:tplc="04100003" w:tentative="1">
      <w:start w:val="1"/>
      <w:numFmt w:val="bullet"/>
      <w:lvlText w:val="o"/>
      <w:lvlJc w:val="left"/>
      <w:pPr>
        <w:ind w:left="1080" w:hanging="360"/>
      </w:pPr>
      <w:rPr>
        <w:rFonts w:ascii="Courier New" w:hAnsi="Courier New" w:cs="Courier New" w:hint="default"/>
      </w:rPr>
    </w:lvl>
    <w:lvl w:ilvl="2" w:tplc="04100005" w:tentative="1">
      <w:start w:val="1"/>
      <w:numFmt w:val="bullet"/>
      <w:lvlText w:val=""/>
      <w:lvlJc w:val="left"/>
      <w:pPr>
        <w:ind w:left="1800" w:hanging="360"/>
      </w:pPr>
      <w:rPr>
        <w:rFonts w:ascii="Wingdings" w:hAnsi="Wingdings" w:hint="default"/>
      </w:rPr>
    </w:lvl>
    <w:lvl w:ilvl="3" w:tplc="04100001" w:tentative="1">
      <w:start w:val="1"/>
      <w:numFmt w:val="bullet"/>
      <w:lvlText w:val=""/>
      <w:lvlJc w:val="left"/>
      <w:pPr>
        <w:ind w:left="2520" w:hanging="360"/>
      </w:pPr>
      <w:rPr>
        <w:rFonts w:ascii="Symbol" w:hAnsi="Symbol" w:hint="default"/>
      </w:rPr>
    </w:lvl>
    <w:lvl w:ilvl="4" w:tplc="04100003" w:tentative="1">
      <w:start w:val="1"/>
      <w:numFmt w:val="bullet"/>
      <w:lvlText w:val="o"/>
      <w:lvlJc w:val="left"/>
      <w:pPr>
        <w:ind w:left="3240" w:hanging="360"/>
      </w:pPr>
      <w:rPr>
        <w:rFonts w:ascii="Courier New" w:hAnsi="Courier New" w:cs="Courier New" w:hint="default"/>
      </w:rPr>
    </w:lvl>
    <w:lvl w:ilvl="5" w:tplc="04100005" w:tentative="1">
      <w:start w:val="1"/>
      <w:numFmt w:val="bullet"/>
      <w:lvlText w:val=""/>
      <w:lvlJc w:val="left"/>
      <w:pPr>
        <w:ind w:left="3960" w:hanging="360"/>
      </w:pPr>
      <w:rPr>
        <w:rFonts w:ascii="Wingdings" w:hAnsi="Wingdings" w:hint="default"/>
      </w:rPr>
    </w:lvl>
    <w:lvl w:ilvl="6" w:tplc="04100001" w:tentative="1">
      <w:start w:val="1"/>
      <w:numFmt w:val="bullet"/>
      <w:lvlText w:val=""/>
      <w:lvlJc w:val="left"/>
      <w:pPr>
        <w:ind w:left="4680" w:hanging="360"/>
      </w:pPr>
      <w:rPr>
        <w:rFonts w:ascii="Symbol" w:hAnsi="Symbol" w:hint="default"/>
      </w:rPr>
    </w:lvl>
    <w:lvl w:ilvl="7" w:tplc="04100003" w:tentative="1">
      <w:start w:val="1"/>
      <w:numFmt w:val="bullet"/>
      <w:lvlText w:val="o"/>
      <w:lvlJc w:val="left"/>
      <w:pPr>
        <w:ind w:left="5400" w:hanging="360"/>
      </w:pPr>
      <w:rPr>
        <w:rFonts w:ascii="Courier New" w:hAnsi="Courier New" w:cs="Courier New" w:hint="default"/>
      </w:rPr>
    </w:lvl>
    <w:lvl w:ilvl="8" w:tplc="04100005" w:tentative="1">
      <w:start w:val="1"/>
      <w:numFmt w:val="bullet"/>
      <w:lvlText w:val=""/>
      <w:lvlJc w:val="left"/>
      <w:pPr>
        <w:ind w:left="6120" w:hanging="360"/>
      </w:pPr>
      <w:rPr>
        <w:rFonts w:ascii="Wingdings" w:hAnsi="Wingdings" w:hint="default"/>
      </w:rPr>
    </w:lvl>
  </w:abstractNum>
  <w:num w:numId="1" w16cid:durableId="409816267">
    <w:abstractNumId w:val="3"/>
  </w:num>
  <w:num w:numId="2" w16cid:durableId="1696073275">
    <w:abstractNumId w:val="33"/>
  </w:num>
  <w:num w:numId="3" w16cid:durableId="329989685">
    <w:abstractNumId w:val="15"/>
  </w:num>
  <w:num w:numId="4" w16cid:durableId="1128015887">
    <w:abstractNumId w:val="13"/>
  </w:num>
  <w:num w:numId="5" w16cid:durableId="1257400920">
    <w:abstractNumId w:val="30"/>
  </w:num>
  <w:num w:numId="6" w16cid:durableId="258296809">
    <w:abstractNumId w:val="0"/>
  </w:num>
  <w:num w:numId="7" w16cid:durableId="348677974">
    <w:abstractNumId w:val="37"/>
  </w:num>
  <w:num w:numId="8" w16cid:durableId="24017742">
    <w:abstractNumId w:val="31"/>
  </w:num>
  <w:num w:numId="9" w16cid:durableId="48497116">
    <w:abstractNumId w:val="39"/>
  </w:num>
  <w:num w:numId="10" w16cid:durableId="2105346559">
    <w:abstractNumId w:val="12"/>
  </w:num>
  <w:num w:numId="11" w16cid:durableId="1194883588">
    <w:abstractNumId w:val="21"/>
  </w:num>
  <w:num w:numId="12" w16cid:durableId="382827870">
    <w:abstractNumId w:val="34"/>
  </w:num>
  <w:num w:numId="13" w16cid:durableId="1508986095">
    <w:abstractNumId w:val="26"/>
  </w:num>
  <w:num w:numId="14" w16cid:durableId="104008987">
    <w:abstractNumId w:val="42"/>
  </w:num>
  <w:num w:numId="15" w16cid:durableId="394624693">
    <w:abstractNumId w:val="20"/>
  </w:num>
  <w:num w:numId="16" w16cid:durableId="1478719808">
    <w:abstractNumId w:val="36"/>
  </w:num>
  <w:num w:numId="17" w16cid:durableId="1552039249">
    <w:abstractNumId w:val="10"/>
  </w:num>
  <w:num w:numId="18" w16cid:durableId="1345979034">
    <w:abstractNumId w:val="5"/>
  </w:num>
  <w:num w:numId="19" w16cid:durableId="1066684814">
    <w:abstractNumId w:val="18"/>
  </w:num>
  <w:num w:numId="20" w16cid:durableId="1611276507">
    <w:abstractNumId w:val="40"/>
  </w:num>
  <w:num w:numId="21" w16cid:durableId="818882697">
    <w:abstractNumId w:val="29"/>
  </w:num>
  <w:num w:numId="22" w16cid:durableId="776562894">
    <w:abstractNumId w:val="38"/>
  </w:num>
  <w:num w:numId="23" w16cid:durableId="2115594036">
    <w:abstractNumId w:val="22"/>
  </w:num>
  <w:num w:numId="24" w16cid:durableId="537355192">
    <w:abstractNumId w:val="35"/>
  </w:num>
  <w:num w:numId="25" w16cid:durableId="1752191518">
    <w:abstractNumId w:val="2"/>
  </w:num>
  <w:num w:numId="26" w16cid:durableId="729040713">
    <w:abstractNumId w:val="43"/>
  </w:num>
  <w:num w:numId="27" w16cid:durableId="1640920550">
    <w:abstractNumId w:val="27"/>
  </w:num>
  <w:num w:numId="28" w16cid:durableId="1673337420">
    <w:abstractNumId w:val="1"/>
  </w:num>
  <w:num w:numId="29" w16cid:durableId="564607731">
    <w:abstractNumId w:val="24"/>
  </w:num>
  <w:num w:numId="30" w16cid:durableId="1415661306">
    <w:abstractNumId w:val="8"/>
  </w:num>
  <w:num w:numId="31" w16cid:durableId="833496293">
    <w:abstractNumId w:val="17"/>
  </w:num>
  <w:num w:numId="32" w16cid:durableId="1275095186">
    <w:abstractNumId w:val="41"/>
  </w:num>
  <w:num w:numId="33" w16cid:durableId="3830346">
    <w:abstractNumId w:val="32"/>
  </w:num>
  <w:num w:numId="34" w16cid:durableId="327902258">
    <w:abstractNumId w:val="4"/>
  </w:num>
  <w:num w:numId="35" w16cid:durableId="1735200816">
    <w:abstractNumId w:val="19"/>
  </w:num>
  <w:num w:numId="36" w16cid:durableId="903836029">
    <w:abstractNumId w:val="6"/>
  </w:num>
  <w:num w:numId="37" w16cid:durableId="1656565664">
    <w:abstractNumId w:val="28"/>
  </w:num>
  <w:num w:numId="38" w16cid:durableId="411583603">
    <w:abstractNumId w:val="14"/>
  </w:num>
  <w:num w:numId="39" w16cid:durableId="241111758">
    <w:abstractNumId w:val="11"/>
  </w:num>
  <w:num w:numId="40" w16cid:durableId="627704226">
    <w:abstractNumId w:val="25"/>
  </w:num>
  <w:num w:numId="41" w16cid:durableId="28771662">
    <w:abstractNumId w:val="16"/>
  </w:num>
  <w:num w:numId="42" w16cid:durableId="1465542382">
    <w:abstractNumId w:val="44"/>
  </w:num>
  <w:num w:numId="43" w16cid:durableId="1254557716">
    <w:abstractNumId w:val="7"/>
  </w:num>
  <w:num w:numId="44" w16cid:durableId="1548294750">
    <w:abstractNumId w:val="23"/>
  </w:num>
  <w:num w:numId="45" w16cid:durableId="1336611874">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4"/>
  <w:displayBackgroundShape/>
  <w:embedTrueTypeFonts/>
  <w:proofState w:spelling="clean" w:grammar="clean"/>
  <w:defaultTabStop w:val="720"/>
  <w:hyphenationZone w:val="283"/>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86B21"/>
    <w:rsid w:val="00000729"/>
    <w:rsid w:val="00000AFC"/>
    <w:rsid w:val="00000EAA"/>
    <w:rsid w:val="00003C2B"/>
    <w:rsid w:val="0000486D"/>
    <w:rsid w:val="00004BCB"/>
    <w:rsid w:val="00005590"/>
    <w:rsid w:val="000058DF"/>
    <w:rsid w:val="00005E87"/>
    <w:rsid w:val="00006DEA"/>
    <w:rsid w:val="00007AA2"/>
    <w:rsid w:val="0001021C"/>
    <w:rsid w:val="000103FE"/>
    <w:rsid w:val="000109ED"/>
    <w:rsid w:val="00010A05"/>
    <w:rsid w:val="000110CF"/>
    <w:rsid w:val="00011BC6"/>
    <w:rsid w:val="00011C52"/>
    <w:rsid w:val="00013913"/>
    <w:rsid w:val="00014CBF"/>
    <w:rsid w:val="00014ED0"/>
    <w:rsid w:val="00015077"/>
    <w:rsid w:val="00015527"/>
    <w:rsid w:val="00015593"/>
    <w:rsid w:val="0001560A"/>
    <w:rsid w:val="000158E1"/>
    <w:rsid w:val="00015B7F"/>
    <w:rsid w:val="00015CA3"/>
    <w:rsid w:val="00016812"/>
    <w:rsid w:val="00017C93"/>
    <w:rsid w:val="00017D19"/>
    <w:rsid w:val="00020250"/>
    <w:rsid w:val="000205A4"/>
    <w:rsid w:val="000206AC"/>
    <w:rsid w:val="0002182D"/>
    <w:rsid w:val="00021848"/>
    <w:rsid w:val="00022535"/>
    <w:rsid w:val="00022876"/>
    <w:rsid w:val="00022CA2"/>
    <w:rsid w:val="000236C9"/>
    <w:rsid w:val="000238AC"/>
    <w:rsid w:val="000238DD"/>
    <w:rsid w:val="00023E90"/>
    <w:rsid w:val="00023F4C"/>
    <w:rsid w:val="00024621"/>
    <w:rsid w:val="00024964"/>
    <w:rsid w:val="000250F7"/>
    <w:rsid w:val="000254BC"/>
    <w:rsid w:val="00025597"/>
    <w:rsid w:val="000257A8"/>
    <w:rsid w:val="00025D11"/>
    <w:rsid w:val="00025D82"/>
    <w:rsid w:val="00025EDC"/>
    <w:rsid w:val="00026007"/>
    <w:rsid w:val="0002619A"/>
    <w:rsid w:val="0002638C"/>
    <w:rsid w:val="000269A0"/>
    <w:rsid w:val="00026D8A"/>
    <w:rsid w:val="00026DAE"/>
    <w:rsid w:val="00026FC9"/>
    <w:rsid w:val="00027109"/>
    <w:rsid w:val="000276B0"/>
    <w:rsid w:val="000276B2"/>
    <w:rsid w:val="00027A35"/>
    <w:rsid w:val="000307DC"/>
    <w:rsid w:val="0003144E"/>
    <w:rsid w:val="000314E9"/>
    <w:rsid w:val="000319AD"/>
    <w:rsid w:val="00031CDA"/>
    <w:rsid w:val="00032156"/>
    <w:rsid w:val="000326CC"/>
    <w:rsid w:val="0003298E"/>
    <w:rsid w:val="00032B96"/>
    <w:rsid w:val="00033FDE"/>
    <w:rsid w:val="000345F1"/>
    <w:rsid w:val="00034866"/>
    <w:rsid w:val="00035826"/>
    <w:rsid w:val="00035A22"/>
    <w:rsid w:val="00035B8D"/>
    <w:rsid w:val="00035F46"/>
    <w:rsid w:val="0003635F"/>
    <w:rsid w:val="000365E9"/>
    <w:rsid w:val="00037080"/>
    <w:rsid w:val="000370F4"/>
    <w:rsid w:val="0004049E"/>
    <w:rsid w:val="00040527"/>
    <w:rsid w:val="00040836"/>
    <w:rsid w:val="00040A0E"/>
    <w:rsid w:val="00040B4F"/>
    <w:rsid w:val="0004172D"/>
    <w:rsid w:val="00042271"/>
    <w:rsid w:val="000433DD"/>
    <w:rsid w:val="000444FC"/>
    <w:rsid w:val="00044913"/>
    <w:rsid w:val="00044A74"/>
    <w:rsid w:val="00045915"/>
    <w:rsid w:val="00045B04"/>
    <w:rsid w:val="00046780"/>
    <w:rsid w:val="0004678B"/>
    <w:rsid w:val="00046A1F"/>
    <w:rsid w:val="00046B5E"/>
    <w:rsid w:val="00046B6F"/>
    <w:rsid w:val="00047015"/>
    <w:rsid w:val="000471E4"/>
    <w:rsid w:val="00047253"/>
    <w:rsid w:val="000476C2"/>
    <w:rsid w:val="00047B72"/>
    <w:rsid w:val="00047C42"/>
    <w:rsid w:val="00050569"/>
    <w:rsid w:val="000509DE"/>
    <w:rsid w:val="00051BEA"/>
    <w:rsid w:val="00052885"/>
    <w:rsid w:val="000531A0"/>
    <w:rsid w:val="0005378C"/>
    <w:rsid w:val="00053EDE"/>
    <w:rsid w:val="00054FEC"/>
    <w:rsid w:val="000550EB"/>
    <w:rsid w:val="0005538B"/>
    <w:rsid w:val="0005664A"/>
    <w:rsid w:val="00057198"/>
    <w:rsid w:val="00057498"/>
    <w:rsid w:val="00057C9A"/>
    <w:rsid w:val="00057CA2"/>
    <w:rsid w:val="00060A35"/>
    <w:rsid w:val="00060D78"/>
    <w:rsid w:val="00060DBC"/>
    <w:rsid w:val="00061159"/>
    <w:rsid w:val="00061327"/>
    <w:rsid w:val="00061438"/>
    <w:rsid w:val="000615AA"/>
    <w:rsid w:val="00061FEF"/>
    <w:rsid w:val="00063045"/>
    <w:rsid w:val="00063B6A"/>
    <w:rsid w:val="00063C26"/>
    <w:rsid w:val="00063DCC"/>
    <w:rsid w:val="00063E06"/>
    <w:rsid w:val="000645DB"/>
    <w:rsid w:val="0006472E"/>
    <w:rsid w:val="00064B17"/>
    <w:rsid w:val="00065A18"/>
    <w:rsid w:val="00065FB6"/>
    <w:rsid w:val="0006615F"/>
    <w:rsid w:val="000662A6"/>
    <w:rsid w:val="00066926"/>
    <w:rsid w:val="00067246"/>
    <w:rsid w:val="000700D4"/>
    <w:rsid w:val="000703CC"/>
    <w:rsid w:val="00070A28"/>
    <w:rsid w:val="00070DA5"/>
    <w:rsid w:val="00071F92"/>
    <w:rsid w:val="000721D5"/>
    <w:rsid w:val="000723CB"/>
    <w:rsid w:val="00072A6F"/>
    <w:rsid w:val="00072AA1"/>
    <w:rsid w:val="00073482"/>
    <w:rsid w:val="00073A13"/>
    <w:rsid w:val="00073EAD"/>
    <w:rsid w:val="00074BCC"/>
    <w:rsid w:val="00074D66"/>
    <w:rsid w:val="000756F9"/>
    <w:rsid w:val="00075B9A"/>
    <w:rsid w:val="00076338"/>
    <w:rsid w:val="00076C67"/>
    <w:rsid w:val="00077DFD"/>
    <w:rsid w:val="00081805"/>
    <w:rsid w:val="00081EFB"/>
    <w:rsid w:val="0008213C"/>
    <w:rsid w:val="0008287B"/>
    <w:rsid w:val="0008412B"/>
    <w:rsid w:val="000843B6"/>
    <w:rsid w:val="00084763"/>
    <w:rsid w:val="000861EE"/>
    <w:rsid w:val="000866CA"/>
    <w:rsid w:val="00086B21"/>
    <w:rsid w:val="00087A0F"/>
    <w:rsid w:val="00087D93"/>
    <w:rsid w:val="000906D3"/>
    <w:rsid w:val="00090B5E"/>
    <w:rsid w:val="00090CE2"/>
    <w:rsid w:val="00090F1A"/>
    <w:rsid w:val="00091021"/>
    <w:rsid w:val="00091629"/>
    <w:rsid w:val="000923AB"/>
    <w:rsid w:val="0009264E"/>
    <w:rsid w:val="000932C0"/>
    <w:rsid w:val="00093674"/>
    <w:rsid w:val="000938D3"/>
    <w:rsid w:val="00093D10"/>
    <w:rsid w:val="000940AD"/>
    <w:rsid w:val="00094850"/>
    <w:rsid w:val="000948A9"/>
    <w:rsid w:val="00094B49"/>
    <w:rsid w:val="00094BEE"/>
    <w:rsid w:val="00095246"/>
    <w:rsid w:val="00095504"/>
    <w:rsid w:val="00095E92"/>
    <w:rsid w:val="00095EDA"/>
    <w:rsid w:val="000968E0"/>
    <w:rsid w:val="0009710D"/>
    <w:rsid w:val="000977FC"/>
    <w:rsid w:val="0009795F"/>
    <w:rsid w:val="00097DC2"/>
    <w:rsid w:val="000A026E"/>
    <w:rsid w:val="000A041F"/>
    <w:rsid w:val="000A0896"/>
    <w:rsid w:val="000A1072"/>
    <w:rsid w:val="000A1364"/>
    <w:rsid w:val="000A1A7D"/>
    <w:rsid w:val="000A1B3F"/>
    <w:rsid w:val="000A2734"/>
    <w:rsid w:val="000A29C3"/>
    <w:rsid w:val="000A363F"/>
    <w:rsid w:val="000A4609"/>
    <w:rsid w:val="000A49FD"/>
    <w:rsid w:val="000A4A49"/>
    <w:rsid w:val="000A4D91"/>
    <w:rsid w:val="000A4F30"/>
    <w:rsid w:val="000A50D5"/>
    <w:rsid w:val="000A5262"/>
    <w:rsid w:val="000A5C1E"/>
    <w:rsid w:val="000A6072"/>
    <w:rsid w:val="000A6701"/>
    <w:rsid w:val="000A681A"/>
    <w:rsid w:val="000A6B06"/>
    <w:rsid w:val="000A6DA6"/>
    <w:rsid w:val="000A7B17"/>
    <w:rsid w:val="000B0037"/>
    <w:rsid w:val="000B073F"/>
    <w:rsid w:val="000B074B"/>
    <w:rsid w:val="000B0F9C"/>
    <w:rsid w:val="000B1069"/>
    <w:rsid w:val="000B16BA"/>
    <w:rsid w:val="000B1CE1"/>
    <w:rsid w:val="000B1F64"/>
    <w:rsid w:val="000B2A30"/>
    <w:rsid w:val="000B2E2A"/>
    <w:rsid w:val="000B39DC"/>
    <w:rsid w:val="000B3D92"/>
    <w:rsid w:val="000B4F93"/>
    <w:rsid w:val="000B547D"/>
    <w:rsid w:val="000B5848"/>
    <w:rsid w:val="000B59D2"/>
    <w:rsid w:val="000B5B67"/>
    <w:rsid w:val="000B5BBB"/>
    <w:rsid w:val="000B5D44"/>
    <w:rsid w:val="000B6064"/>
    <w:rsid w:val="000B6618"/>
    <w:rsid w:val="000B6B00"/>
    <w:rsid w:val="000B6B7C"/>
    <w:rsid w:val="000C0120"/>
    <w:rsid w:val="000C06E9"/>
    <w:rsid w:val="000C102D"/>
    <w:rsid w:val="000C14F6"/>
    <w:rsid w:val="000C25D0"/>
    <w:rsid w:val="000C2E38"/>
    <w:rsid w:val="000C3D12"/>
    <w:rsid w:val="000C428E"/>
    <w:rsid w:val="000C5E23"/>
    <w:rsid w:val="000C6EC5"/>
    <w:rsid w:val="000C7836"/>
    <w:rsid w:val="000C7AD1"/>
    <w:rsid w:val="000D004E"/>
    <w:rsid w:val="000D00DF"/>
    <w:rsid w:val="000D10CD"/>
    <w:rsid w:val="000D144C"/>
    <w:rsid w:val="000D21AF"/>
    <w:rsid w:val="000D26BD"/>
    <w:rsid w:val="000D3144"/>
    <w:rsid w:val="000D31FB"/>
    <w:rsid w:val="000D3642"/>
    <w:rsid w:val="000D39B5"/>
    <w:rsid w:val="000D3BC7"/>
    <w:rsid w:val="000D4283"/>
    <w:rsid w:val="000D440D"/>
    <w:rsid w:val="000D4772"/>
    <w:rsid w:val="000D48DA"/>
    <w:rsid w:val="000D5A6E"/>
    <w:rsid w:val="000D62A7"/>
    <w:rsid w:val="000D633B"/>
    <w:rsid w:val="000D68BA"/>
    <w:rsid w:val="000D69AF"/>
    <w:rsid w:val="000D7FAF"/>
    <w:rsid w:val="000E009F"/>
    <w:rsid w:val="000E0CD9"/>
    <w:rsid w:val="000E149D"/>
    <w:rsid w:val="000E1686"/>
    <w:rsid w:val="000E18E5"/>
    <w:rsid w:val="000E1E52"/>
    <w:rsid w:val="000E3325"/>
    <w:rsid w:val="000E3DE5"/>
    <w:rsid w:val="000E3E58"/>
    <w:rsid w:val="000E4221"/>
    <w:rsid w:val="000E4290"/>
    <w:rsid w:val="000E4639"/>
    <w:rsid w:val="000E49E7"/>
    <w:rsid w:val="000E4A34"/>
    <w:rsid w:val="000E4C2A"/>
    <w:rsid w:val="000E4FBE"/>
    <w:rsid w:val="000E548B"/>
    <w:rsid w:val="000E5709"/>
    <w:rsid w:val="000E5EFE"/>
    <w:rsid w:val="000E6487"/>
    <w:rsid w:val="000E6AEC"/>
    <w:rsid w:val="000E7F0C"/>
    <w:rsid w:val="000E7F55"/>
    <w:rsid w:val="000F00D0"/>
    <w:rsid w:val="000F0CBB"/>
    <w:rsid w:val="000F2ADE"/>
    <w:rsid w:val="000F2DF2"/>
    <w:rsid w:val="000F3998"/>
    <w:rsid w:val="000F4E81"/>
    <w:rsid w:val="000F55DC"/>
    <w:rsid w:val="000F5618"/>
    <w:rsid w:val="000F56D9"/>
    <w:rsid w:val="000F5CF8"/>
    <w:rsid w:val="000F6072"/>
    <w:rsid w:val="000F6BC3"/>
    <w:rsid w:val="000F6E97"/>
    <w:rsid w:val="000F71D9"/>
    <w:rsid w:val="000F729F"/>
    <w:rsid w:val="000F7631"/>
    <w:rsid w:val="000F777E"/>
    <w:rsid w:val="000F78B0"/>
    <w:rsid w:val="000F79A4"/>
    <w:rsid w:val="000F7A08"/>
    <w:rsid w:val="001003C7"/>
    <w:rsid w:val="001018E3"/>
    <w:rsid w:val="001026E7"/>
    <w:rsid w:val="00102EB1"/>
    <w:rsid w:val="00103222"/>
    <w:rsid w:val="00103E33"/>
    <w:rsid w:val="00104C7D"/>
    <w:rsid w:val="00105BD5"/>
    <w:rsid w:val="001063D1"/>
    <w:rsid w:val="00107034"/>
    <w:rsid w:val="00107494"/>
    <w:rsid w:val="001076F3"/>
    <w:rsid w:val="001104EE"/>
    <w:rsid w:val="001116D5"/>
    <w:rsid w:val="001124DF"/>
    <w:rsid w:val="001141FC"/>
    <w:rsid w:val="0011427E"/>
    <w:rsid w:val="00114BC1"/>
    <w:rsid w:val="00114C90"/>
    <w:rsid w:val="00115CE1"/>
    <w:rsid w:val="00115DC8"/>
    <w:rsid w:val="00115E02"/>
    <w:rsid w:val="00116CE8"/>
    <w:rsid w:val="00117491"/>
    <w:rsid w:val="00120605"/>
    <w:rsid w:val="001209BC"/>
    <w:rsid w:val="00121570"/>
    <w:rsid w:val="00121630"/>
    <w:rsid w:val="00121901"/>
    <w:rsid w:val="00121AE6"/>
    <w:rsid w:val="00122236"/>
    <w:rsid w:val="00122CEB"/>
    <w:rsid w:val="001230EF"/>
    <w:rsid w:val="001232F2"/>
    <w:rsid w:val="001237CB"/>
    <w:rsid w:val="00123B9C"/>
    <w:rsid w:val="0012472A"/>
    <w:rsid w:val="001248A2"/>
    <w:rsid w:val="00124BDB"/>
    <w:rsid w:val="00125301"/>
    <w:rsid w:val="00125870"/>
    <w:rsid w:val="00125B76"/>
    <w:rsid w:val="00125BD8"/>
    <w:rsid w:val="00125E8E"/>
    <w:rsid w:val="001263EC"/>
    <w:rsid w:val="00126563"/>
    <w:rsid w:val="001269D7"/>
    <w:rsid w:val="001269F5"/>
    <w:rsid w:val="00126B1C"/>
    <w:rsid w:val="00126B93"/>
    <w:rsid w:val="00127525"/>
    <w:rsid w:val="00127EA8"/>
    <w:rsid w:val="001307EE"/>
    <w:rsid w:val="00130E83"/>
    <w:rsid w:val="001321D8"/>
    <w:rsid w:val="001330AF"/>
    <w:rsid w:val="00133657"/>
    <w:rsid w:val="00134360"/>
    <w:rsid w:val="00134E2B"/>
    <w:rsid w:val="00135462"/>
    <w:rsid w:val="0013622C"/>
    <w:rsid w:val="001367E0"/>
    <w:rsid w:val="001369DA"/>
    <w:rsid w:val="00136FA3"/>
    <w:rsid w:val="00137FBB"/>
    <w:rsid w:val="00141C40"/>
    <w:rsid w:val="001420B8"/>
    <w:rsid w:val="00142A47"/>
    <w:rsid w:val="00142F07"/>
    <w:rsid w:val="00143418"/>
    <w:rsid w:val="00143BBF"/>
    <w:rsid w:val="00143CD7"/>
    <w:rsid w:val="0014429F"/>
    <w:rsid w:val="001453A6"/>
    <w:rsid w:val="001453F8"/>
    <w:rsid w:val="001457D0"/>
    <w:rsid w:val="001459A2"/>
    <w:rsid w:val="00145AFE"/>
    <w:rsid w:val="0014605B"/>
    <w:rsid w:val="00146547"/>
    <w:rsid w:val="001467D3"/>
    <w:rsid w:val="0014680A"/>
    <w:rsid w:val="00146E82"/>
    <w:rsid w:val="001507FE"/>
    <w:rsid w:val="00150819"/>
    <w:rsid w:val="001508BD"/>
    <w:rsid w:val="00151026"/>
    <w:rsid w:val="0015258A"/>
    <w:rsid w:val="00152924"/>
    <w:rsid w:val="00152A05"/>
    <w:rsid w:val="00152B92"/>
    <w:rsid w:val="00152BAA"/>
    <w:rsid w:val="00152D8C"/>
    <w:rsid w:val="00154437"/>
    <w:rsid w:val="001544AF"/>
    <w:rsid w:val="001547A4"/>
    <w:rsid w:val="00155018"/>
    <w:rsid w:val="00155162"/>
    <w:rsid w:val="0015540F"/>
    <w:rsid w:val="00155EBA"/>
    <w:rsid w:val="00156C30"/>
    <w:rsid w:val="00156D70"/>
    <w:rsid w:val="00157C18"/>
    <w:rsid w:val="00157DE0"/>
    <w:rsid w:val="00160317"/>
    <w:rsid w:val="00160855"/>
    <w:rsid w:val="00160B94"/>
    <w:rsid w:val="00160DD5"/>
    <w:rsid w:val="00160DE8"/>
    <w:rsid w:val="00161F5A"/>
    <w:rsid w:val="00162686"/>
    <w:rsid w:val="00162886"/>
    <w:rsid w:val="00162AF4"/>
    <w:rsid w:val="00162F56"/>
    <w:rsid w:val="00163346"/>
    <w:rsid w:val="001637AD"/>
    <w:rsid w:val="001639AC"/>
    <w:rsid w:val="00164197"/>
    <w:rsid w:val="00164DA0"/>
    <w:rsid w:val="00164E4C"/>
    <w:rsid w:val="00165190"/>
    <w:rsid w:val="00165461"/>
    <w:rsid w:val="00165FA1"/>
    <w:rsid w:val="00166FD3"/>
    <w:rsid w:val="00167547"/>
    <w:rsid w:val="00167C3D"/>
    <w:rsid w:val="00167F16"/>
    <w:rsid w:val="0017011B"/>
    <w:rsid w:val="0017088E"/>
    <w:rsid w:val="001708AE"/>
    <w:rsid w:val="00170A42"/>
    <w:rsid w:val="00171610"/>
    <w:rsid w:val="00172271"/>
    <w:rsid w:val="00172AFC"/>
    <w:rsid w:val="00173597"/>
    <w:rsid w:val="00173611"/>
    <w:rsid w:val="00173BE0"/>
    <w:rsid w:val="00173D4E"/>
    <w:rsid w:val="0017408F"/>
    <w:rsid w:val="00174093"/>
    <w:rsid w:val="0017450C"/>
    <w:rsid w:val="00174844"/>
    <w:rsid w:val="00174E12"/>
    <w:rsid w:val="001751B6"/>
    <w:rsid w:val="00175229"/>
    <w:rsid w:val="001754A6"/>
    <w:rsid w:val="0017559F"/>
    <w:rsid w:val="0017562C"/>
    <w:rsid w:val="00175F58"/>
    <w:rsid w:val="00176506"/>
    <w:rsid w:val="0017651E"/>
    <w:rsid w:val="0017672A"/>
    <w:rsid w:val="00176AC0"/>
    <w:rsid w:val="00176C5E"/>
    <w:rsid w:val="00177114"/>
    <w:rsid w:val="00177371"/>
    <w:rsid w:val="0017747A"/>
    <w:rsid w:val="00177579"/>
    <w:rsid w:val="00180666"/>
    <w:rsid w:val="00180AA3"/>
    <w:rsid w:val="00181096"/>
    <w:rsid w:val="00181295"/>
    <w:rsid w:val="0018318F"/>
    <w:rsid w:val="00183A29"/>
    <w:rsid w:val="00183F9F"/>
    <w:rsid w:val="001848FF"/>
    <w:rsid w:val="001849BB"/>
    <w:rsid w:val="00184DC2"/>
    <w:rsid w:val="001851EF"/>
    <w:rsid w:val="001852AF"/>
    <w:rsid w:val="00185D6D"/>
    <w:rsid w:val="00186A8B"/>
    <w:rsid w:val="00186AE1"/>
    <w:rsid w:val="0018763B"/>
    <w:rsid w:val="00187A22"/>
    <w:rsid w:val="00190502"/>
    <w:rsid w:val="00190670"/>
    <w:rsid w:val="00190D94"/>
    <w:rsid w:val="001914A1"/>
    <w:rsid w:val="001915AA"/>
    <w:rsid w:val="001917BF"/>
    <w:rsid w:val="00191C07"/>
    <w:rsid w:val="00191DF7"/>
    <w:rsid w:val="001926F3"/>
    <w:rsid w:val="0019273A"/>
    <w:rsid w:val="00192D85"/>
    <w:rsid w:val="00192F40"/>
    <w:rsid w:val="001931E4"/>
    <w:rsid w:val="00193A50"/>
    <w:rsid w:val="00193E6E"/>
    <w:rsid w:val="00193EA4"/>
    <w:rsid w:val="0019457F"/>
    <w:rsid w:val="00195FC8"/>
    <w:rsid w:val="00196392"/>
    <w:rsid w:val="00196922"/>
    <w:rsid w:val="00196B04"/>
    <w:rsid w:val="00196C60"/>
    <w:rsid w:val="00196E07"/>
    <w:rsid w:val="00197A3B"/>
    <w:rsid w:val="00197C33"/>
    <w:rsid w:val="001A0A6D"/>
    <w:rsid w:val="001A0B56"/>
    <w:rsid w:val="001A0B8E"/>
    <w:rsid w:val="001A0BF7"/>
    <w:rsid w:val="001A130B"/>
    <w:rsid w:val="001A1ACC"/>
    <w:rsid w:val="001A3A15"/>
    <w:rsid w:val="001A4106"/>
    <w:rsid w:val="001A44E0"/>
    <w:rsid w:val="001A4774"/>
    <w:rsid w:val="001A4AD8"/>
    <w:rsid w:val="001A5060"/>
    <w:rsid w:val="001A5309"/>
    <w:rsid w:val="001A56B7"/>
    <w:rsid w:val="001A59D4"/>
    <w:rsid w:val="001A5D45"/>
    <w:rsid w:val="001A5FC2"/>
    <w:rsid w:val="001A61DD"/>
    <w:rsid w:val="001A6824"/>
    <w:rsid w:val="001A6ACC"/>
    <w:rsid w:val="001A6B49"/>
    <w:rsid w:val="001A6B8C"/>
    <w:rsid w:val="001A7055"/>
    <w:rsid w:val="001B0A24"/>
    <w:rsid w:val="001B1395"/>
    <w:rsid w:val="001B1E78"/>
    <w:rsid w:val="001B2030"/>
    <w:rsid w:val="001B207E"/>
    <w:rsid w:val="001B2AFA"/>
    <w:rsid w:val="001B2EA9"/>
    <w:rsid w:val="001B4681"/>
    <w:rsid w:val="001B47E1"/>
    <w:rsid w:val="001B4812"/>
    <w:rsid w:val="001B4938"/>
    <w:rsid w:val="001B4D07"/>
    <w:rsid w:val="001B4D13"/>
    <w:rsid w:val="001B5423"/>
    <w:rsid w:val="001B591E"/>
    <w:rsid w:val="001B6926"/>
    <w:rsid w:val="001B716C"/>
    <w:rsid w:val="001C0194"/>
    <w:rsid w:val="001C1042"/>
    <w:rsid w:val="001C1065"/>
    <w:rsid w:val="001C22CB"/>
    <w:rsid w:val="001C24BD"/>
    <w:rsid w:val="001C2982"/>
    <w:rsid w:val="001C3168"/>
    <w:rsid w:val="001C391C"/>
    <w:rsid w:val="001C3D0F"/>
    <w:rsid w:val="001C43A4"/>
    <w:rsid w:val="001C485B"/>
    <w:rsid w:val="001C4DB4"/>
    <w:rsid w:val="001C4F23"/>
    <w:rsid w:val="001C5964"/>
    <w:rsid w:val="001C6E4F"/>
    <w:rsid w:val="001C704C"/>
    <w:rsid w:val="001C72FD"/>
    <w:rsid w:val="001C79F4"/>
    <w:rsid w:val="001D0086"/>
    <w:rsid w:val="001D00AF"/>
    <w:rsid w:val="001D0376"/>
    <w:rsid w:val="001D044E"/>
    <w:rsid w:val="001D0BB8"/>
    <w:rsid w:val="001D0C80"/>
    <w:rsid w:val="001D2393"/>
    <w:rsid w:val="001D23F5"/>
    <w:rsid w:val="001D383E"/>
    <w:rsid w:val="001D3985"/>
    <w:rsid w:val="001D3FA4"/>
    <w:rsid w:val="001D445C"/>
    <w:rsid w:val="001D4675"/>
    <w:rsid w:val="001D504B"/>
    <w:rsid w:val="001D5093"/>
    <w:rsid w:val="001D50E2"/>
    <w:rsid w:val="001D5AAC"/>
    <w:rsid w:val="001D5B57"/>
    <w:rsid w:val="001D5F18"/>
    <w:rsid w:val="001D60C1"/>
    <w:rsid w:val="001D6394"/>
    <w:rsid w:val="001D7354"/>
    <w:rsid w:val="001D7C2F"/>
    <w:rsid w:val="001E05A2"/>
    <w:rsid w:val="001E0601"/>
    <w:rsid w:val="001E1088"/>
    <w:rsid w:val="001E1322"/>
    <w:rsid w:val="001E1A71"/>
    <w:rsid w:val="001E1F5D"/>
    <w:rsid w:val="001E20BE"/>
    <w:rsid w:val="001E22B4"/>
    <w:rsid w:val="001E23E2"/>
    <w:rsid w:val="001E2754"/>
    <w:rsid w:val="001E2900"/>
    <w:rsid w:val="001E2A84"/>
    <w:rsid w:val="001E31FD"/>
    <w:rsid w:val="001E3375"/>
    <w:rsid w:val="001E37E3"/>
    <w:rsid w:val="001E3D64"/>
    <w:rsid w:val="001E43DD"/>
    <w:rsid w:val="001E5E5C"/>
    <w:rsid w:val="001E70D6"/>
    <w:rsid w:val="001E7342"/>
    <w:rsid w:val="001E77BF"/>
    <w:rsid w:val="001E77E5"/>
    <w:rsid w:val="001F0A03"/>
    <w:rsid w:val="001F157F"/>
    <w:rsid w:val="001F1779"/>
    <w:rsid w:val="001F17D5"/>
    <w:rsid w:val="001F1B4A"/>
    <w:rsid w:val="001F1CDB"/>
    <w:rsid w:val="001F21C2"/>
    <w:rsid w:val="001F21E4"/>
    <w:rsid w:val="001F2F9C"/>
    <w:rsid w:val="001F32D1"/>
    <w:rsid w:val="001F3416"/>
    <w:rsid w:val="001F3703"/>
    <w:rsid w:val="001F4191"/>
    <w:rsid w:val="001F4F1A"/>
    <w:rsid w:val="001F545D"/>
    <w:rsid w:val="001F6226"/>
    <w:rsid w:val="001F62C2"/>
    <w:rsid w:val="001F634F"/>
    <w:rsid w:val="001F64DA"/>
    <w:rsid w:val="001F68C8"/>
    <w:rsid w:val="001F6C01"/>
    <w:rsid w:val="0020003B"/>
    <w:rsid w:val="002008AA"/>
    <w:rsid w:val="00200B47"/>
    <w:rsid w:val="00200CCC"/>
    <w:rsid w:val="00200DB7"/>
    <w:rsid w:val="00200FF3"/>
    <w:rsid w:val="0020153F"/>
    <w:rsid w:val="00202362"/>
    <w:rsid w:val="002030E8"/>
    <w:rsid w:val="00203165"/>
    <w:rsid w:val="002032A9"/>
    <w:rsid w:val="0020366A"/>
    <w:rsid w:val="002038C1"/>
    <w:rsid w:val="00203B0C"/>
    <w:rsid w:val="00203C29"/>
    <w:rsid w:val="002046CA"/>
    <w:rsid w:val="002047E9"/>
    <w:rsid w:val="00205111"/>
    <w:rsid w:val="002052BE"/>
    <w:rsid w:val="002059D6"/>
    <w:rsid w:val="00205ACA"/>
    <w:rsid w:val="00205BD4"/>
    <w:rsid w:val="00206181"/>
    <w:rsid w:val="0020654A"/>
    <w:rsid w:val="0020668B"/>
    <w:rsid w:val="00206CC1"/>
    <w:rsid w:val="002076CC"/>
    <w:rsid w:val="00207886"/>
    <w:rsid w:val="002102B1"/>
    <w:rsid w:val="0021063C"/>
    <w:rsid w:val="002108EA"/>
    <w:rsid w:val="00210C1B"/>
    <w:rsid w:val="00210F4F"/>
    <w:rsid w:val="00211688"/>
    <w:rsid w:val="0021173F"/>
    <w:rsid w:val="002124EE"/>
    <w:rsid w:val="00212F15"/>
    <w:rsid w:val="002137A5"/>
    <w:rsid w:val="00213ABC"/>
    <w:rsid w:val="00214685"/>
    <w:rsid w:val="00214D09"/>
    <w:rsid w:val="0021563F"/>
    <w:rsid w:val="00215763"/>
    <w:rsid w:val="00215793"/>
    <w:rsid w:val="002162DD"/>
    <w:rsid w:val="0021717D"/>
    <w:rsid w:val="002175AF"/>
    <w:rsid w:val="00217872"/>
    <w:rsid w:val="00220A67"/>
    <w:rsid w:val="00220F50"/>
    <w:rsid w:val="0022100F"/>
    <w:rsid w:val="0022118D"/>
    <w:rsid w:val="0022171A"/>
    <w:rsid w:val="00221BF5"/>
    <w:rsid w:val="002229CD"/>
    <w:rsid w:val="0022310F"/>
    <w:rsid w:val="0022335B"/>
    <w:rsid w:val="0022441E"/>
    <w:rsid w:val="00224747"/>
    <w:rsid w:val="002247F8"/>
    <w:rsid w:val="0022561A"/>
    <w:rsid w:val="00225C1A"/>
    <w:rsid w:val="00226364"/>
    <w:rsid w:val="00226562"/>
    <w:rsid w:val="002267B7"/>
    <w:rsid w:val="00226A70"/>
    <w:rsid w:val="00226C8A"/>
    <w:rsid w:val="002274E1"/>
    <w:rsid w:val="0023091A"/>
    <w:rsid w:val="00231608"/>
    <w:rsid w:val="0023181E"/>
    <w:rsid w:val="00231A0A"/>
    <w:rsid w:val="00232A7F"/>
    <w:rsid w:val="00232EAA"/>
    <w:rsid w:val="002335C7"/>
    <w:rsid w:val="002336A3"/>
    <w:rsid w:val="002339C1"/>
    <w:rsid w:val="00233A25"/>
    <w:rsid w:val="002346B8"/>
    <w:rsid w:val="0023475F"/>
    <w:rsid w:val="002347AA"/>
    <w:rsid w:val="00234E12"/>
    <w:rsid w:val="00234FB9"/>
    <w:rsid w:val="00235372"/>
    <w:rsid w:val="00236487"/>
    <w:rsid w:val="002367A7"/>
    <w:rsid w:val="00236F14"/>
    <w:rsid w:val="00240CE4"/>
    <w:rsid w:val="00241A0D"/>
    <w:rsid w:val="00242413"/>
    <w:rsid w:val="00242DE4"/>
    <w:rsid w:val="00243624"/>
    <w:rsid w:val="002445E7"/>
    <w:rsid w:val="00244DC7"/>
    <w:rsid w:val="002452AD"/>
    <w:rsid w:val="002468E3"/>
    <w:rsid w:val="002469E3"/>
    <w:rsid w:val="0024705D"/>
    <w:rsid w:val="0025016D"/>
    <w:rsid w:val="00250BE5"/>
    <w:rsid w:val="00250D57"/>
    <w:rsid w:val="002511E5"/>
    <w:rsid w:val="00251EB8"/>
    <w:rsid w:val="00253178"/>
    <w:rsid w:val="00253D78"/>
    <w:rsid w:val="00253DF2"/>
    <w:rsid w:val="00255509"/>
    <w:rsid w:val="00255853"/>
    <w:rsid w:val="00255C22"/>
    <w:rsid w:val="002560F1"/>
    <w:rsid w:val="002564C7"/>
    <w:rsid w:val="00256AAC"/>
    <w:rsid w:val="0025718F"/>
    <w:rsid w:val="002571CC"/>
    <w:rsid w:val="00257C15"/>
    <w:rsid w:val="00257C80"/>
    <w:rsid w:val="0026056C"/>
    <w:rsid w:val="00260D7E"/>
    <w:rsid w:val="00260F14"/>
    <w:rsid w:val="00261880"/>
    <w:rsid w:val="00262AB0"/>
    <w:rsid w:val="00262D75"/>
    <w:rsid w:val="00262F50"/>
    <w:rsid w:val="0026313B"/>
    <w:rsid w:val="002634B9"/>
    <w:rsid w:val="00263D83"/>
    <w:rsid w:val="00264133"/>
    <w:rsid w:val="00264646"/>
    <w:rsid w:val="0026542E"/>
    <w:rsid w:val="002654F5"/>
    <w:rsid w:val="00265BCE"/>
    <w:rsid w:val="00266803"/>
    <w:rsid w:val="00267C47"/>
    <w:rsid w:val="00267FF8"/>
    <w:rsid w:val="002702E3"/>
    <w:rsid w:val="00270B95"/>
    <w:rsid w:val="00270C5D"/>
    <w:rsid w:val="00270CE5"/>
    <w:rsid w:val="00270D6D"/>
    <w:rsid w:val="00270EF2"/>
    <w:rsid w:val="00270FDA"/>
    <w:rsid w:val="002715B8"/>
    <w:rsid w:val="002718B6"/>
    <w:rsid w:val="00272A0A"/>
    <w:rsid w:val="00273096"/>
    <w:rsid w:val="002731F9"/>
    <w:rsid w:val="00273BE4"/>
    <w:rsid w:val="00273C87"/>
    <w:rsid w:val="0027543A"/>
    <w:rsid w:val="002755B3"/>
    <w:rsid w:val="00275F2D"/>
    <w:rsid w:val="002764AD"/>
    <w:rsid w:val="00276752"/>
    <w:rsid w:val="00277299"/>
    <w:rsid w:val="00277401"/>
    <w:rsid w:val="0027775A"/>
    <w:rsid w:val="0028249A"/>
    <w:rsid w:val="00283E4B"/>
    <w:rsid w:val="002843A1"/>
    <w:rsid w:val="002847D4"/>
    <w:rsid w:val="00286107"/>
    <w:rsid w:val="00286134"/>
    <w:rsid w:val="0028663C"/>
    <w:rsid w:val="00286825"/>
    <w:rsid w:val="00286DBE"/>
    <w:rsid w:val="002871CB"/>
    <w:rsid w:val="002903F2"/>
    <w:rsid w:val="0029050A"/>
    <w:rsid w:val="00290D86"/>
    <w:rsid w:val="00290E80"/>
    <w:rsid w:val="002915F3"/>
    <w:rsid w:val="00292D84"/>
    <w:rsid w:val="0029344D"/>
    <w:rsid w:val="002943DE"/>
    <w:rsid w:val="00294775"/>
    <w:rsid w:val="00294BFF"/>
    <w:rsid w:val="00294D7E"/>
    <w:rsid w:val="00297AF8"/>
    <w:rsid w:val="00297BC1"/>
    <w:rsid w:val="00297C0F"/>
    <w:rsid w:val="00297DA6"/>
    <w:rsid w:val="002A0246"/>
    <w:rsid w:val="002A08F2"/>
    <w:rsid w:val="002A1112"/>
    <w:rsid w:val="002A1BEE"/>
    <w:rsid w:val="002A2673"/>
    <w:rsid w:val="002A3778"/>
    <w:rsid w:val="002A3A18"/>
    <w:rsid w:val="002A3F12"/>
    <w:rsid w:val="002A3F16"/>
    <w:rsid w:val="002A4C23"/>
    <w:rsid w:val="002A4CC4"/>
    <w:rsid w:val="002A4D3E"/>
    <w:rsid w:val="002A4E6A"/>
    <w:rsid w:val="002A6069"/>
    <w:rsid w:val="002A6915"/>
    <w:rsid w:val="002A6962"/>
    <w:rsid w:val="002A6BD2"/>
    <w:rsid w:val="002A77D4"/>
    <w:rsid w:val="002A77D7"/>
    <w:rsid w:val="002A7951"/>
    <w:rsid w:val="002B04B9"/>
    <w:rsid w:val="002B0FAE"/>
    <w:rsid w:val="002B106E"/>
    <w:rsid w:val="002B1F62"/>
    <w:rsid w:val="002B2034"/>
    <w:rsid w:val="002B233F"/>
    <w:rsid w:val="002B2B4E"/>
    <w:rsid w:val="002B3142"/>
    <w:rsid w:val="002B33F0"/>
    <w:rsid w:val="002B370A"/>
    <w:rsid w:val="002B3D12"/>
    <w:rsid w:val="002B4220"/>
    <w:rsid w:val="002B5FED"/>
    <w:rsid w:val="002B70D1"/>
    <w:rsid w:val="002B7324"/>
    <w:rsid w:val="002B73CB"/>
    <w:rsid w:val="002B7408"/>
    <w:rsid w:val="002C0075"/>
    <w:rsid w:val="002C1430"/>
    <w:rsid w:val="002C30BF"/>
    <w:rsid w:val="002C3A87"/>
    <w:rsid w:val="002C45D8"/>
    <w:rsid w:val="002C47A9"/>
    <w:rsid w:val="002C4C29"/>
    <w:rsid w:val="002C50BF"/>
    <w:rsid w:val="002C5C4D"/>
    <w:rsid w:val="002C5DAD"/>
    <w:rsid w:val="002C6264"/>
    <w:rsid w:val="002C6CDA"/>
    <w:rsid w:val="002C6EE2"/>
    <w:rsid w:val="002C771C"/>
    <w:rsid w:val="002C771D"/>
    <w:rsid w:val="002C7A83"/>
    <w:rsid w:val="002D0390"/>
    <w:rsid w:val="002D1A64"/>
    <w:rsid w:val="002D1D77"/>
    <w:rsid w:val="002D2479"/>
    <w:rsid w:val="002D2582"/>
    <w:rsid w:val="002D264B"/>
    <w:rsid w:val="002D3760"/>
    <w:rsid w:val="002D3790"/>
    <w:rsid w:val="002D3E22"/>
    <w:rsid w:val="002D4512"/>
    <w:rsid w:val="002D4C5D"/>
    <w:rsid w:val="002D5224"/>
    <w:rsid w:val="002D5CBF"/>
    <w:rsid w:val="002D5EA9"/>
    <w:rsid w:val="002D6543"/>
    <w:rsid w:val="002D6A47"/>
    <w:rsid w:val="002D6BE1"/>
    <w:rsid w:val="002D6D58"/>
    <w:rsid w:val="002E1795"/>
    <w:rsid w:val="002E1DFF"/>
    <w:rsid w:val="002E23E5"/>
    <w:rsid w:val="002E25E9"/>
    <w:rsid w:val="002E3684"/>
    <w:rsid w:val="002E3710"/>
    <w:rsid w:val="002E41AF"/>
    <w:rsid w:val="002E44FA"/>
    <w:rsid w:val="002E473F"/>
    <w:rsid w:val="002E5062"/>
    <w:rsid w:val="002E585A"/>
    <w:rsid w:val="002E5B66"/>
    <w:rsid w:val="002E6E7E"/>
    <w:rsid w:val="002E7AE6"/>
    <w:rsid w:val="002E7B40"/>
    <w:rsid w:val="002E7ECA"/>
    <w:rsid w:val="002F0624"/>
    <w:rsid w:val="002F0AA8"/>
    <w:rsid w:val="002F0B74"/>
    <w:rsid w:val="002F18AA"/>
    <w:rsid w:val="002F2578"/>
    <w:rsid w:val="002F27C9"/>
    <w:rsid w:val="002F285F"/>
    <w:rsid w:val="002F2C00"/>
    <w:rsid w:val="002F2E40"/>
    <w:rsid w:val="002F31DE"/>
    <w:rsid w:val="002F373B"/>
    <w:rsid w:val="002F3E40"/>
    <w:rsid w:val="002F421A"/>
    <w:rsid w:val="002F42EC"/>
    <w:rsid w:val="002F4395"/>
    <w:rsid w:val="002F47B3"/>
    <w:rsid w:val="002F4859"/>
    <w:rsid w:val="002F5668"/>
    <w:rsid w:val="002F6057"/>
    <w:rsid w:val="002F625A"/>
    <w:rsid w:val="002F6296"/>
    <w:rsid w:val="002F639B"/>
    <w:rsid w:val="002F6754"/>
    <w:rsid w:val="002F6D66"/>
    <w:rsid w:val="002F6F49"/>
    <w:rsid w:val="002F7107"/>
    <w:rsid w:val="002F78E9"/>
    <w:rsid w:val="002F7A0A"/>
    <w:rsid w:val="002F7E52"/>
    <w:rsid w:val="00300DFC"/>
    <w:rsid w:val="0030178B"/>
    <w:rsid w:val="003025E5"/>
    <w:rsid w:val="003025EE"/>
    <w:rsid w:val="00302613"/>
    <w:rsid w:val="0030268B"/>
    <w:rsid w:val="00303C39"/>
    <w:rsid w:val="00303DE3"/>
    <w:rsid w:val="00303E5B"/>
    <w:rsid w:val="00304470"/>
    <w:rsid w:val="0030493F"/>
    <w:rsid w:val="003056A6"/>
    <w:rsid w:val="00305D13"/>
    <w:rsid w:val="00306E73"/>
    <w:rsid w:val="0030711D"/>
    <w:rsid w:val="003071C3"/>
    <w:rsid w:val="003076AB"/>
    <w:rsid w:val="00307B38"/>
    <w:rsid w:val="00310CEF"/>
    <w:rsid w:val="0031168D"/>
    <w:rsid w:val="00311D69"/>
    <w:rsid w:val="00312730"/>
    <w:rsid w:val="00312D0E"/>
    <w:rsid w:val="003130FB"/>
    <w:rsid w:val="00313362"/>
    <w:rsid w:val="00315447"/>
    <w:rsid w:val="0031585E"/>
    <w:rsid w:val="00316AC5"/>
    <w:rsid w:val="00316C37"/>
    <w:rsid w:val="00316EB8"/>
    <w:rsid w:val="00317CE2"/>
    <w:rsid w:val="0032034A"/>
    <w:rsid w:val="00320647"/>
    <w:rsid w:val="003210CA"/>
    <w:rsid w:val="003212A3"/>
    <w:rsid w:val="0032197C"/>
    <w:rsid w:val="00321B6C"/>
    <w:rsid w:val="00321F09"/>
    <w:rsid w:val="003222A9"/>
    <w:rsid w:val="00322759"/>
    <w:rsid w:val="00322F06"/>
    <w:rsid w:val="003232DB"/>
    <w:rsid w:val="00325E36"/>
    <w:rsid w:val="0032661E"/>
    <w:rsid w:val="00327AFA"/>
    <w:rsid w:val="00330FA4"/>
    <w:rsid w:val="00331687"/>
    <w:rsid w:val="00331893"/>
    <w:rsid w:val="003325CE"/>
    <w:rsid w:val="003335B8"/>
    <w:rsid w:val="0033369F"/>
    <w:rsid w:val="003339F5"/>
    <w:rsid w:val="0033490F"/>
    <w:rsid w:val="00334FCC"/>
    <w:rsid w:val="00335486"/>
    <w:rsid w:val="003358C6"/>
    <w:rsid w:val="00335DDF"/>
    <w:rsid w:val="00335EA3"/>
    <w:rsid w:val="00336782"/>
    <w:rsid w:val="00336B84"/>
    <w:rsid w:val="0033783F"/>
    <w:rsid w:val="003401FD"/>
    <w:rsid w:val="003414E4"/>
    <w:rsid w:val="0034163A"/>
    <w:rsid w:val="00341B6D"/>
    <w:rsid w:val="00341D9B"/>
    <w:rsid w:val="00342BA4"/>
    <w:rsid w:val="00342F00"/>
    <w:rsid w:val="0034365F"/>
    <w:rsid w:val="00343E56"/>
    <w:rsid w:val="00344A87"/>
    <w:rsid w:val="00344E46"/>
    <w:rsid w:val="003454DA"/>
    <w:rsid w:val="00345E3E"/>
    <w:rsid w:val="00346205"/>
    <w:rsid w:val="0034646F"/>
    <w:rsid w:val="00346A26"/>
    <w:rsid w:val="00346EEB"/>
    <w:rsid w:val="0034706E"/>
    <w:rsid w:val="0034755C"/>
    <w:rsid w:val="00347C92"/>
    <w:rsid w:val="0035017A"/>
    <w:rsid w:val="00350A41"/>
    <w:rsid w:val="00350B7C"/>
    <w:rsid w:val="00351375"/>
    <w:rsid w:val="003513CD"/>
    <w:rsid w:val="003527B0"/>
    <w:rsid w:val="0035287B"/>
    <w:rsid w:val="00353EAD"/>
    <w:rsid w:val="00354197"/>
    <w:rsid w:val="00354735"/>
    <w:rsid w:val="00354762"/>
    <w:rsid w:val="00354808"/>
    <w:rsid w:val="003554D3"/>
    <w:rsid w:val="00355895"/>
    <w:rsid w:val="00355C43"/>
    <w:rsid w:val="00355D2A"/>
    <w:rsid w:val="00355F1A"/>
    <w:rsid w:val="00356656"/>
    <w:rsid w:val="00356857"/>
    <w:rsid w:val="00356965"/>
    <w:rsid w:val="00356E3E"/>
    <w:rsid w:val="003570A6"/>
    <w:rsid w:val="00357927"/>
    <w:rsid w:val="0036011B"/>
    <w:rsid w:val="00360269"/>
    <w:rsid w:val="00360569"/>
    <w:rsid w:val="00360FBC"/>
    <w:rsid w:val="003615A8"/>
    <w:rsid w:val="00361B34"/>
    <w:rsid w:val="0036229F"/>
    <w:rsid w:val="003623C4"/>
    <w:rsid w:val="00362ED3"/>
    <w:rsid w:val="0036303D"/>
    <w:rsid w:val="00363C44"/>
    <w:rsid w:val="00363C4E"/>
    <w:rsid w:val="00363EC9"/>
    <w:rsid w:val="00365350"/>
    <w:rsid w:val="0036587D"/>
    <w:rsid w:val="00366E13"/>
    <w:rsid w:val="00366FAD"/>
    <w:rsid w:val="003678BD"/>
    <w:rsid w:val="00367DC0"/>
    <w:rsid w:val="00370625"/>
    <w:rsid w:val="0037102F"/>
    <w:rsid w:val="00371583"/>
    <w:rsid w:val="003716FF"/>
    <w:rsid w:val="003719DB"/>
    <w:rsid w:val="00371A70"/>
    <w:rsid w:val="003728B9"/>
    <w:rsid w:val="00372C1B"/>
    <w:rsid w:val="00373494"/>
    <w:rsid w:val="00373E3D"/>
    <w:rsid w:val="00374EA6"/>
    <w:rsid w:val="00375664"/>
    <w:rsid w:val="00376656"/>
    <w:rsid w:val="003767BD"/>
    <w:rsid w:val="00376CCB"/>
    <w:rsid w:val="00376FCC"/>
    <w:rsid w:val="00377BE5"/>
    <w:rsid w:val="00380475"/>
    <w:rsid w:val="00381A86"/>
    <w:rsid w:val="00382B35"/>
    <w:rsid w:val="00383516"/>
    <w:rsid w:val="00383777"/>
    <w:rsid w:val="00384EB2"/>
    <w:rsid w:val="00385A89"/>
    <w:rsid w:val="00386683"/>
    <w:rsid w:val="003866C3"/>
    <w:rsid w:val="00387068"/>
    <w:rsid w:val="0038731C"/>
    <w:rsid w:val="00387472"/>
    <w:rsid w:val="003878DE"/>
    <w:rsid w:val="00387DBD"/>
    <w:rsid w:val="003900D2"/>
    <w:rsid w:val="003901A4"/>
    <w:rsid w:val="00391D79"/>
    <w:rsid w:val="003924BA"/>
    <w:rsid w:val="00392514"/>
    <w:rsid w:val="00393A9A"/>
    <w:rsid w:val="00394779"/>
    <w:rsid w:val="00394E6B"/>
    <w:rsid w:val="00395354"/>
    <w:rsid w:val="003953E2"/>
    <w:rsid w:val="0039573C"/>
    <w:rsid w:val="00395EC9"/>
    <w:rsid w:val="0039610F"/>
    <w:rsid w:val="00396A26"/>
    <w:rsid w:val="00396ABD"/>
    <w:rsid w:val="00396D77"/>
    <w:rsid w:val="003A1D15"/>
    <w:rsid w:val="003A213F"/>
    <w:rsid w:val="003A2195"/>
    <w:rsid w:val="003A25BC"/>
    <w:rsid w:val="003A2752"/>
    <w:rsid w:val="003A2761"/>
    <w:rsid w:val="003A2EA3"/>
    <w:rsid w:val="003A3440"/>
    <w:rsid w:val="003A3BC6"/>
    <w:rsid w:val="003A3E23"/>
    <w:rsid w:val="003A4091"/>
    <w:rsid w:val="003A42B9"/>
    <w:rsid w:val="003A4791"/>
    <w:rsid w:val="003A4A8F"/>
    <w:rsid w:val="003A51CA"/>
    <w:rsid w:val="003A585C"/>
    <w:rsid w:val="003A5EE1"/>
    <w:rsid w:val="003A663E"/>
    <w:rsid w:val="003A7362"/>
    <w:rsid w:val="003A77CB"/>
    <w:rsid w:val="003B19FF"/>
    <w:rsid w:val="003B1DB0"/>
    <w:rsid w:val="003B1F09"/>
    <w:rsid w:val="003B233B"/>
    <w:rsid w:val="003B281F"/>
    <w:rsid w:val="003B2ADB"/>
    <w:rsid w:val="003B2AE4"/>
    <w:rsid w:val="003B3280"/>
    <w:rsid w:val="003B353D"/>
    <w:rsid w:val="003B442E"/>
    <w:rsid w:val="003B5F79"/>
    <w:rsid w:val="003B646F"/>
    <w:rsid w:val="003B6707"/>
    <w:rsid w:val="003B681F"/>
    <w:rsid w:val="003B6AA0"/>
    <w:rsid w:val="003B6DC0"/>
    <w:rsid w:val="003B7301"/>
    <w:rsid w:val="003B7384"/>
    <w:rsid w:val="003B77AD"/>
    <w:rsid w:val="003B7B93"/>
    <w:rsid w:val="003B7C7A"/>
    <w:rsid w:val="003C0985"/>
    <w:rsid w:val="003C0F4B"/>
    <w:rsid w:val="003C135F"/>
    <w:rsid w:val="003C1453"/>
    <w:rsid w:val="003C190D"/>
    <w:rsid w:val="003C1E30"/>
    <w:rsid w:val="003C1EF2"/>
    <w:rsid w:val="003C23EE"/>
    <w:rsid w:val="003C25B9"/>
    <w:rsid w:val="003C320B"/>
    <w:rsid w:val="003C332B"/>
    <w:rsid w:val="003C3349"/>
    <w:rsid w:val="003C3738"/>
    <w:rsid w:val="003C3876"/>
    <w:rsid w:val="003C3C3F"/>
    <w:rsid w:val="003C4000"/>
    <w:rsid w:val="003C45CB"/>
    <w:rsid w:val="003C4C5D"/>
    <w:rsid w:val="003C4ED6"/>
    <w:rsid w:val="003C60B4"/>
    <w:rsid w:val="003C61EE"/>
    <w:rsid w:val="003C6269"/>
    <w:rsid w:val="003C64BC"/>
    <w:rsid w:val="003C64E1"/>
    <w:rsid w:val="003C7734"/>
    <w:rsid w:val="003C7CE2"/>
    <w:rsid w:val="003D01C3"/>
    <w:rsid w:val="003D02D9"/>
    <w:rsid w:val="003D03AF"/>
    <w:rsid w:val="003D03DD"/>
    <w:rsid w:val="003D07D4"/>
    <w:rsid w:val="003D0CCA"/>
    <w:rsid w:val="003D0D94"/>
    <w:rsid w:val="003D0EED"/>
    <w:rsid w:val="003D252E"/>
    <w:rsid w:val="003D2B0C"/>
    <w:rsid w:val="003D2C97"/>
    <w:rsid w:val="003D2F21"/>
    <w:rsid w:val="003D3184"/>
    <w:rsid w:val="003D3579"/>
    <w:rsid w:val="003D35D3"/>
    <w:rsid w:val="003D3D95"/>
    <w:rsid w:val="003D45B5"/>
    <w:rsid w:val="003D4BA4"/>
    <w:rsid w:val="003D4F28"/>
    <w:rsid w:val="003D5792"/>
    <w:rsid w:val="003D5890"/>
    <w:rsid w:val="003D5A12"/>
    <w:rsid w:val="003D5BAD"/>
    <w:rsid w:val="003D5D20"/>
    <w:rsid w:val="003D5FF2"/>
    <w:rsid w:val="003D61AF"/>
    <w:rsid w:val="003D6D9F"/>
    <w:rsid w:val="003D7534"/>
    <w:rsid w:val="003D7AA2"/>
    <w:rsid w:val="003E00D1"/>
    <w:rsid w:val="003E0628"/>
    <w:rsid w:val="003E0E80"/>
    <w:rsid w:val="003E0FF2"/>
    <w:rsid w:val="003E18D9"/>
    <w:rsid w:val="003E1DA0"/>
    <w:rsid w:val="003E314D"/>
    <w:rsid w:val="003E3430"/>
    <w:rsid w:val="003E55BA"/>
    <w:rsid w:val="003E56C8"/>
    <w:rsid w:val="003E637C"/>
    <w:rsid w:val="003E753A"/>
    <w:rsid w:val="003E7A9C"/>
    <w:rsid w:val="003F0CD8"/>
    <w:rsid w:val="003F154C"/>
    <w:rsid w:val="003F1D85"/>
    <w:rsid w:val="003F31A6"/>
    <w:rsid w:val="003F44BD"/>
    <w:rsid w:val="003F4F9C"/>
    <w:rsid w:val="003F5224"/>
    <w:rsid w:val="003F5F8A"/>
    <w:rsid w:val="003F6A09"/>
    <w:rsid w:val="003F6AEE"/>
    <w:rsid w:val="003F7138"/>
    <w:rsid w:val="003F75D1"/>
    <w:rsid w:val="00400E8E"/>
    <w:rsid w:val="004011F2"/>
    <w:rsid w:val="00401CB9"/>
    <w:rsid w:val="00401DB5"/>
    <w:rsid w:val="004020B2"/>
    <w:rsid w:val="00402453"/>
    <w:rsid w:val="00402BEF"/>
    <w:rsid w:val="00402D39"/>
    <w:rsid w:val="00403418"/>
    <w:rsid w:val="00403D23"/>
    <w:rsid w:val="0040421C"/>
    <w:rsid w:val="004043C0"/>
    <w:rsid w:val="00404A06"/>
    <w:rsid w:val="004050BD"/>
    <w:rsid w:val="00405157"/>
    <w:rsid w:val="00405180"/>
    <w:rsid w:val="004053D2"/>
    <w:rsid w:val="004056A4"/>
    <w:rsid w:val="0040595D"/>
    <w:rsid w:val="00406116"/>
    <w:rsid w:val="0040656D"/>
    <w:rsid w:val="004067CA"/>
    <w:rsid w:val="00406E93"/>
    <w:rsid w:val="00407FED"/>
    <w:rsid w:val="00410B9C"/>
    <w:rsid w:val="00410BB5"/>
    <w:rsid w:val="004112FD"/>
    <w:rsid w:val="004114CB"/>
    <w:rsid w:val="004115AB"/>
    <w:rsid w:val="00411C3B"/>
    <w:rsid w:val="00413041"/>
    <w:rsid w:val="004145FB"/>
    <w:rsid w:val="0041502D"/>
    <w:rsid w:val="004153BC"/>
    <w:rsid w:val="004153F8"/>
    <w:rsid w:val="00415634"/>
    <w:rsid w:val="00415A8B"/>
    <w:rsid w:val="00417062"/>
    <w:rsid w:val="0041727B"/>
    <w:rsid w:val="004175C0"/>
    <w:rsid w:val="00420229"/>
    <w:rsid w:val="00421100"/>
    <w:rsid w:val="00421287"/>
    <w:rsid w:val="00421A2A"/>
    <w:rsid w:val="0042213C"/>
    <w:rsid w:val="00423231"/>
    <w:rsid w:val="0042380F"/>
    <w:rsid w:val="00423A22"/>
    <w:rsid w:val="00424DFF"/>
    <w:rsid w:val="004271DE"/>
    <w:rsid w:val="004273E7"/>
    <w:rsid w:val="00427451"/>
    <w:rsid w:val="004274D7"/>
    <w:rsid w:val="00427738"/>
    <w:rsid w:val="00427C64"/>
    <w:rsid w:val="00430C3C"/>
    <w:rsid w:val="00430CA8"/>
    <w:rsid w:val="00430CFD"/>
    <w:rsid w:val="00431554"/>
    <w:rsid w:val="00431E30"/>
    <w:rsid w:val="00432064"/>
    <w:rsid w:val="00432C81"/>
    <w:rsid w:val="00432D4A"/>
    <w:rsid w:val="00433573"/>
    <w:rsid w:val="004337F5"/>
    <w:rsid w:val="00433F86"/>
    <w:rsid w:val="00434474"/>
    <w:rsid w:val="004347D5"/>
    <w:rsid w:val="004348F4"/>
    <w:rsid w:val="0043496F"/>
    <w:rsid w:val="0043505F"/>
    <w:rsid w:val="0043554D"/>
    <w:rsid w:val="00435BAD"/>
    <w:rsid w:val="00436347"/>
    <w:rsid w:val="00436829"/>
    <w:rsid w:val="00436FCF"/>
    <w:rsid w:val="00437BB8"/>
    <w:rsid w:val="00437BBE"/>
    <w:rsid w:val="00440133"/>
    <w:rsid w:val="00440725"/>
    <w:rsid w:val="00441372"/>
    <w:rsid w:val="00442868"/>
    <w:rsid w:val="00442F6F"/>
    <w:rsid w:val="004433DA"/>
    <w:rsid w:val="00443A74"/>
    <w:rsid w:val="00446155"/>
    <w:rsid w:val="004462EB"/>
    <w:rsid w:val="00446B5E"/>
    <w:rsid w:val="0045037B"/>
    <w:rsid w:val="004503D0"/>
    <w:rsid w:val="004504DB"/>
    <w:rsid w:val="00450543"/>
    <w:rsid w:val="00450585"/>
    <w:rsid w:val="0045077B"/>
    <w:rsid w:val="00451187"/>
    <w:rsid w:val="00451615"/>
    <w:rsid w:val="0045184E"/>
    <w:rsid w:val="004519E1"/>
    <w:rsid w:val="00454847"/>
    <w:rsid w:val="00455447"/>
    <w:rsid w:val="00455761"/>
    <w:rsid w:val="00456CE4"/>
    <w:rsid w:val="0045740A"/>
    <w:rsid w:val="00460726"/>
    <w:rsid w:val="004607A3"/>
    <w:rsid w:val="0046081B"/>
    <w:rsid w:val="00460E49"/>
    <w:rsid w:val="00460E69"/>
    <w:rsid w:val="004610DA"/>
    <w:rsid w:val="00461807"/>
    <w:rsid w:val="004620E0"/>
    <w:rsid w:val="004627C1"/>
    <w:rsid w:val="0046351D"/>
    <w:rsid w:val="004635AD"/>
    <w:rsid w:val="00463726"/>
    <w:rsid w:val="00463855"/>
    <w:rsid w:val="00463920"/>
    <w:rsid w:val="004639CB"/>
    <w:rsid w:val="00463A39"/>
    <w:rsid w:val="00464008"/>
    <w:rsid w:val="0046484B"/>
    <w:rsid w:val="0046595A"/>
    <w:rsid w:val="00465BD8"/>
    <w:rsid w:val="00465FD9"/>
    <w:rsid w:val="0046606D"/>
    <w:rsid w:val="004660DC"/>
    <w:rsid w:val="004662AC"/>
    <w:rsid w:val="00466800"/>
    <w:rsid w:val="00466C7E"/>
    <w:rsid w:val="0046731A"/>
    <w:rsid w:val="00467339"/>
    <w:rsid w:val="00470094"/>
    <w:rsid w:val="004704E8"/>
    <w:rsid w:val="00471357"/>
    <w:rsid w:val="00471D9C"/>
    <w:rsid w:val="0047211F"/>
    <w:rsid w:val="004721BB"/>
    <w:rsid w:val="00472415"/>
    <w:rsid w:val="00473082"/>
    <w:rsid w:val="0047320C"/>
    <w:rsid w:val="004733ED"/>
    <w:rsid w:val="004753C3"/>
    <w:rsid w:val="00475466"/>
    <w:rsid w:val="00475FC3"/>
    <w:rsid w:val="004769D2"/>
    <w:rsid w:val="004777BF"/>
    <w:rsid w:val="00477AAE"/>
    <w:rsid w:val="0048101F"/>
    <w:rsid w:val="00481A04"/>
    <w:rsid w:val="00481B34"/>
    <w:rsid w:val="00481EF4"/>
    <w:rsid w:val="00481FC1"/>
    <w:rsid w:val="00482843"/>
    <w:rsid w:val="004828E6"/>
    <w:rsid w:val="00482BCC"/>
    <w:rsid w:val="0048326A"/>
    <w:rsid w:val="00483D77"/>
    <w:rsid w:val="004850E0"/>
    <w:rsid w:val="00485293"/>
    <w:rsid w:val="0048549A"/>
    <w:rsid w:val="00485D0D"/>
    <w:rsid w:val="00485E2B"/>
    <w:rsid w:val="00485E9A"/>
    <w:rsid w:val="00485F3A"/>
    <w:rsid w:val="0048632D"/>
    <w:rsid w:val="0048650D"/>
    <w:rsid w:val="00486594"/>
    <w:rsid w:val="00486B49"/>
    <w:rsid w:val="00486F11"/>
    <w:rsid w:val="0048747B"/>
    <w:rsid w:val="00490558"/>
    <w:rsid w:val="0049147E"/>
    <w:rsid w:val="004918E0"/>
    <w:rsid w:val="00491C6D"/>
    <w:rsid w:val="00491D71"/>
    <w:rsid w:val="0049217C"/>
    <w:rsid w:val="0049283B"/>
    <w:rsid w:val="00492AE4"/>
    <w:rsid w:val="00493A48"/>
    <w:rsid w:val="004943D4"/>
    <w:rsid w:val="00496124"/>
    <w:rsid w:val="004970A4"/>
    <w:rsid w:val="00497FB7"/>
    <w:rsid w:val="004A0C1D"/>
    <w:rsid w:val="004A0F67"/>
    <w:rsid w:val="004A1523"/>
    <w:rsid w:val="004A1767"/>
    <w:rsid w:val="004A1C12"/>
    <w:rsid w:val="004A268B"/>
    <w:rsid w:val="004A2E38"/>
    <w:rsid w:val="004A3097"/>
    <w:rsid w:val="004A349B"/>
    <w:rsid w:val="004A3F40"/>
    <w:rsid w:val="004A404F"/>
    <w:rsid w:val="004A42D9"/>
    <w:rsid w:val="004A4E50"/>
    <w:rsid w:val="004A5205"/>
    <w:rsid w:val="004A53FC"/>
    <w:rsid w:val="004A677D"/>
    <w:rsid w:val="004A6AAE"/>
    <w:rsid w:val="004A6D1F"/>
    <w:rsid w:val="004A7154"/>
    <w:rsid w:val="004B0C60"/>
    <w:rsid w:val="004B1542"/>
    <w:rsid w:val="004B159A"/>
    <w:rsid w:val="004B1790"/>
    <w:rsid w:val="004B1C8B"/>
    <w:rsid w:val="004B2125"/>
    <w:rsid w:val="004B23A2"/>
    <w:rsid w:val="004B2A50"/>
    <w:rsid w:val="004B2B44"/>
    <w:rsid w:val="004B2F10"/>
    <w:rsid w:val="004B31FD"/>
    <w:rsid w:val="004B3243"/>
    <w:rsid w:val="004B37CB"/>
    <w:rsid w:val="004B48C4"/>
    <w:rsid w:val="004B60D4"/>
    <w:rsid w:val="004B6518"/>
    <w:rsid w:val="004B6B36"/>
    <w:rsid w:val="004B7C94"/>
    <w:rsid w:val="004C0829"/>
    <w:rsid w:val="004C0A51"/>
    <w:rsid w:val="004C0F44"/>
    <w:rsid w:val="004C1918"/>
    <w:rsid w:val="004C1AF6"/>
    <w:rsid w:val="004C1B28"/>
    <w:rsid w:val="004C2971"/>
    <w:rsid w:val="004C2D2B"/>
    <w:rsid w:val="004C2E08"/>
    <w:rsid w:val="004C3999"/>
    <w:rsid w:val="004C3B0C"/>
    <w:rsid w:val="004C4168"/>
    <w:rsid w:val="004C4819"/>
    <w:rsid w:val="004C4C03"/>
    <w:rsid w:val="004C4F3C"/>
    <w:rsid w:val="004C5446"/>
    <w:rsid w:val="004C5AD1"/>
    <w:rsid w:val="004C5D5D"/>
    <w:rsid w:val="004C7DBF"/>
    <w:rsid w:val="004D01C0"/>
    <w:rsid w:val="004D0845"/>
    <w:rsid w:val="004D0928"/>
    <w:rsid w:val="004D0948"/>
    <w:rsid w:val="004D0C3E"/>
    <w:rsid w:val="004D1C72"/>
    <w:rsid w:val="004D2F65"/>
    <w:rsid w:val="004D3894"/>
    <w:rsid w:val="004D3AB6"/>
    <w:rsid w:val="004D3F85"/>
    <w:rsid w:val="004D4415"/>
    <w:rsid w:val="004D4522"/>
    <w:rsid w:val="004D48FE"/>
    <w:rsid w:val="004D49C3"/>
    <w:rsid w:val="004D49FE"/>
    <w:rsid w:val="004D5001"/>
    <w:rsid w:val="004D5B35"/>
    <w:rsid w:val="004D5BF4"/>
    <w:rsid w:val="004D5F09"/>
    <w:rsid w:val="004D625C"/>
    <w:rsid w:val="004D6809"/>
    <w:rsid w:val="004D6C20"/>
    <w:rsid w:val="004E0316"/>
    <w:rsid w:val="004E08F4"/>
    <w:rsid w:val="004E0981"/>
    <w:rsid w:val="004E0B79"/>
    <w:rsid w:val="004E0D2C"/>
    <w:rsid w:val="004E0E92"/>
    <w:rsid w:val="004E0FB3"/>
    <w:rsid w:val="004E1264"/>
    <w:rsid w:val="004E1481"/>
    <w:rsid w:val="004E155E"/>
    <w:rsid w:val="004E1F1A"/>
    <w:rsid w:val="004E1FE6"/>
    <w:rsid w:val="004E232F"/>
    <w:rsid w:val="004E27BD"/>
    <w:rsid w:val="004E27D5"/>
    <w:rsid w:val="004E2FFD"/>
    <w:rsid w:val="004E3C9C"/>
    <w:rsid w:val="004E438B"/>
    <w:rsid w:val="004E4493"/>
    <w:rsid w:val="004E5448"/>
    <w:rsid w:val="004E60E6"/>
    <w:rsid w:val="004E67B7"/>
    <w:rsid w:val="004E6C74"/>
    <w:rsid w:val="004E6D88"/>
    <w:rsid w:val="004E7253"/>
    <w:rsid w:val="004F0D19"/>
    <w:rsid w:val="004F0D8F"/>
    <w:rsid w:val="004F13DC"/>
    <w:rsid w:val="004F1424"/>
    <w:rsid w:val="004F1A62"/>
    <w:rsid w:val="004F2217"/>
    <w:rsid w:val="004F37D1"/>
    <w:rsid w:val="004F3C18"/>
    <w:rsid w:val="004F4639"/>
    <w:rsid w:val="004F4D27"/>
    <w:rsid w:val="004F5001"/>
    <w:rsid w:val="004F53A1"/>
    <w:rsid w:val="004F5547"/>
    <w:rsid w:val="004F55E9"/>
    <w:rsid w:val="004F57CC"/>
    <w:rsid w:val="004F6543"/>
    <w:rsid w:val="004F77C0"/>
    <w:rsid w:val="004F7D9E"/>
    <w:rsid w:val="00500B38"/>
    <w:rsid w:val="00500FE8"/>
    <w:rsid w:val="00501D46"/>
    <w:rsid w:val="005036F8"/>
    <w:rsid w:val="00504CFB"/>
    <w:rsid w:val="00506057"/>
    <w:rsid w:val="00506B53"/>
    <w:rsid w:val="00506EB3"/>
    <w:rsid w:val="00507D4F"/>
    <w:rsid w:val="0051080C"/>
    <w:rsid w:val="00510894"/>
    <w:rsid w:val="00510A85"/>
    <w:rsid w:val="00510C7A"/>
    <w:rsid w:val="005110CF"/>
    <w:rsid w:val="00511A8A"/>
    <w:rsid w:val="0051283F"/>
    <w:rsid w:val="00512DCE"/>
    <w:rsid w:val="00512E2D"/>
    <w:rsid w:val="00512FA2"/>
    <w:rsid w:val="0051325C"/>
    <w:rsid w:val="005133CA"/>
    <w:rsid w:val="00513AE1"/>
    <w:rsid w:val="00513DC5"/>
    <w:rsid w:val="0051429E"/>
    <w:rsid w:val="005142B0"/>
    <w:rsid w:val="0051463F"/>
    <w:rsid w:val="0051502E"/>
    <w:rsid w:val="00515B97"/>
    <w:rsid w:val="00515FB5"/>
    <w:rsid w:val="005167C4"/>
    <w:rsid w:val="00517800"/>
    <w:rsid w:val="005179CA"/>
    <w:rsid w:val="00517F98"/>
    <w:rsid w:val="00520056"/>
    <w:rsid w:val="005202D1"/>
    <w:rsid w:val="00520588"/>
    <w:rsid w:val="005207BA"/>
    <w:rsid w:val="005210B1"/>
    <w:rsid w:val="0052112D"/>
    <w:rsid w:val="00521349"/>
    <w:rsid w:val="00521DCA"/>
    <w:rsid w:val="00522116"/>
    <w:rsid w:val="00522699"/>
    <w:rsid w:val="00524416"/>
    <w:rsid w:val="00525232"/>
    <w:rsid w:val="00525922"/>
    <w:rsid w:val="00525C4B"/>
    <w:rsid w:val="00525EBE"/>
    <w:rsid w:val="00525F21"/>
    <w:rsid w:val="00526DAB"/>
    <w:rsid w:val="00527062"/>
    <w:rsid w:val="0053002C"/>
    <w:rsid w:val="0053055F"/>
    <w:rsid w:val="00530720"/>
    <w:rsid w:val="0053128E"/>
    <w:rsid w:val="005318C3"/>
    <w:rsid w:val="00531B77"/>
    <w:rsid w:val="00531EE8"/>
    <w:rsid w:val="00531FC5"/>
    <w:rsid w:val="00531FC9"/>
    <w:rsid w:val="005332D7"/>
    <w:rsid w:val="00533435"/>
    <w:rsid w:val="00533446"/>
    <w:rsid w:val="00533604"/>
    <w:rsid w:val="00533BDA"/>
    <w:rsid w:val="00533C13"/>
    <w:rsid w:val="005340E4"/>
    <w:rsid w:val="005342C3"/>
    <w:rsid w:val="0053443B"/>
    <w:rsid w:val="00534B1C"/>
    <w:rsid w:val="005357CD"/>
    <w:rsid w:val="00535D6A"/>
    <w:rsid w:val="00536187"/>
    <w:rsid w:val="0054061D"/>
    <w:rsid w:val="0054117C"/>
    <w:rsid w:val="00541D49"/>
    <w:rsid w:val="005421AE"/>
    <w:rsid w:val="005424DE"/>
    <w:rsid w:val="005428CE"/>
    <w:rsid w:val="005428DC"/>
    <w:rsid w:val="00542E0F"/>
    <w:rsid w:val="00542F0F"/>
    <w:rsid w:val="005438CC"/>
    <w:rsid w:val="00543C61"/>
    <w:rsid w:val="00543F03"/>
    <w:rsid w:val="005444AD"/>
    <w:rsid w:val="005445D9"/>
    <w:rsid w:val="0054491D"/>
    <w:rsid w:val="00544A56"/>
    <w:rsid w:val="00544CAA"/>
    <w:rsid w:val="00544F50"/>
    <w:rsid w:val="0054544F"/>
    <w:rsid w:val="0054546D"/>
    <w:rsid w:val="0054549B"/>
    <w:rsid w:val="005456D7"/>
    <w:rsid w:val="00545FE3"/>
    <w:rsid w:val="00546186"/>
    <w:rsid w:val="00546B8A"/>
    <w:rsid w:val="00547354"/>
    <w:rsid w:val="0054747F"/>
    <w:rsid w:val="005475D8"/>
    <w:rsid w:val="00547C3A"/>
    <w:rsid w:val="00547F0F"/>
    <w:rsid w:val="005501A7"/>
    <w:rsid w:val="00550263"/>
    <w:rsid w:val="005504EA"/>
    <w:rsid w:val="00550597"/>
    <w:rsid w:val="00550B00"/>
    <w:rsid w:val="005525FC"/>
    <w:rsid w:val="0055358A"/>
    <w:rsid w:val="005537DD"/>
    <w:rsid w:val="00553CF9"/>
    <w:rsid w:val="0055450F"/>
    <w:rsid w:val="005549A7"/>
    <w:rsid w:val="00555002"/>
    <w:rsid w:val="00555624"/>
    <w:rsid w:val="00555E2A"/>
    <w:rsid w:val="005563D0"/>
    <w:rsid w:val="00556948"/>
    <w:rsid w:val="0055754D"/>
    <w:rsid w:val="00560198"/>
    <w:rsid w:val="005601F1"/>
    <w:rsid w:val="0056047E"/>
    <w:rsid w:val="00560786"/>
    <w:rsid w:val="00560D5A"/>
    <w:rsid w:val="00560FFF"/>
    <w:rsid w:val="00561EFD"/>
    <w:rsid w:val="00562BD0"/>
    <w:rsid w:val="00563237"/>
    <w:rsid w:val="00563AEA"/>
    <w:rsid w:val="00564C90"/>
    <w:rsid w:val="00564DFA"/>
    <w:rsid w:val="00565AAB"/>
    <w:rsid w:val="0056650C"/>
    <w:rsid w:val="00566A5B"/>
    <w:rsid w:val="00566AB3"/>
    <w:rsid w:val="00566CAE"/>
    <w:rsid w:val="0056739D"/>
    <w:rsid w:val="005675E0"/>
    <w:rsid w:val="00567C0A"/>
    <w:rsid w:val="005715D8"/>
    <w:rsid w:val="005725AD"/>
    <w:rsid w:val="00572B35"/>
    <w:rsid w:val="0057300B"/>
    <w:rsid w:val="00573516"/>
    <w:rsid w:val="005735B7"/>
    <w:rsid w:val="0057472A"/>
    <w:rsid w:val="005748F2"/>
    <w:rsid w:val="005749F4"/>
    <w:rsid w:val="00574AF2"/>
    <w:rsid w:val="00575866"/>
    <w:rsid w:val="00575ABF"/>
    <w:rsid w:val="00575B8A"/>
    <w:rsid w:val="0057664D"/>
    <w:rsid w:val="005767CA"/>
    <w:rsid w:val="00576EB5"/>
    <w:rsid w:val="00577581"/>
    <w:rsid w:val="0057793D"/>
    <w:rsid w:val="005779B9"/>
    <w:rsid w:val="00577A7C"/>
    <w:rsid w:val="0058073E"/>
    <w:rsid w:val="0058139C"/>
    <w:rsid w:val="00581969"/>
    <w:rsid w:val="00581A79"/>
    <w:rsid w:val="00581FEE"/>
    <w:rsid w:val="005820DA"/>
    <w:rsid w:val="005823AC"/>
    <w:rsid w:val="005823AF"/>
    <w:rsid w:val="00582734"/>
    <w:rsid w:val="00582AB6"/>
    <w:rsid w:val="005830E6"/>
    <w:rsid w:val="00583C8B"/>
    <w:rsid w:val="00583CF4"/>
    <w:rsid w:val="00583D82"/>
    <w:rsid w:val="00583E3A"/>
    <w:rsid w:val="00584008"/>
    <w:rsid w:val="00584D8E"/>
    <w:rsid w:val="0058524B"/>
    <w:rsid w:val="00585E6F"/>
    <w:rsid w:val="00586148"/>
    <w:rsid w:val="00586ECE"/>
    <w:rsid w:val="00590389"/>
    <w:rsid w:val="00590580"/>
    <w:rsid w:val="0059074A"/>
    <w:rsid w:val="00590C4C"/>
    <w:rsid w:val="00590FB7"/>
    <w:rsid w:val="00591191"/>
    <w:rsid w:val="00591321"/>
    <w:rsid w:val="005915E2"/>
    <w:rsid w:val="00591A06"/>
    <w:rsid w:val="00591CE1"/>
    <w:rsid w:val="005926AD"/>
    <w:rsid w:val="00593421"/>
    <w:rsid w:val="005938AD"/>
    <w:rsid w:val="005941F6"/>
    <w:rsid w:val="00595E65"/>
    <w:rsid w:val="00596340"/>
    <w:rsid w:val="00596EDD"/>
    <w:rsid w:val="005973AA"/>
    <w:rsid w:val="00597E3E"/>
    <w:rsid w:val="00597F12"/>
    <w:rsid w:val="005A0198"/>
    <w:rsid w:val="005A0498"/>
    <w:rsid w:val="005A09F7"/>
    <w:rsid w:val="005A0A11"/>
    <w:rsid w:val="005A0ED6"/>
    <w:rsid w:val="005A0F7C"/>
    <w:rsid w:val="005A3C2A"/>
    <w:rsid w:val="005A3EFC"/>
    <w:rsid w:val="005A40D3"/>
    <w:rsid w:val="005A46C2"/>
    <w:rsid w:val="005A48BD"/>
    <w:rsid w:val="005A4F9C"/>
    <w:rsid w:val="005A63F5"/>
    <w:rsid w:val="005A6458"/>
    <w:rsid w:val="005A646D"/>
    <w:rsid w:val="005A735B"/>
    <w:rsid w:val="005A7A00"/>
    <w:rsid w:val="005A7EE7"/>
    <w:rsid w:val="005B02C3"/>
    <w:rsid w:val="005B081D"/>
    <w:rsid w:val="005B0E74"/>
    <w:rsid w:val="005B15A5"/>
    <w:rsid w:val="005B15AD"/>
    <w:rsid w:val="005B165F"/>
    <w:rsid w:val="005B17E9"/>
    <w:rsid w:val="005B19CE"/>
    <w:rsid w:val="005B1EBE"/>
    <w:rsid w:val="005B2217"/>
    <w:rsid w:val="005B28B0"/>
    <w:rsid w:val="005B2951"/>
    <w:rsid w:val="005B2D36"/>
    <w:rsid w:val="005B2D4A"/>
    <w:rsid w:val="005B3710"/>
    <w:rsid w:val="005B442E"/>
    <w:rsid w:val="005B486A"/>
    <w:rsid w:val="005B4B95"/>
    <w:rsid w:val="005B5349"/>
    <w:rsid w:val="005B5CCA"/>
    <w:rsid w:val="005B6247"/>
    <w:rsid w:val="005B66DA"/>
    <w:rsid w:val="005B6BB4"/>
    <w:rsid w:val="005B7706"/>
    <w:rsid w:val="005B779D"/>
    <w:rsid w:val="005C1424"/>
    <w:rsid w:val="005C142A"/>
    <w:rsid w:val="005C187B"/>
    <w:rsid w:val="005C2540"/>
    <w:rsid w:val="005C25CF"/>
    <w:rsid w:val="005C28DA"/>
    <w:rsid w:val="005C2BE1"/>
    <w:rsid w:val="005C2FDB"/>
    <w:rsid w:val="005C3415"/>
    <w:rsid w:val="005C6388"/>
    <w:rsid w:val="005C6427"/>
    <w:rsid w:val="005C6AAA"/>
    <w:rsid w:val="005C6F01"/>
    <w:rsid w:val="005C7338"/>
    <w:rsid w:val="005C7F73"/>
    <w:rsid w:val="005D198D"/>
    <w:rsid w:val="005D1B4F"/>
    <w:rsid w:val="005D1D28"/>
    <w:rsid w:val="005D2BAE"/>
    <w:rsid w:val="005D2F71"/>
    <w:rsid w:val="005D375A"/>
    <w:rsid w:val="005D3AC8"/>
    <w:rsid w:val="005D49CE"/>
    <w:rsid w:val="005D54FA"/>
    <w:rsid w:val="005D624B"/>
    <w:rsid w:val="005D7259"/>
    <w:rsid w:val="005D7803"/>
    <w:rsid w:val="005D7D3D"/>
    <w:rsid w:val="005E0752"/>
    <w:rsid w:val="005E13C5"/>
    <w:rsid w:val="005E23D7"/>
    <w:rsid w:val="005E2806"/>
    <w:rsid w:val="005E2950"/>
    <w:rsid w:val="005E2C4B"/>
    <w:rsid w:val="005E2EAE"/>
    <w:rsid w:val="005E321D"/>
    <w:rsid w:val="005E32FD"/>
    <w:rsid w:val="005E37BA"/>
    <w:rsid w:val="005E4186"/>
    <w:rsid w:val="005E4588"/>
    <w:rsid w:val="005E4C26"/>
    <w:rsid w:val="005E54EF"/>
    <w:rsid w:val="005E65A2"/>
    <w:rsid w:val="005E683C"/>
    <w:rsid w:val="005E6BB8"/>
    <w:rsid w:val="005E6DCA"/>
    <w:rsid w:val="005E7A0A"/>
    <w:rsid w:val="005E7CD6"/>
    <w:rsid w:val="005E7DE0"/>
    <w:rsid w:val="005E7F33"/>
    <w:rsid w:val="005F01F2"/>
    <w:rsid w:val="005F1508"/>
    <w:rsid w:val="005F1783"/>
    <w:rsid w:val="005F1C5A"/>
    <w:rsid w:val="005F306A"/>
    <w:rsid w:val="005F3FD3"/>
    <w:rsid w:val="005F4AE3"/>
    <w:rsid w:val="005F52C3"/>
    <w:rsid w:val="005F5FDE"/>
    <w:rsid w:val="005F6010"/>
    <w:rsid w:val="005F7313"/>
    <w:rsid w:val="005F771F"/>
    <w:rsid w:val="00600BB7"/>
    <w:rsid w:val="006016BC"/>
    <w:rsid w:val="00601966"/>
    <w:rsid w:val="00601A9D"/>
    <w:rsid w:val="006032D8"/>
    <w:rsid w:val="006034A6"/>
    <w:rsid w:val="00604235"/>
    <w:rsid w:val="00604C26"/>
    <w:rsid w:val="0060546D"/>
    <w:rsid w:val="00605D35"/>
    <w:rsid w:val="00605F7E"/>
    <w:rsid w:val="0060641B"/>
    <w:rsid w:val="006064E5"/>
    <w:rsid w:val="00606C35"/>
    <w:rsid w:val="00606D61"/>
    <w:rsid w:val="0060732F"/>
    <w:rsid w:val="00607BB5"/>
    <w:rsid w:val="00610079"/>
    <w:rsid w:val="00610254"/>
    <w:rsid w:val="00610781"/>
    <w:rsid w:val="006107A9"/>
    <w:rsid w:val="0061092B"/>
    <w:rsid w:val="0061116D"/>
    <w:rsid w:val="006111A1"/>
    <w:rsid w:val="006114D7"/>
    <w:rsid w:val="00611787"/>
    <w:rsid w:val="006124AF"/>
    <w:rsid w:val="00612846"/>
    <w:rsid w:val="00613323"/>
    <w:rsid w:val="0061340E"/>
    <w:rsid w:val="0061346A"/>
    <w:rsid w:val="00613BCB"/>
    <w:rsid w:val="00613BD3"/>
    <w:rsid w:val="0061528C"/>
    <w:rsid w:val="0061707D"/>
    <w:rsid w:val="00617099"/>
    <w:rsid w:val="006173AC"/>
    <w:rsid w:val="006174CB"/>
    <w:rsid w:val="0062058C"/>
    <w:rsid w:val="00620F6C"/>
    <w:rsid w:val="006211A1"/>
    <w:rsid w:val="0062158B"/>
    <w:rsid w:val="00621D5C"/>
    <w:rsid w:val="0062275F"/>
    <w:rsid w:val="0062283F"/>
    <w:rsid w:val="00622B1E"/>
    <w:rsid w:val="00622BBF"/>
    <w:rsid w:val="00622CC9"/>
    <w:rsid w:val="00623ABB"/>
    <w:rsid w:val="00624130"/>
    <w:rsid w:val="006243E3"/>
    <w:rsid w:val="00624932"/>
    <w:rsid w:val="00625056"/>
    <w:rsid w:val="006256EC"/>
    <w:rsid w:val="00625D96"/>
    <w:rsid w:val="006263AC"/>
    <w:rsid w:val="00626F30"/>
    <w:rsid w:val="0062721E"/>
    <w:rsid w:val="00627A25"/>
    <w:rsid w:val="0063056F"/>
    <w:rsid w:val="006307E6"/>
    <w:rsid w:val="00631EE2"/>
    <w:rsid w:val="006321B9"/>
    <w:rsid w:val="0063267B"/>
    <w:rsid w:val="00632ABB"/>
    <w:rsid w:val="00634459"/>
    <w:rsid w:val="006347D2"/>
    <w:rsid w:val="00634E65"/>
    <w:rsid w:val="006355A3"/>
    <w:rsid w:val="00635C9C"/>
    <w:rsid w:val="00635D09"/>
    <w:rsid w:val="006369B5"/>
    <w:rsid w:val="00636A34"/>
    <w:rsid w:val="00636E4D"/>
    <w:rsid w:val="0063740B"/>
    <w:rsid w:val="00637576"/>
    <w:rsid w:val="00637935"/>
    <w:rsid w:val="00637EF6"/>
    <w:rsid w:val="00637FA6"/>
    <w:rsid w:val="0064127F"/>
    <w:rsid w:val="00641694"/>
    <w:rsid w:val="00641BEF"/>
    <w:rsid w:val="006422B0"/>
    <w:rsid w:val="006423D9"/>
    <w:rsid w:val="00642520"/>
    <w:rsid w:val="0064310B"/>
    <w:rsid w:val="006431DF"/>
    <w:rsid w:val="0064321B"/>
    <w:rsid w:val="006439A2"/>
    <w:rsid w:val="00644466"/>
    <w:rsid w:val="00644ACF"/>
    <w:rsid w:val="006454A1"/>
    <w:rsid w:val="006454BA"/>
    <w:rsid w:val="00645931"/>
    <w:rsid w:val="00646207"/>
    <w:rsid w:val="006463C7"/>
    <w:rsid w:val="006465AD"/>
    <w:rsid w:val="00646766"/>
    <w:rsid w:val="0064709D"/>
    <w:rsid w:val="0064714B"/>
    <w:rsid w:val="006474D8"/>
    <w:rsid w:val="006479F9"/>
    <w:rsid w:val="00650852"/>
    <w:rsid w:val="00650951"/>
    <w:rsid w:val="00650A75"/>
    <w:rsid w:val="00650ABF"/>
    <w:rsid w:val="00650C81"/>
    <w:rsid w:val="0065173D"/>
    <w:rsid w:val="0065193A"/>
    <w:rsid w:val="006529C6"/>
    <w:rsid w:val="00652E62"/>
    <w:rsid w:val="006538F4"/>
    <w:rsid w:val="00654504"/>
    <w:rsid w:val="00654C2E"/>
    <w:rsid w:val="0065597F"/>
    <w:rsid w:val="006562DB"/>
    <w:rsid w:val="006568B6"/>
    <w:rsid w:val="00656D37"/>
    <w:rsid w:val="00657491"/>
    <w:rsid w:val="006574CD"/>
    <w:rsid w:val="00657D84"/>
    <w:rsid w:val="00660AB6"/>
    <w:rsid w:val="006610AA"/>
    <w:rsid w:val="006613AB"/>
    <w:rsid w:val="006624FA"/>
    <w:rsid w:val="00662F58"/>
    <w:rsid w:val="006636C0"/>
    <w:rsid w:val="00663830"/>
    <w:rsid w:val="00663ACE"/>
    <w:rsid w:val="0066431E"/>
    <w:rsid w:val="00664A0E"/>
    <w:rsid w:val="00664CB5"/>
    <w:rsid w:val="00665642"/>
    <w:rsid w:val="00665D0C"/>
    <w:rsid w:val="00665EBA"/>
    <w:rsid w:val="0066672D"/>
    <w:rsid w:val="00667D82"/>
    <w:rsid w:val="00667F86"/>
    <w:rsid w:val="0067106A"/>
    <w:rsid w:val="00671158"/>
    <w:rsid w:val="0067139F"/>
    <w:rsid w:val="00671EF7"/>
    <w:rsid w:val="00672E63"/>
    <w:rsid w:val="00673A65"/>
    <w:rsid w:val="00673A74"/>
    <w:rsid w:val="00673ED1"/>
    <w:rsid w:val="00674140"/>
    <w:rsid w:val="0067572A"/>
    <w:rsid w:val="00675BB9"/>
    <w:rsid w:val="00675D12"/>
    <w:rsid w:val="006761A8"/>
    <w:rsid w:val="0067629C"/>
    <w:rsid w:val="00677EE4"/>
    <w:rsid w:val="00680CA9"/>
    <w:rsid w:val="00680D88"/>
    <w:rsid w:val="00682138"/>
    <w:rsid w:val="00682477"/>
    <w:rsid w:val="0068279D"/>
    <w:rsid w:val="00683A33"/>
    <w:rsid w:val="0068406E"/>
    <w:rsid w:val="00684192"/>
    <w:rsid w:val="00684953"/>
    <w:rsid w:val="00684D9C"/>
    <w:rsid w:val="00685258"/>
    <w:rsid w:val="0068546B"/>
    <w:rsid w:val="00685642"/>
    <w:rsid w:val="00686D07"/>
    <w:rsid w:val="00687045"/>
    <w:rsid w:val="006872A9"/>
    <w:rsid w:val="006874C2"/>
    <w:rsid w:val="00687D05"/>
    <w:rsid w:val="006904AF"/>
    <w:rsid w:val="0069087F"/>
    <w:rsid w:val="00690F98"/>
    <w:rsid w:val="006915BB"/>
    <w:rsid w:val="00691C5B"/>
    <w:rsid w:val="00691E5D"/>
    <w:rsid w:val="006924DE"/>
    <w:rsid w:val="00692536"/>
    <w:rsid w:val="00692794"/>
    <w:rsid w:val="00692E9D"/>
    <w:rsid w:val="006932F6"/>
    <w:rsid w:val="00693427"/>
    <w:rsid w:val="0069368C"/>
    <w:rsid w:val="0069378B"/>
    <w:rsid w:val="00694BCE"/>
    <w:rsid w:val="0069550A"/>
    <w:rsid w:val="00695B0B"/>
    <w:rsid w:val="00695B52"/>
    <w:rsid w:val="006967BF"/>
    <w:rsid w:val="0069682A"/>
    <w:rsid w:val="00696F35"/>
    <w:rsid w:val="00697831"/>
    <w:rsid w:val="006A0011"/>
    <w:rsid w:val="006A00FB"/>
    <w:rsid w:val="006A0676"/>
    <w:rsid w:val="006A0906"/>
    <w:rsid w:val="006A0FE8"/>
    <w:rsid w:val="006A131B"/>
    <w:rsid w:val="006A176C"/>
    <w:rsid w:val="006A3028"/>
    <w:rsid w:val="006A38A7"/>
    <w:rsid w:val="006A3C5E"/>
    <w:rsid w:val="006A3D68"/>
    <w:rsid w:val="006A4207"/>
    <w:rsid w:val="006A4BED"/>
    <w:rsid w:val="006A4CFE"/>
    <w:rsid w:val="006A4D78"/>
    <w:rsid w:val="006A4EEA"/>
    <w:rsid w:val="006A582C"/>
    <w:rsid w:val="006A5BBD"/>
    <w:rsid w:val="006A6044"/>
    <w:rsid w:val="006A648A"/>
    <w:rsid w:val="006A656A"/>
    <w:rsid w:val="006A7725"/>
    <w:rsid w:val="006B01C4"/>
    <w:rsid w:val="006B05B0"/>
    <w:rsid w:val="006B12B0"/>
    <w:rsid w:val="006B13BA"/>
    <w:rsid w:val="006B16F0"/>
    <w:rsid w:val="006B1822"/>
    <w:rsid w:val="006B1E79"/>
    <w:rsid w:val="006B278C"/>
    <w:rsid w:val="006B2B4A"/>
    <w:rsid w:val="006B3177"/>
    <w:rsid w:val="006B3268"/>
    <w:rsid w:val="006B405C"/>
    <w:rsid w:val="006B4ED7"/>
    <w:rsid w:val="006B5395"/>
    <w:rsid w:val="006B55B9"/>
    <w:rsid w:val="006B5F05"/>
    <w:rsid w:val="006B6297"/>
    <w:rsid w:val="006B6528"/>
    <w:rsid w:val="006B6FD8"/>
    <w:rsid w:val="006B7246"/>
    <w:rsid w:val="006B77B4"/>
    <w:rsid w:val="006B7845"/>
    <w:rsid w:val="006B7883"/>
    <w:rsid w:val="006B7EE4"/>
    <w:rsid w:val="006B7F35"/>
    <w:rsid w:val="006B7F4A"/>
    <w:rsid w:val="006C0389"/>
    <w:rsid w:val="006C049A"/>
    <w:rsid w:val="006C1785"/>
    <w:rsid w:val="006C17D6"/>
    <w:rsid w:val="006C1FE1"/>
    <w:rsid w:val="006C2B76"/>
    <w:rsid w:val="006C30C9"/>
    <w:rsid w:val="006C326E"/>
    <w:rsid w:val="006C4A15"/>
    <w:rsid w:val="006C4F66"/>
    <w:rsid w:val="006C53BD"/>
    <w:rsid w:val="006C5A7B"/>
    <w:rsid w:val="006C5D35"/>
    <w:rsid w:val="006C5DF1"/>
    <w:rsid w:val="006C6094"/>
    <w:rsid w:val="006C677D"/>
    <w:rsid w:val="006C6DB3"/>
    <w:rsid w:val="006C71CF"/>
    <w:rsid w:val="006C7EAB"/>
    <w:rsid w:val="006C7FE4"/>
    <w:rsid w:val="006D02A7"/>
    <w:rsid w:val="006D0483"/>
    <w:rsid w:val="006D0B86"/>
    <w:rsid w:val="006D0CF0"/>
    <w:rsid w:val="006D110C"/>
    <w:rsid w:val="006D18F7"/>
    <w:rsid w:val="006D1B2F"/>
    <w:rsid w:val="006D2D3E"/>
    <w:rsid w:val="006D38E9"/>
    <w:rsid w:val="006D4198"/>
    <w:rsid w:val="006D421D"/>
    <w:rsid w:val="006D475B"/>
    <w:rsid w:val="006D497C"/>
    <w:rsid w:val="006D5395"/>
    <w:rsid w:val="006D612C"/>
    <w:rsid w:val="006D62E0"/>
    <w:rsid w:val="006D6AC9"/>
    <w:rsid w:val="006D76F2"/>
    <w:rsid w:val="006D7AC1"/>
    <w:rsid w:val="006D7E59"/>
    <w:rsid w:val="006E010E"/>
    <w:rsid w:val="006E0EBC"/>
    <w:rsid w:val="006E11F9"/>
    <w:rsid w:val="006E1630"/>
    <w:rsid w:val="006E18A2"/>
    <w:rsid w:val="006E1B1F"/>
    <w:rsid w:val="006E1BEF"/>
    <w:rsid w:val="006E1D28"/>
    <w:rsid w:val="006E29A9"/>
    <w:rsid w:val="006E2A50"/>
    <w:rsid w:val="006E2AB4"/>
    <w:rsid w:val="006E2CD4"/>
    <w:rsid w:val="006E3E2E"/>
    <w:rsid w:val="006E430E"/>
    <w:rsid w:val="006E43D3"/>
    <w:rsid w:val="006E46B9"/>
    <w:rsid w:val="006E4B26"/>
    <w:rsid w:val="006E4D4D"/>
    <w:rsid w:val="006E584E"/>
    <w:rsid w:val="006E5C02"/>
    <w:rsid w:val="006E5CA2"/>
    <w:rsid w:val="006E6CDE"/>
    <w:rsid w:val="006E788B"/>
    <w:rsid w:val="006E7B19"/>
    <w:rsid w:val="006E7D6A"/>
    <w:rsid w:val="006F0CF3"/>
    <w:rsid w:val="006F235D"/>
    <w:rsid w:val="006F2B2C"/>
    <w:rsid w:val="006F3A43"/>
    <w:rsid w:val="006F3C1E"/>
    <w:rsid w:val="006F57AC"/>
    <w:rsid w:val="006F5F00"/>
    <w:rsid w:val="006F6676"/>
    <w:rsid w:val="006F6FC6"/>
    <w:rsid w:val="006F71EA"/>
    <w:rsid w:val="006F7986"/>
    <w:rsid w:val="006F7F6F"/>
    <w:rsid w:val="00700769"/>
    <w:rsid w:val="00700A9F"/>
    <w:rsid w:val="007027BA"/>
    <w:rsid w:val="00702AB9"/>
    <w:rsid w:val="007034BD"/>
    <w:rsid w:val="00703AF7"/>
    <w:rsid w:val="00703DD5"/>
    <w:rsid w:val="007043F8"/>
    <w:rsid w:val="00704974"/>
    <w:rsid w:val="0070598F"/>
    <w:rsid w:val="00705A41"/>
    <w:rsid w:val="00705B6A"/>
    <w:rsid w:val="00706102"/>
    <w:rsid w:val="00706791"/>
    <w:rsid w:val="00706C3C"/>
    <w:rsid w:val="007071EF"/>
    <w:rsid w:val="00707477"/>
    <w:rsid w:val="007100EE"/>
    <w:rsid w:val="00710155"/>
    <w:rsid w:val="0071064D"/>
    <w:rsid w:val="007107FE"/>
    <w:rsid w:val="00710FCA"/>
    <w:rsid w:val="0071120B"/>
    <w:rsid w:val="00711582"/>
    <w:rsid w:val="007122E7"/>
    <w:rsid w:val="00712396"/>
    <w:rsid w:val="0071265F"/>
    <w:rsid w:val="00713BED"/>
    <w:rsid w:val="007144FD"/>
    <w:rsid w:val="0071471F"/>
    <w:rsid w:val="007147DE"/>
    <w:rsid w:val="00714BA4"/>
    <w:rsid w:val="00715321"/>
    <w:rsid w:val="007153E5"/>
    <w:rsid w:val="00715688"/>
    <w:rsid w:val="00715951"/>
    <w:rsid w:val="00715B5D"/>
    <w:rsid w:val="007170BB"/>
    <w:rsid w:val="007175F1"/>
    <w:rsid w:val="00717619"/>
    <w:rsid w:val="00717E97"/>
    <w:rsid w:val="007206A4"/>
    <w:rsid w:val="00720ADE"/>
    <w:rsid w:val="0072139B"/>
    <w:rsid w:val="00721CA2"/>
    <w:rsid w:val="007225E2"/>
    <w:rsid w:val="00722FC9"/>
    <w:rsid w:val="007230E8"/>
    <w:rsid w:val="00723273"/>
    <w:rsid w:val="00723289"/>
    <w:rsid w:val="00724415"/>
    <w:rsid w:val="0072608B"/>
    <w:rsid w:val="00726242"/>
    <w:rsid w:val="00726C0A"/>
    <w:rsid w:val="0073000E"/>
    <w:rsid w:val="007301DE"/>
    <w:rsid w:val="00731200"/>
    <w:rsid w:val="007325F5"/>
    <w:rsid w:val="00732770"/>
    <w:rsid w:val="007327E3"/>
    <w:rsid w:val="00732A25"/>
    <w:rsid w:val="00732D9C"/>
    <w:rsid w:val="0073369D"/>
    <w:rsid w:val="007338B7"/>
    <w:rsid w:val="00734F78"/>
    <w:rsid w:val="007358DB"/>
    <w:rsid w:val="00735CF6"/>
    <w:rsid w:val="00740302"/>
    <w:rsid w:val="0074125B"/>
    <w:rsid w:val="007412FE"/>
    <w:rsid w:val="00741639"/>
    <w:rsid w:val="007416E4"/>
    <w:rsid w:val="00741FCB"/>
    <w:rsid w:val="007425FF"/>
    <w:rsid w:val="00742D7A"/>
    <w:rsid w:val="00743549"/>
    <w:rsid w:val="00743EA5"/>
    <w:rsid w:val="00744622"/>
    <w:rsid w:val="007448B0"/>
    <w:rsid w:val="00745072"/>
    <w:rsid w:val="00745190"/>
    <w:rsid w:val="007451BD"/>
    <w:rsid w:val="007452B8"/>
    <w:rsid w:val="00745697"/>
    <w:rsid w:val="00745C0F"/>
    <w:rsid w:val="007461CA"/>
    <w:rsid w:val="00746237"/>
    <w:rsid w:val="007467FB"/>
    <w:rsid w:val="007471D3"/>
    <w:rsid w:val="0074722F"/>
    <w:rsid w:val="007476A1"/>
    <w:rsid w:val="00747C0B"/>
    <w:rsid w:val="00750D5F"/>
    <w:rsid w:val="00750EF7"/>
    <w:rsid w:val="007510BF"/>
    <w:rsid w:val="0075162C"/>
    <w:rsid w:val="0075283D"/>
    <w:rsid w:val="00752964"/>
    <w:rsid w:val="0075324F"/>
    <w:rsid w:val="0075374E"/>
    <w:rsid w:val="0075411D"/>
    <w:rsid w:val="00754470"/>
    <w:rsid w:val="00754B90"/>
    <w:rsid w:val="00754D13"/>
    <w:rsid w:val="0075554D"/>
    <w:rsid w:val="00755839"/>
    <w:rsid w:val="00756838"/>
    <w:rsid w:val="007569B6"/>
    <w:rsid w:val="00757124"/>
    <w:rsid w:val="007578C8"/>
    <w:rsid w:val="007578CB"/>
    <w:rsid w:val="00760FDA"/>
    <w:rsid w:val="00761103"/>
    <w:rsid w:val="00761194"/>
    <w:rsid w:val="00762739"/>
    <w:rsid w:val="007629CA"/>
    <w:rsid w:val="00763EDD"/>
    <w:rsid w:val="0076451B"/>
    <w:rsid w:val="0076497A"/>
    <w:rsid w:val="0076515B"/>
    <w:rsid w:val="00765A7D"/>
    <w:rsid w:val="00765D8F"/>
    <w:rsid w:val="007666F1"/>
    <w:rsid w:val="00767283"/>
    <w:rsid w:val="00770017"/>
    <w:rsid w:val="00770536"/>
    <w:rsid w:val="007705E4"/>
    <w:rsid w:val="007712E2"/>
    <w:rsid w:val="007716DC"/>
    <w:rsid w:val="00771753"/>
    <w:rsid w:val="00772967"/>
    <w:rsid w:val="00772B69"/>
    <w:rsid w:val="00772D15"/>
    <w:rsid w:val="00773256"/>
    <w:rsid w:val="00774030"/>
    <w:rsid w:val="00774422"/>
    <w:rsid w:val="007746F8"/>
    <w:rsid w:val="00774874"/>
    <w:rsid w:val="00777AEE"/>
    <w:rsid w:val="00780289"/>
    <w:rsid w:val="00780F95"/>
    <w:rsid w:val="007811DA"/>
    <w:rsid w:val="00781B6B"/>
    <w:rsid w:val="00781DBA"/>
    <w:rsid w:val="007824B1"/>
    <w:rsid w:val="00782AEC"/>
    <w:rsid w:val="00783196"/>
    <w:rsid w:val="00783FC9"/>
    <w:rsid w:val="00784C59"/>
    <w:rsid w:val="00785489"/>
    <w:rsid w:val="00785507"/>
    <w:rsid w:val="00785F43"/>
    <w:rsid w:val="0078617B"/>
    <w:rsid w:val="0078681C"/>
    <w:rsid w:val="00786ADB"/>
    <w:rsid w:val="00786C15"/>
    <w:rsid w:val="00786E0D"/>
    <w:rsid w:val="00786FC2"/>
    <w:rsid w:val="00787125"/>
    <w:rsid w:val="0078741B"/>
    <w:rsid w:val="007909F5"/>
    <w:rsid w:val="007912B0"/>
    <w:rsid w:val="00792094"/>
    <w:rsid w:val="0079249F"/>
    <w:rsid w:val="00792F92"/>
    <w:rsid w:val="00793A47"/>
    <w:rsid w:val="0079440E"/>
    <w:rsid w:val="00794E53"/>
    <w:rsid w:val="00795A8E"/>
    <w:rsid w:val="00795FCC"/>
    <w:rsid w:val="00795FDB"/>
    <w:rsid w:val="0079621E"/>
    <w:rsid w:val="0079652A"/>
    <w:rsid w:val="00796548"/>
    <w:rsid w:val="00797204"/>
    <w:rsid w:val="00797418"/>
    <w:rsid w:val="00797A77"/>
    <w:rsid w:val="00797CB1"/>
    <w:rsid w:val="007A038A"/>
    <w:rsid w:val="007A0BA5"/>
    <w:rsid w:val="007A0D60"/>
    <w:rsid w:val="007A0EED"/>
    <w:rsid w:val="007A156C"/>
    <w:rsid w:val="007A1BC1"/>
    <w:rsid w:val="007A1CF4"/>
    <w:rsid w:val="007A203B"/>
    <w:rsid w:val="007A2249"/>
    <w:rsid w:val="007A26FC"/>
    <w:rsid w:val="007A30EA"/>
    <w:rsid w:val="007A35E1"/>
    <w:rsid w:val="007A4314"/>
    <w:rsid w:val="007A4BDC"/>
    <w:rsid w:val="007A5110"/>
    <w:rsid w:val="007A575E"/>
    <w:rsid w:val="007A5D8B"/>
    <w:rsid w:val="007A6071"/>
    <w:rsid w:val="007A611E"/>
    <w:rsid w:val="007A6692"/>
    <w:rsid w:val="007A6867"/>
    <w:rsid w:val="007A7630"/>
    <w:rsid w:val="007A7E19"/>
    <w:rsid w:val="007A7EA1"/>
    <w:rsid w:val="007B0328"/>
    <w:rsid w:val="007B0884"/>
    <w:rsid w:val="007B136D"/>
    <w:rsid w:val="007B1872"/>
    <w:rsid w:val="007B1E81"/>
    <w:rsid w:val="007B29F7"/>
    <w:rsid w:val="007B2A6F"/>
    <w:rsid w:val="007B2F44"/>
    <w:rsid w:val="007B314E"/>
    <w:rsid w:val="007B3760"/>
    <w:rsid w:val="007B3EF3"/>
    <w:rsid w:val="007B47CB"/>
    <w:rsid w:val="007B57B1"/>
    <w:rsid w:val="007B5CFD"/>
    <w:rsid w:val="007B60A3"/>
    <w:rsid w:val="007B71F6"/>
    <w:rsid w:val="007B7832"/>
    <w:rsid w:val="007C068F"/>
    <w:rsid w:val="007C0E64"/>
    <w:rsid w:val="007C128A"/>
    <w:rsid w:val="007C1AA3"/>
    <w:rsid w:val="007C242B"/>
    <w:rsid w:val="007C29DA"/>
    <w:rsid w:val="007C4C18"/>
    <w:rsid w:val="007C4EC6"/>
    <w:rsid w:val="007C50B2"/>
    <w:rsid w:val="007C569B"/>
    <w:rsid w:val="007C5CE2"/>
    <w:rsid w:val="007C65E1"/>
    <w:rsid w:val="007C703E"/>
    <w:rsid w:val="007C7062"/>
    <w:rsid w:val="007C7298"/>
    <w:rsid w:val="007C778D"/>
    <w:rsid w:val="007D0FBF"/>
    <w:rsid w:val="007D10CC"/>
    <w:rsid w:val="007D1BA4"/>
    <w:rsid w:val="007D21D2"/>
    <w:rsid w:val="007D2B8D"/>
    <w:rsid w:val="007D2D52"/>
    <w:rsid w:val="007D3A07"/>
    <w:rsid w:val="007D3C83"/>
    <w:rsid w:val="007D3F86"/>
    <w:rsid w:val="007D41F1"/>
    <w:rsid w:val="007D4465"/>
    <w:rsid w:val="007D4FDF"/>
    <w:rsid w:val="007D5B90"/>
    <w:rsid w:val="007D5CCF"/>
    <w:rsid w:val="007D65F4"/>
    <w:rsid w:val="007D6893"/>
    <w:rsid w:val="007D6DD8"/>
    <w:rsid w:val="007D6F47"/>
    <w:rsid w:val="007D7699"/>
    <w:rsid w:val="007D76FC"/>
    <w:rsid w:val="007E0163"/>
    <w:rsid w:val="007E0220"/>
    <w:rsid w:val="007E0267"/>
    <w:rsid w:val="007E0AC1"/>
    <w:rsid w:val="007E0AF5"/>
    <w:rsid w:val="007E1EBB"/>
    <w:rsid w:val="007E22F3"/>
    <w:rsid w:val="007E29BE"/>
    <w:rsid w:val="007E2A8D"/>
    <w:rsid w:val="007E2BDD"/>
    <w:rsid w:val="007E2C51"/>
    <w:rsid w:val="007E2EC5"/>
    <w:rsid w:val="007E3468"/>
    <w:rsid w:val="007E39A6"/>
    <w:rsid w:val="007E479B"/>
    <w:rsid w:val="007E4833"/>
    <w:rsid w:val="007E4E41"/>
    <w:rsid w:val="007E4E6C"/>
    <w:rsid w:val="007E4F7D"/>
    <w:rsid w:val="007E5BBD"/>
    <w:rsid w:val="007E5C3E"/>
    <w:rsid w:val="007E5FF0"/>
    <w:rsid w:val="007F06DC"/>
    <w:rsid w:val="007F092B"/>
    <w:rsid w:val="007F1513"/>
    <w:rsid w:val="007F153B"/>
    <w:rsid w:val="007F1575"/>
    <w:rsid w:val="007F17AC"/>
    <w:rsid w:val="007F18EA"/>
    <w:rsid w:val="007F1AF6"/>
    <w:rsid w:val="007F206B"/>
    <w:rsid w:val="007F20E9"/>
    <w:rsid w:val="007F219F"/>
    <w:rsid w:val="007F26D6"/>
    <w:rsid w:val="007F2BD0"/>
    <w:rsid w:val="007F3AF2"/>
    <w:rsid w:val="007F3C8A"/>
    <w:rsid w:val="007F4A2E"/>
    <w:rsid w:val="007F5481"/>
    <w:rsid w:val="007F59D7"/>
    <w:rsid w:val="007F5B90"/>
    <w:rsid w:val="007F5D41"/>
    <w:rsid w:val="007F5F40"/>
    <w:rsid w:val="007F6230"/>
    <w:rsid w:val="007F6271"/>
    <w:rsid w:val="007F7471"/>
    <w:rsid w:val="007F7B64"/>
    <w:rsid w:val="008000C3"/>
    <w:rsid w:val="008002B9"/>
    <w:rsid w:val="00800E6E"/>
    <w:rsid w:val="00801625"/>
    <w:rsid w:val="0080212A"/>
    <w:rsid w:val="0080226E"/>
    <w:rsid w:val="0080259B"/>
    <w:rsid w:val="00802613"/>
    <w:rsid w:val="00802623"/>
    <w:rsid w:val="00802AFB"/>
    <w:rsid w:val="00802EDF"/>
    <w:rsid w:val="00803CB1"/>
    <w:rsid w:val="008041E6"/>
    <w:rsid w:val="00804829"/>
    <w:rsid w:val="008049E4"/>
    <w:rsid w:val="00804BAA"/>
    <w:rsid w:val="008050A0"/>
    <w:rsid w:val="00805309"/>
    <w:rsid w:val="00805E64"/>
    <w:rsid w:val="00805F00"/>
    <w:rsid w:val="00806641"/>
    <w:rsid w:val="008072AE"/>
    <w:rsid w:val="00807AC2"/>
    <w:rsid w:val="008106B0"/>
    <w:rsid w:val="00810A3D"/>
    <w:rsid w:val="00810BAA"/>
    <w:rsid w:val="00810EAA"/>
    <w:rsid w:val="0081120A"/>
    <w:rsid w:val="00811300"/>
    <w:rsid w:val="00811B1C"/>
    <w:rsid w:val="00812014"/>
    <w:rsid w:val="00813B2C"/>
    <w:rsid w:val="00814E46"/>
    <w:rsid w:val="0081508C"/>
    <w:rsid w:val="0081605B"/>
    <w:rsid w:val="00816365"/>
    <w:rsid w:val="00817046"/>
    <w:rsid w:val="00817101"/>
    <w:rsid w:val="008172C5"/>
    <w:rsid w:val="008174E0"/>
    <w:rsid w:val="0082135B"/>
    <w:rsid w:val="00821548"/>
    <w:rsid w:val="00821CBD"/>
    <w:rsid w:val="008227EE"/>
    <w:rsid w:val="00822CCF"/>
    <w:rsid w:val="00823D47"/>
    <w:rsid w:val="008242E9"/>
    <w:rsid w:val="00824B81"/>
    <w:rsid w:val="00824DA3"/>
    <w:rsid w:val="00825042"/>
    <w:rsid w:val="00825407"/>
    <w:rsid w:val="008254D6"/>
    <w:rsid w:val="008259E0"/>
    <w:rsid w:val="00825A42"/>
    <w:rsid w:val="008268E3"/>
    <w:rsid w:val="00826961"/>
    <w:rsid w:val="00826F5B"/>
    <w:rsid w:val="0082750D"/>
    <w:rsid w:val="008275E5"/>
    <w:rsid w:val="008307BB"/>
    <w:rsid w:val="00830A0E"/>
    <w:rsid w:val="00830AD1"/>
    <w:rsid w:val="00830E20"/>
    <w:rsid w:val="00831A23"/>
    <w:rsid w:val="00832C66"/>
    <w:rsid w:val="00832D7B"/>
    <w:rsid w:val="0083302D"/>
    <w:rsid w:val="0083383D"/>
    <w:rsid w:val="008342F5"/>
    <w:rsid w:val="00834FE9"/>
    <w:rsid w:val="00835332"/>
    <w:rsid w:val="0083578A"/>
    <w:rsid w:val="00835E41"/>
    <w:rsid w:val="008369A2"/>
    <w:rsid w:val="00840887"/>
    <w:rsid w:val="00841B9E"/>
    <w:rsid w:val="00841D2B"/>
    <w:rsid w:val="00841F6C"/>
    <w:rsid w:val="00842430"/>
    <w:rsid w:val="00842BC6"/>
    <w:rsid w:val="00842DD1"/>
    <w:rsid w:val="0084307A"/>
    <w:rsid w:val="00844395"/>
    <w:rsid w:val="00844C5A"/>
    <w:rsid w:val="00845325"/>
    <w:rsid w:val="008456F0"/>
    <w:rsid w:val="00845EBC"/>
    <w:rsid w:val="0084659E"/>
    <w:rsid w:val="008465A5"/>
    <w:rsid w:val="0084732E"/>
    <w:rsid w:val="00847D35"/>
    <w:rsid w:val="00852040"/>
    <w:rsid w:val="00852680"/>
    <w:rsid w:val="008526C6"/>
    <w:rsid w:val="00852730"/>
    <w:rsid w:val="00852E33"/>
    <w:rsid w:val="008531B9"/>
    <w:rsid w:val="0085484C"/>
    <w:rsid w:val="0085501D"/>
    <w:rsid w:val="008553FE"/>
    <w:rsid w:val="00855764"/>
    <w:rsid w:val="0085586A"/>
    <w:rsid w:val="008563B9"/>
    <w:rsid w:val="00856D7B"/>
    <w:rsid w:val="00857290"/>
    <w:rsid w:val="00857CD1"/>
    <w:rsid w:val="00860563"/>
    <w:rsid w:val="0086065C"/>
    <w:rsid w:val="00860950"/>
    <w:rsid w:val="00861D3B"/>
    <w:rsid w:val="00862C86"/>
    <w:rsid w:val="00862F1F"/>
    <w:rsid w:val="00863299"/>
    <w:rsid w:val="00863AF6"/>
    <w:rsid w:val="008646DF"/>
    <w:rsid w:val="00864DD3"/>
    <w:rsid w:val="00865D51"/>
    <w:rsid w:val="00866072"/>
    <w:rsid w:val="008660B3"/>
    <w:rsid w:val="00866227"/>
    <w:rsid w:val="00867724"/>
    <w:rsid w:val="008678AB"/>
    <w:rsid w:val="00867907"/>
    <w:rsid w:val="00870368"/>
    <w:rsid w:val="0087055D"/>
    <w:rsid w:val="00870F95"/>
    <w:rsid w:val="0087177E"/>
    <w:rsid w:val="00871A1A"/>
    <w:rsid w:val="00871DEA"/>
    <w:rsid w:val="00872088"/>
    <w:rsid w:val="008723A1"/>
    <w:rsid w:val="008723EC"/>
    <w:rsid w:val="00872AB0"/>
    <w:rsid w:val="008734BF"/>
    <w:rsid w:val="00873E22"/>
    <w:rsid w:val="00875244"/>
    <w:rsid w:val="0087596A"/>
    <w:rsid w:val="00875EB4"/>
    <w:rsid w:val="00876C03"/>
    <w:rsid w:val="00876DF0"/>
    <w:rsid w:val="008772BE"/>
    <w:rsid w:val="0087752B"/>
    <w:rsid w:val="0087775B"/>
    <w:rsid w:val="008778F9"/>
    <w:rsid w:val="00877C8F"/>
    <w:rsid w:val="00880A00"/>
    <w:rsid w:val="00880ABE"/>
    <w:rsid w:val="008815CC"/>
    <w:rsid w:val="0088163B"/>
    <w:rsid w:val="00881F63"/>
    <w:rsid w:val="00883086"/>
    <w:rsid w:val="00883110"/>
    <w:rsid w:val="00883850"/>
    <w:rsid w:val="00883BF0"/>
    <w:rsid w:val="00883FB4"/>
    <w:rsid w:val="00885015"/>
    <w:rsid w:val="00885343"/>
    <w:rsid w:val="00885556"/>
    <w:rsid w:val="0088559D"/>
    <w:rsid w:val="008861D0"/>
    <w:rsid w:val="0088677C"/>
    <w:rsid w:val="00886946"/>
    <w:rsid w:val="0088705F"/>
    <w:rsid w:val="008874DF"/>
    <w:rsid w:val="00890B72"/>
    <w:rsid w:val="00890C0F"/>
    <w:rsid w:val="00891E5E"/>
    <w:rsid w:val="00892C60"/>
    <w:rsid w:val="00892EBC"/>
    <w:rsid w:val="008945EA"/>
    <w:rsid w:val="00894608"/>
    <w:rsid w:val="008948BA"/>
    <w:rsid w:val="008949FE"/>
    <w:rsid w:val="0089599E"/>
    <w:rsid w:val="00895FC2"/>
    <w:rsid w:val="008961B0"/>
    <w:rsid w:val="00896435"/>
    <w:rsid w:val="008969EC"/>
    <w:rsid w:val="00897283"/>
    <w:rsid w:val="00897918"/>
    <w:rsid w:val="00897B52"/>
    <w:rsid w:val="00897D29"/>
    <w:rsid w:val="008A0C7B"/>
    <w:rsid w:val="008A0E25"/>
    <w:rsid w:val="008A0FCD"/>
    <w:rsid w:val="008A1590"/>
    <w:rsid w:val="008A19EC"/>
    <w:rsid w:val="008A2ACB"/>
    <w:rsid w:val="008A33B9"/>
    <w:rsid w:val="008A3FFC"/>
    <w:rsid w:val="008A4768"/>
    <w:rsid w:val="008A49EB"/>
    <w:rsid w:val="008A5155"/>
    <w:rsid w:val="008A57F5"/>
    <w:rsid w:val="008A618A"/>
    <w:rsid w:val="008A7098"/>
    <w:rsid w:val="008A7850"/>
    <w:rsid w:val="008A7D01"/>
    <w:rsid w:val="008A7DAD"/>
    <w:rsid w:val="008B07ED"/>
    <w:rsid w:val="008B0DAF"/>
    <w:rsid w:val="008B1029"/>
    <w:rsid w:val="008B171D"/>
    <w:rsid w:val="008B18E8"/>
    <w:rsid w:val="008B1DC8"/>
    <w:rsid w:val="008B2FC2"/>
    <w:rsid w:val="008B382A"/>
    <w:rsid w:val="008B3DF4"/>
    <w:rsid w:val="008B5309"/>
    <w:rsid w:val="008B5C5A"/>
    <w:rsid w:val="008B7667"/>
    <w:rsid w:val="008B7A85"/>
    <w:rsid w:val="008B7F24"/>
    <w:rsid w:val="008C0F45"/>
    <w:rsid w:val="008C10EA"/>
    <w:rsid w:val="008C171F"/>
    <w:rsid w:val="008C1FAE"/>
    <w:rsid w:val="008C24A1"/>
    <w:rsid w:val="008C265F"/>
    <w:rsid w:val="008C29A0"/>
    <w:rsid w:val="008C482C"/>
    <w:rsid w:val="008C53EA"/>
    <w:rsid w:val="008C6141"/>
    <w:rsid w:val="008C6421"/>
    <w:rsid w:val="008C6846"/>
    <w:rsid w:val="008C68A0"/>
    <w:rsid w:val="008C6C14"/>
    <w:rsid w:val="008C71CF"/>
    <w:rsid w:val="008C7B08"/>
    <w:rsid w:val="008D0AAC"/>
    <w:rsid w:val="008D0C20"/>
    <w:rsid w:val="008D10C5"/>
    <w:rsid w:val="008D1AC6"/>
    <w:rsid w:val="008D1D15"/>
    <w:rsid w:val="008D1F59"/>
    <w:rsid w:val="008D26B9"/>
    <w:rsid w:val="008D294D"/>
    <w:rsid w:val="008D32A9"/>
    <w:rsid w:val="008D3911"/>
    <w:rsid w:val="008D3D37"/>
    <w:rsid w:val="008D56CF"/>
    <w:rsid w:val="008D5EAB"/>
    <w:rsid w:val="008D6302"/>
    <w:rsid w:val="008D6C81"/>
    <w:rsid w:val="008E017A"/>
    <w:rsid w:val="008E0B4A"/>
    <w:rsid w:val="008E0FEC"/>
    <w:rsid w:val="008E1EDD"/>
    <w:rsid w:val="008E2F81"/>
    <w:rsid w:val="008E3A6E"/>
    <w:rsid w:val="008E4759"/>
    <w:rsid w:val="008E48DA"/>
    <w:rsid w:val="008E4FA8"/>
    <w:rsid w:val="008E5715"/>
    <w:rsid w:val="008E5823"/>
    <w:rsid w:val="008E5D27"/>
    <w:rsid w:val="008E6276"/>
    <w:rsid w:val="008E6915"/>
    <w:rsid w:val="008E69AF"/>
    <w:rsid w:val="008E6E29"/>
    <w:rsid w:val="008E6F04"/>
    <w:rsid w:val="008E71BE"/>
    <w:rsid w:val="008F0371"/>
    <w:rsid w:val="008F0AB8"/>
    <w:rsid w:val="008F0FE6"/>
    <w:rsid w:val="008F1093"/>
    <w:rsid w:val="008F18BA"/>
    <w:rsid w:val="008F2A0F"/>
    <w:rsid w:val="008F3397"/>
    <w:rsid w:val="008F35BD"/>
    <w:rsid w:val="008F3832"/>
    <w:rsid w:val="008F3FC5"/>
    <w:rsid w:val="008F46A6"/>
    <w:rsid w:val="008F4A47"/>
    <w:rsid w:val="008F4E7D"/>
    <w:rsid w:val="008F6025"/>
    <w:rsid w:val="008F6190"/>
    <w:rsid w:val="008F6A25"/>
    <w:rsid w:val="008F6B1F"/>
    <w:rsid w:val="008F6DAA"/>
    <w:rsid w:val="008F79FE"/>
    <w:rsid w:val="0090032D"/>
    <w:rsid w:val="0090082F"/>
    <w:rsid w:val="00900A6E"/>
    <w:rsid w:val="00900F1E"/>
    <w:rsid w:val="0090122D"/>
    <w:rsid w:val="009015E9"/>
    <w:rsid w:val="009016C9"/>
    <w:rsid w:val="009016D1"/>
    <w:rsid w:val="0090188E"/>
    <w:rsid w:val="009018EA"/>
    <w:rsid w:val="00902000"/>
    <w:rsid w:val="00902040"/>
    <w:rsid w:val="00902821"/>
    <w:rsid w:val="00902FD9"/>
    <w:rsid w:val="0090309E"/>
    <w:rsid w:val="009031A6"/>
    <w:rsid w:val="0090373B"/>
    <w:rsid w:val="009038AC"/>
    <w:rsid w:val="00904706"/>
    <w:rsid w:val="00905554"/>
    <w:rsid w:val="00905A3A"/>
    <w:rsid w:val="00905C35"/>
    <w:rsid w:val="00905F3D"/>
    <w:rsid w:val="00905FD1"/>
    <w:rsid w:val="009060E1"/>
    <w:rsid w:val="009069EC"/>
    <w:rsid w:val="00906A5B"/>
    <w:rsid w:val="00906F6B"/>
    <w:rsid w:val="009070A3"/>
    <w:rsid w:val="00907AA0"/>
    <w:rsid w:val="00907DFF"/>
    <w:rsid w:val="009105A5"/>
    <w:rsid w:val="00910732"/>
    <w:rsid w:val="00910A3F"/>
    <w:rsid w:val="0091159B"/>
    <w:rsid w:val="00911A0E"/>
    <w:rsid w:val="0091227A"/>
    <w:rsid w:val="00912369"/>
    <w:rsid w:val="009124E0"/>
    <w:rsid w:val="00913129"/>
    <w:rsid w:val="00913FFA"/>
    <w:rsid w:val="00914BC5"/>
    <w:rsid w:val="00914DE0"/>
    <w:rsid w:val="0091582A"/>
    <w:rsid w:val="00915B9E"/>
    <w:rsid w:val="009166CC"/>
    <w:rsid w:val="0091698C"/>
    <w:rsid w:val="00917150"/>
    <w:rsid w:val="009171F2"/>
    <w:rsid w:val="0091751A"/>
    <w:rsid w:val="00917705"/>
    <w:rsid w:val="00920222"/>
    <w:rsid w:val="009215D9"/>
    <w:rsid w:val="00921610"/>
    <w:rsid w:val="00921F0B"/>
    <w:rsid w:val="00922108"/>
    <w:rsid w:val="009226D4"/>
    <w:rsid w:val="00923CCA"/>
    <w:rsid w:val="00923D5A"/>
    <w:rsid w:val="00924111"/>
    <w:rsid w:val="00924303"/>
    <w:rsid w:val="0092460F"/>
    <w:rsid w:val="00924685"/>
    <w:rsid w:val="00924C0F"/>
    <w:rsid w:val="00924FF7"/>
    <w:rsid w:val="00925376"/>
    <w:rsid w:val="009262AA"/>
    <w:rsid w:val="00926BD7"/>
    <w:rsid w:val="00927643"/>
    <w:rsid w:val="0093019E"/>
    <w:rsid w:val="00930508"/>
    <w:rsid w:val="00930969"/>
    <w:rsid w:val="0093124B"/>
    <w:rsid w:val="00931277"/>
    <w:rsid w:val="00931A95"/>
    <w:rsid w:val="00931B63"/>
    <w:rsid w:val="009321EC"/>
    <w:rsid w:val="009328F9"/>
    <w:rsid w:val="00932914"/>
    <w:rsid w:val="009335EA"/>
    <w:rsid w:val="009351B9"/>
    <w:rsid w:val="00935734"/>
    <w:rsid w:val="00936481"/>
    <w:rsid w:val="0093688C"/>
    <w:rsid w:val="00937002"/>
    <w:rsid w:val="009371DD"/>
    <w:rsid w:val="009408C2"/>
    <w:rsid w:val="00940D99"/>
    <w:rsid w:val="00941D50"/>
    <w:rsid w:val="0094217C"/>
    <w:rsid w:val="00942339"/>
    <w:rsid w:val="00942764"/>
    <w:rsid w:val="00942856"/>
    <w:rsid w:val="00943292"/>
    <w:rsid w:val="00944021"/>
    <w:rsid w:val="00944572"/>
    <w:rsid w:val="00944627"/>
    <w:rsid w:val="009449F2"/>
    <w:rsid w:val="009453D8"/>
    <w:rsid w:val="00946400"/>
    <w:rsid w:val="00946564"/>
    <w:rsid w:val="00946B13"/>
    <w:rsid w:val="009471A6"/>
    <w:rsid w:val="009473DF"/>
    <w:rsid w:val="00947ADE"/>
    <w:rsid w:val="009505C1"/>
    <w:rsid w:val="00950728"/>
    <w:rsid w:val="009507AA"/>
    <w:rsid w:val="00950BFF"/>
    <w:rsid w:val="0095123F"/>
    <w:rsid w:val="0095137C"/>
    <w:rsid w:val="009519F9"/>
    <w:rsid w:val="00951C58"/>
    <w:rsid w:val="009520EB"/>
    <w:rsid w:val="00952228"/>
    <w:rsid w:val="0095256E"/>
    <w:rsid w:val="0095345C"/>
    <w:rsid w:val="0095368C"/>
    <w:rsid w:val="00954ACA"/>
    <w:rsid w:val="00954E13"/>
    <w:rsid w:val="00955697"/>
    <w:rsid w:val="009558B5"/>
    <w:rsid w:val="00955984"/>
    <w:rsid w:val="00955C97"/>
    <w:rsid w:val="00955DBA"/>
    <w:rsid w:val="009561A8"/>
    <w:rsid w:val="00956D1A"/>
    <w:rsid w:val="00957111"/>
    <w:rsid w:val="00957124"/>
    <w:rsid w:val="009602DC"/>
    <w:rsid w:val="00960CE8"/>
    <w:rsid w:val="00960D24"/>
    <w:rsid w:val="00962123"/>
    <w:rsid w:val="009630FC"/>
    <w:rsid w:val="00963244"/>
    <w:rsid w:val="00963BF0"/>
    <w:rsid w:val="0096528B"/>
    <w:rsid w:val="009654B8"/>
    <w:rsid w:val="00966335"/>
    <w:rsid w:val="00966DAA"/>
    <w:rsid w:val="00966EB7"/>
    <w:rsid w:val="009675A9"/>
    <w:rsid w:val="009676DC"/>
    <w:rsid w:val="00967F08"/>
    <w:rsid w:val="0097016F"/>
    <w:rsid w:val="00971140"/>
    <w:rsid w:val="009714B3"/>
    <w:rsid w:val="009716B4"/>
    <w:rsid w:val="009718AA"/>
    <w:rsid w:val="00971DA1"/>
    <w:rsid w:val="0097251E"/>
    <w:rsid w:val="009728A7"/>
    <w:rsid w:val="00972B66"/>
    <w:rsid w:val="00972C7E"/>
    <w:rsid w:val="00973625"/>
    <w:rsid w:val="0097392B"/>
    <w:rsid w:val="0097397A"/>
    <w:rsid w:val="00974AE9"/>
    <w:rsid w:val="00974FED"/>
    <w:rsid w:val="00975B65"/>
    <w:rsid w:val="00975F2E"/>
    <w:rsid w:val="009768DE"/>
    <w:rsid w:val="00977756"/>
    <w:rsid w:val="0098090F"/>
    <w:rsid w:val="00980933"/>
    <w:rsid w:val="009818F3"/>
    <w:rsid w:val="0098262E"/>
    <w:rsid w:val="009828B8"/>
    <w:rsid w:val="00983206"/>
    <w:rsid w:val="00983447"/>
    <w:rsid w:val="00983559"/>
    <w:rsid w:val="00983E26"/>
    <w:rsid w:val="00983EAC"/>
    <w:rsid w:val="0098435C"/>
    <w:rsid w:val="00985B53"/>
    <w:rsid w:val="00985FC8"/>
    <w:rsid w:val="00987717"/>
    <w:rsid w:val="009903F7"/>
    <w:rsid w:val="00990877"/>
    <w:rsid w:val="009913F8"/>
    <w:rsid w:val="00991559"/>
    <w:rsid w:val="009918BB"/>
    <w:rsid w:val="00991F98"/>
    <w:rsid w:val="00992121"/>
    <w:rsid w:val="009930FB"/>
    <w:rsid w:val="00993919"/>
    <w:rsid w:val="00993AD3"/>
    <w:rsid w:val="00993F03"/>
    <w:rsid w:val="00994001"/>
    <w:rsid w:val="0099421B"/>
    <w:rsid w:val="009942A8"/>
    <w:rsid w:val="0099575B"/>
    <w:rsid w:val="00995CE8"/>
    <w:rsid w:val="0099653A"/>
    <w:rsid w:val="00996640"/>
    <w:rsid w:val="009968F7"/>
    <w:rsid w:val="00997B87"/>
    <w:rsid w:val="009A0119"/>
    <w:rsid w:val="009A04B8"/>
    <w:rsid w:val="009A0761"/>
    <w:rsid w:val="009A0D9D"/>
    <w:rsid w:val="009A0DA4"/>
    <w:rsid w:val="009A13E9"/>
    <w:rsid w:val="009A144F"/>
    <w:rsid w:val="009A1778"/>
    <w:rsid w:val="009A18CD"/>
    <w:rsid w:val="009A1B20"/>
    <w:rsid w:val="009A3601"/>
    <w:rsid w:val="009A3855"/>
    <w:rsid w:val="009A3B34"/>
    <w:rsid w:val="009A3C17"/>
    <w:rsid w:val="009A40F3"/>
    <w:rsid w:val="009A421C"/>
    <w:rsid w:val="009A4258"/>
    <w:rsid w:val="009A4BC8"/>
    <w:rsid w:val="009A5C2D"/>
    <w:rsid w:val="009A679E"/>
    <w:rsid w:val="009A68BB"/>
    <w:rsid w:val="009A6D11"/>
    <w:rsid w:val="009A6F3C"/>
    <w:rsid w:val="009A7668"/>
    <w:rsid w:val="009A7BCF"/>
    <w:rsid w:val="009A7BEC"/>
    <w:rsid w:val="009A7FDA"/>
    <w:rsid w:val="009B055F"/>
    <w:rsid w:val="009B1189"/>
    <w:rsid w:val="009B1263"/>
    <w:rsid w:val="009B268D"/>
    <w:rsid w:val="009B2C0D"/>
    <w:rsid w:val="009B31F8"/>
    <w:rsid w:val="009B401F"/>
    <w:rsid w:val="009B54AD"/>
    <w:rsid w:val="009B56EA"/>
    <w:rsid w:val="009B578F"/>
    <w:rsid w:val="009B5C8B"/>
    <w:rsid w:val="009B61E6"/>
    <w:rsid w:val="009B6373"/>
    <w:rsid w:val="009B6454"/>
    <w:rsid w:val="009C0086"/>
    <w:rsid w:val="009C0C5F"/>
    <w:rsid w:val="009C15C7"/>
    <w:rsid w:val="009C1703"/>
    <w:rsid w:val="009C269F"/>
    <w:rsid w:val="009C2969"/>
    <w:rsid w:val="009C2C2E"/>
    <w:rsid w:val="009C30BA"/>
    <w:rsid w:val="009C4DC5"/>
    <w:rsid w:val="009C4E58"/>
    <w:rsid w:val="009C5034"/>
    <w:rsid w:val="009C519F"/>
    <w:rsid w:val="009C6846"/>
    <w:rsid w:val="009C7AA4"/>
    <w:rsid w:val="009C7B15"/>
    <w:rsid w:val="009C7D3F"/>
    <w:rsid w:val="009C7EA9"/>
    <w:rsid w:val="009D118D"/>
    <w:rsid w:val="009D128F"/>
    <w:rsid w:val="009D1692"/>
    <w:rsid w:val="009D172C"/>
    <w:rsid w:val="009D17A4"/>
    <w:rsid w:val="009D2613"/>
    <w:rsid w:val="009D2CB1"/>
    <w:rsid w:val="009D3B53"/>
    <w:rsid w:val="009D3B99"/>
    <w:rsid w:val="009D41DE"/>
    <w:rsid w:val="009D4D33"/>
    <w:rsid w:val="009D5277"/>
    <w:rsid w:val="009D56DD"/>
    <w:rsid w:val="009D5710"/>
    <w:rsid w:val="009D6062"/>
    <w:rsid w:val="009D74AF"/>
    <w:rsid w:val="009D755E"/>
    <w:rsid w:val="009D7906"/>
    <w:rsid w:val="009E0470"/>
    <w:rsid w:val="009E05CA"/>
    <w:rsid w:val="009E073C"/>
    <w:rsid w:val="009E07A0"/>
    <w:rsid w:val="009E0D6A"/>
    <w:rsid w:val="009E1476"/>
    <w:rsid w:val="009E1C15"/>
    <w:rsid w:val="009E25F3"/>
    <w:rsid w:val="009E2D1C"/>
    <w:rsid w:val="009E336C"/>
    <w:rsid w:val="009E38D3"/>
    <w:rsid w:val="009E3EC7"/>
    <w:rsid w:val="009E3FC2"/>
    <w:rsid w:val="009E42E1"/>
    <w:rsid w:val="009E45A0"/>
    <w:rsid w:val="009E4864"/>
    <w:rsid w:val="009E49AD"/>
    <w:rsid w:val="009E4C8F"/>
    <w:rsid w:val="009E50A5"/>
    <w:rsid w:val="009E6F60"/>
    <w:rsid w:val="009E7004"/>
    <w:rsid w:val="009E71A7"/>
    <w:rsid w:val="009E72BD"/>
    <w:rsid w:val="009E7C6D"/>
    <w:rsid w:val="009F086F"/>
    <w:rsid w:val="009F0C46"/>
    <w:rsid w:val="009F12E3"/>
    <w:rsid w:val="009F16B7"/>
    <w:rsid w:val="009F290F"/>
    <w:rsid w:val="009F2E9B"/>
    <w:rsid w:val="009F55E3"/>
    <w:rsid w:val="009F596C"/>
    <w:rsid w:val="009F63D7"/>
    <w:rsid w:val="009F6B1C"/>
    <w:rsid w:val="009F7A60"/>
    <w:rsid w:val="00A00232"/>
    <w:rsid w:val="00A002F1"/>
    <w:rsid w:val="00A0095E"/>
    <w:rsid w:val="00A0172D"/>
    <w:rsid w:val="00A01CB5"/>
    <w:rsid w:val="00A01D1D"/>
    <w:rsid w:val="00A020F9"/>
    <w:rsid w:val="00A035F3"/>
    <w:rsid w:val="00A03AB9"/>
    <w:rsid w:val="00A03BD5"/>
    <w:rsid w:val="00A04734"/>
    <w:rsid w:val="00A04E7D"/>
    <w:rsid w:val="00A04F37"/>
    <w:rsid w:val="00A0669C"/>
    <w:rsid w:val="00A0685D"/>
    <w:rsid w:val="00A06A92"/>
    <w:rsid w:val="00A06EA0"/>
    <w:rsid w:val="00A07098"/>
    <w:rsid w:val="00A07311"/>
    <w:rsid w:val="00A07406"/>
    <w:rsid w:val="00A07AD8"/>
    <w:rsid w:val="00A107C8"/>
    <w:rsid w:val="00A109B5"/>
    <w:rsid w:val="00A10A74"/>
    <w:rsid w:val="00A10E68"/>
    <w:rsid w:val="00A11F93"/>
    <w:rsid w:val="00A12209"/>
    <w:rsid w:val="00A122FC"/>
    <w:rsid w:val="00A123F7"/>
    <w:rsid w:val="00A124AF"/>
    <w:rsid w:val="00A12B01"/>
    <w:rsid w:val="00A1310D"/>
    <w:rsid w:val="00A13AED"/>
    <w:rsid w:val="00A13D03"/>
    <w:rsid w:val="00A142F5"/>
    <w:rsid w:val="00A14570"/>
    <w:rsid w:val="00A1467D"/>
    <w:rsid w:val="00A14737"/>
    <w:rsid w:val="00A14B0A"/>
    <w:rsid w:val="00A14B96"/>
    <w:rsid w:val="00A1582C"/>
    <w:rsid w:val="00A16508"/>
    <w:rsid w:val="00A1658F"/>
    <w:rsid w:val="00A16A3A"/>
    <w:rsid w:val="00A16BB2"/>
    <w:rsid w:val="00A16CEB"/>
    <w:rsid w:val="00A16ED4"/>
    <w:rsid w:val="00A1765D"/>
    <w:rsid w:val="00A17700"/>
    <w:rsid w:val="00A17C01"/>
    <w:rsid w:val="00A209DF"/>
    <w:rsid w:val="00A21879"/>
    <w:rsid w:val="00A21885"/>
    <w:rsid w:val="00A222E5"/>
    <w:rsid w:val="00A22E71"/>
    <w:rsid w:val="00A23143"/>
    <w:rsid w:val="00A23381"/>
    <w:rsid w:val="00A23CF4"/>
    <w:rsid w:val="00A24260"/>
    <w:rsid w:val="00A24CBF"/>
    <w:rsid w:val="00A25CE5"/>
    <w:rsid w:val="00A25FEF"/>
    <w:rsid w:val="00A26100"/>
    <w:rsid w:val="00A270D4"/>
    <w:rsid w:val="00A2733E"/>
    <w:rsid w:val="00A27435"/>
    <w:rsid w:val="00A275A0"/>
    <w:rsid w:val="00A300AD"/>
    <w:rsid w:val="00A304EB"/>
    <w:rsid w:val="00A305C7"/>
    <w:rsid w:val="00A317D6"/>
    <w:rsid w:val="00A31AE5"/>
    <w:rsid w:val="00A31D89"/>
    <w:rsid w:val="00A31DD9"/>
    <w:rsid w:val="00A3202F"/>
    <w:rsid w:val="00A32190"/>
    <w:rsid w:val="00A331B4"/>
    <w:rsid w:val="00A33B54"/>
    <w:rsid w:val="00A33B70"/>
    <w:rsid w:val="00A33FFF"/>
    <w:rsid w:val="00A341BF"/>
    <w:rsid w:val="00A34ACD"/>
    <w:rsid w:val="00A34D94"/>
    <w:rsid w:val="00A35165"/>
    <w:rsid w:val="00A358C8"/>
    <w:rsid w:val="00A35ED4"/>
    <w:rsid w:val="00A36685"/>
    <w:rsid w:val="00A37DC0"/>
    <w:rsid w:val="00A4017F"/>
    <w:rsid w:val="00A406D3"/>
    <w:rsid w:val="00A41087"/>
    <w:rsid w:val="00A412BE"/>
    <w:rsid w:val="00A418B3"/>
    <w:rsid w:val="00A41A6B"/>
    <w:rsid w:val="00A41BB3"/>
    <w:rsid w:val="00A4212C"/>
    <w:rsid w:val="00A425B8"/>
    <w:rsid w:val="00A42654"/>
    <w:rsid w:val="00A42CF5"/>
    <w:rsid w:val="00A436D9"/>
    <w:rsid w:val="00A4373C"/>
    <w:rsid w:val="00A43A62"/>
    <w:rsid w:val="00A43B7C"/>
    <w:rsid w:val="00A44816"/>
    <w:rsid w:val="00A45200"/>
    <w:rsid w:val="00A45755"/>
    <w:rsid w:val="00A45BD3"/>
    <w:rsid w:val="00A46320"/>
    <w:rsid w:val="00A469E2"/>
    <w:rsid w:val="00A46BE0"/>
    <w:rsid w:val="00A47278"/>
    <w:rsid w:val="00A478B9"/>
    <w:rsid w:val="00A5087A"/>
    <w:rsid w:val="00A50E3F"/>
    <w:rsid w:val="00A5116E"/>
    <w:rsid w:val="00A5147C"/>
    <w:rsid w:val="00A51D36"/>
    <w:rsid w:val="00A51F25"/>
    <w:rsid w:val="00A52DCF"/>
    <w:rsid w:val="00A5328C"/>
    <w:rsid w:val="00A53514"/>
    <w:rsid w:val="00A546D7"/>
    <w:rsid w:val="00A54E2E"/>
    <w:rsid w:val="00A56998"/>
    <w:rsid w:val="00A6122E"/>
    <w:rsid w:val="00A612B0"/>
    <w:rsid w:val="00A6178E"/>
    <w:rsid w:val="00A61EB9"/>
    <w:rsid w:val="00A61F67"/>
    <w:rsid w:val="00A62702"/>
    <w:rsid w:val="00A62C58"/>
    <w:rsid w:val="00A62E53"/>
    <w:rsid w:val="00A641D5"/>
    <w:rsid w:val="00A6436A"/>
    <w:rsid w:val="00A65976"/>
    <w:rsid w:val="00A660FB"/>
    <w:rsid w:val="00A66639"/>
    <w:rsid w:val="00A676BD"/>
    <w:rsid w:val="00A678B1"/>
    <w:rsid w:val="00A67BA3"/>
    <w:rsid w:val="00A70198"/>
    <w:rsid w:val="00A70585"/>
    <w:rsid w:val="00A70DB9"/>
    <w:rsid w:val="00A710A3"/>
    <w:rsid w:val="00A71117"/>
    <w:rsid w:val="00A716FB"/>
    <w:rsid w:val="00A71D4C"/>
    <w:rsid w:val="00A722EA"/>
    <w:rsid w:val="00A72485"/>
    <w:rsid w:val="00A727D7"/>
    <w:rsid w:val="00A7339E"/>
    <w:rsid w:val="00A73824"/>
    <w:rsid w:val="00A73CDC"/>
    <w:rsid w:val="00A7451D"/>
    <w:rsid w:val="00A74883"/>
    <w:rsid w:val="00A765D9"/>
    <w:rsid w:val="00A77BF4"/>
    <w:rsid w:val="00A80053"/>
    <w:rsid w:val="00A80D22"/>
    <w:rsid w:val="00A8101D"/>
    <w:rsid w:val="00A811D3"/>
    <w:rsid w:val="00A813BF"/>
    <w:rsid w:val="00A818CC"/>
    <w:rsid w:val="00A81E1A"/>
    <w:rsid w:val="00A82D59"/>
    <w:rsid w:val="00A83998"/>
    <w:rsid w:val="00A840B6"/>
    <w:rsid w:val="00A8448D"/>
    <w:rsid w:val="00A84582"/>
    <w:rsid w:val="00A84AF6"/>
    <w:rsid w:val="00A84E62"/>
    <w:rsid w:val="00A84FB4"/>
    <w:rsid w:val="00A85246"/>
    <w:rsid w:val="00A86172"/>
    <w:rsid w:val="00A86749"/>
    <w:rsid w:val="00A87B5B"/>
    <w:rsid w:val="00A9007C"/>
    <w:rsid w:val="00A904B9"/>
    <w:rsid w:val="00A90ADB"/>
    <w:rsid w:val="00A92014"/>
    <w:rsid w:val="00A92558"/>
    <w:rsid w:val="00A93E18"/>
    <w:rsid w:val="00A93FC2"/>
    <w:rsid w:val="00A942FB"/>
    <w:rsid w:val="00A94837"/>
    <w:rsid w:val="00A9553E"/>
    <w:rsid w:val="00A9584A"/>
    <w:rsid w:val="00A95C62"/>
    <w:rsid w:val="00A961D3"/>
    <w:rsid w:val="00A968EB"/>
    <w:rsid w:val="00A9716B"/>
    <w:rsid w:val="00AA12F4"/>
    <w:rsid w:val="00AA173C"/>
    <w:rsid w:val="00AA1D58"/>
    <w:rsid w:val="00AA23B5"/>
    <w:rsid w:val="00AA28AE"/>
    <w:rsid w:val="00AA32FE"/>
    <w:rsid w:val="00AA36C4"/>
    <w:rsid w:val="00AA37B8"/>
    <w:rsid w:val="00AA3CBB"/>
    <w:rsid w:val="00AA3D49"/>
    <w:rsid w:val="00AA46E5"/>
    <w:rsid w:val="00AA4888"/>
    <w:rsid w:val="00AA4D58"/>
    <w:rsid w:val="00AA5914"/>
    <w:rsid w:val="00AA6141"/>
    <w:rsid w:val="00AA7257"/>
    <w:rsid w:val="00AA76B4"/>
    <w:rsid w:val="00AA7C89"/>
    <w:rsid w:val="00AA7D47"/>
    <w:rsid w:val="00AA7E49"/>
    <w:rsid w:val="00AB0F9F"/>
    <w:rsid w:val="00AB1D3A"/>
    <w:rsid w:val="00AB2174"/>
    <w:rsid w:val="00AB3199"/>
    <w:rsid w:val="00AB35BF"/>
    <w:rsid w:val="00AB361A"/>
    <w:rsid w:val="00AB37C4"/>
    <w:rsid w:val="00AB388E"/>
    <w:rsid w:val="00AB3CA9"/>
    <w:rsid w:val="00AB48D8"/>
    <w:rsid w:val="00AB5104"/>
    <w:rsid w:val="00AB5358"/>
    <w:rsid w:val="00AB5C22"/>
    <w:rsid w:val="00AB6786"/>
    <w:rsid w:val="00AB6B50"/>
    <w:rsid w:val="00AB76F2"/>
    <w:rsid w:val="00AB77C8"/>
    <w:rsid w:val="00AC0BBF"/>
    <w:rsid w:val="00AC132D"/>
    <w:rsid w:val="00AC199A"/>
    <w:rsid w:val="00AC1F31"/>
    <w:rsid w:val="00AC2819"/>
    <w:rsid w:val="00AC285A"/>
    <w:rsid w:val="00AC30DB"/>
    <w:rsid w:val="00AC348E"/>
    <w:rsid w:val="00AC35A2"/>
    <w:rsid w:val="00AC3C61"/>
    <w:rsid w:val="00AC3F31"/>
    <w:rsid w:val="00AC43DB"/>
    <w:rsid w:val="00AC4454"/>
    <w:rsid w:val="00AC45C7"/>
    <w:rsid w:val="00AC487F"/>
    <w:rsid w:val="00AC4A6B"/>
    <w:rsid w:val="00AC5450"/>
    <w:rsid w:val="00AC588B"/>
    <w:rsid w:val="00AC7B98"/>
    <w:rsid w:val="00AD0051"/>
    <w:rsid w:val="00AD02D7"/>
    <w:rsid w:val="00AD0851"/>
    <w:rsid w:val="00AD0A34"/>
    <w:rsid w:val="00AD122F"/>
    <w:rsid w:val="00AD1887"/>
    <w:rsid w:val="00AD1D5E"/>
    <w:rsid w:val="00AD2A22"/>
    <w:rsid w:val="00AD2F5C"/>
    <w:rsid w:val="00AD3466"/>
    <w:rsid w:val="00AD5356"/>
    <w:rsid w:val="00AD55C4"/>
    <w:rsid w:val="00AD5CAF"/>
    <w:rsid w:val="00AD677C"/>
    <w:rsid w:val="00AD7698"/>
    <w:rsid w:val="00AD76B4"/>
    <w:rsid w:val="00AD76FB"/>
    <w:rsid w:val="00AD79DC"/>
    <w:rsid w:val="00AE08F9"/>
    <w:rsid w:val="00AE0A43"/>
    <w:rsid w:val="00AE116A"/>
    <w:rsid w:val="00AE137C"/>
    <w:rsid w:val="00AE16BE"/>
    <w:rsid w:val="00AE1BE2"/>
    <w:rsid w:val="00AE1D62"/>
    <w:rsid w:val="00AE23A5"/>
    <w:rsid w:val="00AE3499"/>
    <w:rsid w:val="00AE35CE"/>
    <w:rsid w:val="00AE3ECE"/>
    <w:rsid w:val="00AE45B5"/>
    <w:rsid w:val="00AE48DA"/>
    <w:rsid w:val="00AE4FD5"/>
    <w:rsid w:val="00AE521E"/>
    <w:rsid w:val="00AE527D"/>
    <w:rsid w:val="00AE5B85"/>
    <w:rsid w:val="00AE60FC"/>
    <w:rsid w:val="00AE657A"/>
    <w:rsid w:val="00AE7A0A"/>
    <w:rsid w:val="00AE7FEF"/>
    <w:rsid w:val="00AF02CA"/>
    <w:rsid w:val="00AF0618"/>
    <w:rsid w:val="00AF0E91"/>
    <w:rsid w:val="00AF0F04"/>
    <w:rsid w:val="00AF0FB9"/>
    <w:rsid w:val="00AF11D0"/>
    <w:rsid w:val="00AF1BEF"/>
    <w:rsid w:val="00AF2CF7"/>
    <w:rsid w:val="00AF2FA8"/>
    <w:rsid w:val="00AF36A1"/>
    <w:rsid w:val="00AF3880"/>
    <w:rsid w:val="00AF3CB5"/>
    <w:rsid w:val="00AF40C5"/>
    <w:rsid w:val="00AF41E7"/>
    <w:rsid w:val="00AF42D0"/>
    <w:rsid w:val="00AF444E"/>
    <w:rsid w:val="00AF58F3"/>
    <w:rsid w:val="00AF6410"/>
    <w:rsid w:val="00AF6C9D"/>
    <w:rsid w:val="00AF6FBB"/>
    <w:rsid w:val="00AF7017"/>
    <w:rsid w:val="00AF74CB"/>
    <w:rsid w:val="00AF74D6"/>
    <w:rsid w:val="00AF7738"/>
    <w:rsid w:val="00AF7C45"/>
    <w:rsid w:val="00AF7DD4"/>
    <w:rsid w:val="00AF7F63"/>
    <w:rsid w:val="00B00AF0"/>
    <w:rsid w:val="00B02BF2"/>
    <w:rsid w:val="00B02F48"/>
    <w:rsid w:val="00B03D80"/>
    <w:rsid w:val="00B03DA8"/>
    <w:rsid w:val="00B04EC4"/>
    <w:rsid w:val="00B04F6A"/>
    <w:rsid w:val="00B04F9F"/>
    <w:rsid w:val="00B04FA8"/>
    <w:rsid w:val="00B052BF"/>
    <w:rsid w:val="00B056DC"/>
    <w:rsid w:val="00B067C0"/>
    <w:rsid w:val="00B069E3"/>
    <w:rsid w:val="00B06D21"/>
    <w:rsid w:val="00B1006E"/>
    <w:rsid w:val="00B1020F"/>
    <w:rsid w:val="00B10680"/>
    <w:rsid w:val="00B107EE"/>
    <w:rsid w:val="00B10954"/>
    <w:rsid w:val="00B10CEA"/>
    <w:rsid w:val="00B12B8D"/>
    <w:rsid w:val="00B131DF"/>
    <w:rsid w:val="00B131E3"/>
    <w:rsid w:val="00B13366"/>
    <w:rsid w:val="00B13480"/>
    <w:rsid w:val="00B13FB3"/>
    <w:rsid w:val="00B13FCD"/>
    <w:rsid w:val="00B142DD"/>
    <w:rsid w:val="00B1460D"/>
    <w:rsid w:val="00B1577A"/>
    <w:rsid w:val="00B15A03"/>
    <w:rsid w:val="00B15B2B"/>
    <w:rsid w:val="00B160A1"/>
    <w:rsid w:val="00B161A8"/>
    <w:rsid w:val="00B163D1"/>
    <w:rsid w:val="00B167CA"/>
    <w:rsid w:val="00B16D3E"/>
    <w:rsid w:val="00B16E39"/>
    <w:rsid w:val="00B171EC"/>
    <w:rsid w:val="00B171EF"/>
    <w:rsid w:val="00B1781F"/>
    <w:rsid w:val="00B20B43"/>
    <w:rsid w:val="00B20EDB"/>
    <w:rsid w:val="00B2103D"/>
    <w:rsid w:val="00B214E4"/>
    <w:rsid w:val="00B21765"/>
    <w:rsid w:val="00B21B8F"/>
    <w:rsid w:val="00B21BF8"/>
    <w:rsid w:val="00B21E4F"/>
    <w:rsid w:val="00B21E92"/>
    <w:rsid w:val="00B2238F"/>
    <w:rsid w:val="00B229B8"/>
    <w:rsid w:val="00B23C62"/>
    <w:rsid w:val="00B260C2"/>
    <w:rsid w:val="00B266E2"/>
    <w:rsid w:val="00B2699E"/>
    <w:rsid w:val="00B271EE"/>
    <w:rsid w:val="00B279A3"/>
    <w:rsid w:val="00B27FC9"/>
    <w:rsid w:val="00B3048D"/>
    <w:rsid w:val="00B30FCE"/>
    <w:rsid w:val="00B310C0"/>
    <w:rsid w:val="00B31FD3"/>
    <w:rsid w:val="00B32453"/>
    <w:rsid w:val="00B32526"/>
    <w:rsid w:val="00B32CB8"/>
    <w:rsid w:val="00B32CD9"/>
    <w:rsid w:val="00B32EA0"/>
    <w:rsid w:val="00B33929"/>
    <w:rsid w:val="00B346E3"/>
    <w:rsid w:val="00B352A9"/>
    <w:rsid w:val="00B359BE"/>
    <w:rsid w:val="00B35A34"/>
    <w:rsid w:val="00B3615E"/>
    <w:rsid w:val="00B365D8"/>
    <w:rsid w:val="00B3683C"/>
    <w:rsid w:val="00B370FB"/>
    <w:rsid w:val="00B378E8"/>
    <w:rsid w:val="00B37F92"/>
    <w:rsid w:val="00B4045B"/>
    <w:rsid w:val="00B4201D"/>
    <w:rsid w:val="00B420B7"/>
    <w:rsid w:val="00B42FD4"/>
    <w:rsid w:val="00B430D2"/>
    <w:rsid w:val="00B4313A"/>
    <w:rsid w:val="00B43682"/>
    <w:rsid w:val="00B4425C"/>
    <w:rsid w:val="00B4553B"/>
    <w:rsid w:val="00B457D2"/>
    <w:rsid w:val="00B45A70"/>
    <w:rsid w:val="00B45FDC"/>
    <w:rsid w:val="00B50268"/>
    <w:rsid w:val="00B5062E"/>
    <w:rsid w:val="00B51C64"/>
    <w:rsid w:val="00B52155"/>
    <w:rsid w:val="00B5270F"/>
    <w:rsid w:val="00B52B24"/>
    <w:rsid w:val="00B53052"/>
    <w:rsid w:val="00B53205"/>
    <w:rsid w:val="00B53783"/>
    <w:rsid w:val="00B53B7C"/>
    <w:rsid w:val="00B53EB0"/>
    <w:rsid w:val="00B5429F"/>
    <w:rsid w:val="00B54315"/>
    <w:rsid w:val="00B54422"/>
    <w:rsid w:val="00B56F84"/>
    <w:rsid w:val="00B57803"/>
    <w:rsid w:val="00B6093E"/>
    <w:rsid w:val="00B612A8"/>
    <w:rsid w:val="00B61C9C"/>
    <w:rsid w:val="00B6212E"/>
    <w:rsid w:val="00B625D8"/>
    <w:rsid w:val="00B62EDB"/>
    <w:rsid w:val="00B63B39"/>
    <w:rsid w:val="00B65053"/>
    <w:rsid w:val="00B65375"/>
    <w:rsid w:val="00B664E4"/>
    <w:rsid w:val="00B6721F"/>
    <w:rsid w:val="00B67A79"/>
    <w:rsid w:val="00B67F1F"/>
    <w:rsid w:val="00B70349"/>
    <w:rsid w:val="00B70AFE"/>
    <w:rsid w:val="00B70CF3"/>
    <w:rsid w:val="00B70D2E"/>
    <w:rsid w:val="00B7191A"/>
    <w:rsid w:val="00B7216B"/>
    <w:rsid w:val="00B725B2"/>
    <w:rsid w:val="00B72A72"/>
    <w:rsid w:val="00B72B66"/>
    <w:rsid w:val="00B731B5"/>
    <w:rsid w:val="00B7340A"/>
    <w:rsid w:val="00B735A4"/>
    <w:rsid w:val="00B7409E"/>
    <w:rsid w:val="00B74215"/>
    <w:rsid w:val="00B74CFD"/>
    <w:rsid w:val="00B753EA"/>
    <w:rsid w:val="00B75888"/>
    <w:rsid w:val="00B75C8D"/>
    <w:rsid w:val="00B75D62"/>
    <w:rsid w:val="00B75F9B"/>
    <w:rsid w:val="00B76264"/>
    <w:rsid w:val="00B76AF4"/>
    <w:rsid w:val="00B77420"/>
    <w:rsid w:val="00B778C4"/>
    <w:rsid w:val="00B77B8C"/>
    <w:rsid w:val="00B80BEF"/>
    <w:rsid w:val="00B812E4"/>
    <w:rsid w:val="00B81456"/>
    <w:rsid w:val="00B81999"/>
    <w:rsid w:val="00B81D8F"/>
    <w:rsid w:val="00B81F06"/>
    <w:rsid w:val="00B823AB"/>
    <w:rsid w:val="00B8247A"/>
    <w:rsid w:val="00B82566"/>
    <w:rsid w:val="00B82896"/>
    <w:rsid w:val="00B82C9A"/>
    <w:rsid w:val="00B83B57"/>
    <w:rsid w:val="00B83D76"/>
    <w:rsid w:val="00B84439"/>
    <w:rsid w:val="00B8451B"/>
    <w:rsid w:val="00B84BEA"/>
    <w:rsid w:val="00B84CB6"/>
    <w:rsid w:val="00B84E44"/>
    <w:rsid w:val="00B85136"/>
    <w:rsid w:val="00B8534D"/>
    <w:rsid w:val="00B866C6"/>
    <w:rsid w:val="00B86704"/>
    <w:rsid w:val="00B868E1"/>
    <w:rsid w:val="00B8743A"/>
    <w:rsid w:val="00B90002"/>
    <w:rsid w:val="00B90FA2"/>
    <w:rsid w:val="00B910B8"/>
    <w:rsid w:val="00B9135A"/>
    <w:rsid w:val="00B9166C"/>
    <w:rsid w:val="00B918FA"/>
    <w:rsid w:val="00B91EA8"/>
    <w:rsid w:val="00B92A2F"/>
    <w:rsid w:val="00B92F5C"/>
    <w:rsid w:val="00B932A8"/>
    <w:rsid w:val="00B93733"/>
    <w:rsid w:val="00B9390F"/>
    <w:rsid w:val="00B93A05"/>
    <w:rsid w:val="00B93CA4"/>
    <w:rsid w:val="00B94250"/>
    <w:rsid w:val="00B9460A"/>
    <w:rsid w:val="00B9486F"/>
    <w:rsid w:val="00B94878"/>
    <w:rsid w:val="00B95683"/>
    <w:rsid w:val="00B9658D"/>
    <w:rsid w:val="00B97051"/>
    <w:rsid w:val="00B97B3F"/>
    <w:rsid w:val="00B97FCB"/>
    <w:rsid w:val="00BA00A3"/>
    <w:rsid w:val="00BA01C8"/>
    <w:rsid w:val="00BA0C28"/>
    <w:rsid w:val="00BA0E17"/>
    <w:rsid w:val="00BA1A70"/>
    <w:rsid w:val="00BA1E6A"/>
    <w:rsid w:val="00BA2354"/>
    <w:rsid w:val="00BA26AC"/>
    <w:rsid w:val="00BA26FE"/>
    <w:rsid w:val="00BA4591"/>
    <w:rsid w:val="00BA4D99"/>
    <w:rsid w:val="00BA4F82"/>
    <w:rsid w:val="00BA5664"/>
    <w:rsid w:val="00BA65BB"/>
    <w:rsid w:val="00BA69E4"/>
    <w:rsid w:val="00BA72F7"/>
    <w:rsid w:val="00BA79B2"/>
    <w:rsid w:val="00BA7CF3"/>
    <w:rsid w:val="00BA7E38"/>
    <w:rsid w:val="00BB0821"/>
    <w:rsid w:val="00BB0C24"/>
    <w:rsid w:val="00BB17A8"/>
    <w:rsid w:val="00BB1A33"/>
    <w:rsid w:val="00BB22E0"/>
    <w:rsid w:val="00BB28C5"/>
    <w:rsid w:val="00BB31A3"/>
    <w:rsid w:val="00BB3601"/>
    <w:rsid w:val="00BB373C"/>
    <w:rsid w:val="00BB3F7F"/>
    <w:rsid w:val="00BB4713"/>
    <w:rsid w:val="00BB59EA"/>
    <w:rsid w:val="00BB5DB1"/>
    <w:rsid w:val="00BB5F15"/>
    <w:rsid w:val="00BB5F51"/>
    <w:rsid w:val="00BB6E7D"/>
    <w:rsid w:val="00BB71CB"/>
    <w:rsid w:val="00BB786E"/>
    <w:rsid w:val="00BB78A2"/>
    <w:rsid w:val="00BB7A45"/>
    <w:rsid w:val="00BB7AC7"/>
    <w:rsid w:val="00BB7FC1"/>
    <w:rsid w:val="00BC00BE"/>
    <w:rsid w:val="00BC015B"/>
    <w:rsid w:val="00BC01FE"/>
    <w:rsid w:val="00BC028E"/>
    <w:rsid w:val="00BC04EA"/>
    <w:rsid w:val="00BC178F"/>
    <w:rsid w:val="00BC1A45"/>
    <w:rsid w:val="00BC2476"/>
    <w:rsid w:val="00BC2A44"/>
    <w:rsid w:val="00BC33EF"/>
    <w:rsid w:val="00BC38BA"/>
    <w:rsid w:val="00BC4BD2"/>
    <w:rsid w:val="00BC5086"/>
    <w:rsid w:val="00BC582C"/>
    <w:rsid w:val="00BC5924"/>
    <w:rsid w:val="00BC5C92"/>
    <w:rsid w:val="00BC608F"/>
    <w:rsid w:val="00BC6239"/>
    <w:rsid w:val="00BC63CE"/>
    <w:rsid w:val="00BC6F23"/>
    <w:rsid w:val="00BC7278"/>
    <w:rsid w:val="00BC78D1"/>
    <w:rsid w:val="00BD0718"/>
    <w:rsid w:val="00BD089C"/>
    <w:rsid w:val="00BD0C85"/>
    <w:rsid w:val="00BD0EFE"/>
    <w:rsid w:val="00BD1794"/>
    <w:rsid w:val="00BD1D3A"/>
    <w:rsid w:val="00BD2BFF"/>
    <w:rsid w:val="00BD34F7"/>
    <w:rsid w:val="00BD3A72"/>
    <w:rsid w:val="00BD3EAB"/>
    <w:rsid w:val="00BD3EEA"/>
    <w:rsid w:val="00BD4256"/>
    <w:rsid w:val="00BD4341"/>
    <w:rsid w:val="00BD4F61"/>
    <w:rsid w:val="00BD554C"/>
    <w:rsid w:val="00BD6255"/>
    <w:rsid w:val="00BD67E0"/>
    <w:rsid w:val="00BD6936"/>
    <w:rsid w:val="00BD6B0B"/>
    <w:rsid w:val="00BD76F4"/>
    <w:rsid w:val="00BD7E7A"/>
    <w:rsid w:val="00BE0333"/>
    <w:rsid w:val="00BE05A0"/>
    <w:rsid w:val="00BE090C"/>
    <w:rsid w:val="00BE0B17"/>
    <w:rsid w:val="00BE0B23"/>
    <w:rsid w:val="00BE1052"/>
    <w:rsid w:val="00BE1900"/>
    <w:rsid w:val="00BE1DE5"/>
    <w:rsid w:val="00BE1DF3"/>
    <w:rsid w:val="00BE2299"/>
    <w:rsid w:val="00BE25FE"/>
    <w:rsid w:val="00BE2BEE"/>
    <w:rsid w:val="00BE2E7D"/>
    <w:rsid w:val="00BE32F5"/>
    <w:rsid w:val="00BE3406"/>
    <w:rsid w:val="00BE361F"/>
    <w:rsid w:val="00BE3C2E"/>
    <w:rsid w:val="00BE3D51"/>
    <w:rsid w:val="00BE432C"/>
    <w:rsid w:val="00BE4B03"/>
    <w:rsid w:val="00BE4CAD"/>
    <w:rsid w:val="00BE5721"/>
    <w:rsid w:val="00BE5733"/>
    <w:rsid w:val="00BE65BF"/>
    <w:rsid w:val="00BE72E5"/>
    <w:rsid w:val="00BE7326"/>
    <w:rsid w:val="00BE7D87"/>
    <w:rsid w:val="00BF03A0"/>
    <w:rsid w:val="00BF0AE2"/>
    <w:rsid w:val="00BF1639"/>
    <w:rsid w:val="00BF212B"/>
    <w:rsid w:val="00BF2748"/>
    <w:rsid w:val="00BF281B"/>
    <w:rsid w:val="00BF29BA"/>
    <w:rsid w:val="00BF29CA"/>
    <w:rsid w:val="00BF2CC7"/>
    <w:rsid w:val="00BF303C"/>
    <w:rsid w:val="00BF3ADE"/>
    <w:rsid w:val="00BF4E34"/>
    <w:rsid w:val="00BF544C"/>
    <w:rsid w:val="00BF5802"/>
    <w:rsid w:val="00BF5A0E"/>
    <w:rsid w:val="00BF665D"/>
    <w:rsid w:val="00BF6AC5"/>
    <w:rsid w:val="00BF70DA"/>
    <w:rsid w:val="00BF7570"/>
    <w:rsid w:val="00BF7C90"/>
    <w:rsid w:val="00C00E96"/>
    <w:rsid w:val="00C010DE"/>
    <w:rsid w:val="00C013D1"/>
    <w:rsid w:val="00C01BB6"/>
    <w:rsid w:val="00C0214B"/>
    <w:rsid w:val="00C022C9"/>
    <w:rsid w:val="00C029D8"/>
    <w:rsid w:val="00C02F82"/>
    <w:rsid w:val="00C0327E"/>
    <w:rsid w:val="00C035F2"/>
    <w:rsid w:val="00C03887"/>
    <w:rsid w:val="00C04396"/>
    <w:rsid w:val="00C044F8"/>
    <w:rsid w:val="00C053C0"/>
    <w:rsid w:val="00C06B78"/>
    <w:rsid w:val="00C071CE"/>
    <w:rsid w:val="00C07AFA"/>
    <w:rsid w:val="00C10B98"/>
    <w:rsid w:val="00C10F06"/>
    <w:rsid w:val="00C111FD"/>
    <w:rsid w:val="00C11B28"/>
    <w:rsid w:val="00C12057"/>
    <w:rsid w:val="00C123B1"/>
    <w:rsid w:val="00C125FA"/>
    <w:rsid w:val="00C126D4"/>
    <w:rsid w:val="00C1284C"/>
    <w:rsid w:val="00C13055"/>
    <w:rsid w:val="00C13BF3"/>
    <w:rsid w:val="00C14038"/>
    <w:rsid w:val="00C1426F"/>
    <w:rsid w:val="00C1432F"/>
    <w:rsid w:val="00C14C9F"/>
    <w:rsid w:val="00C15A7E"/>
    <w:rsid w:val="00C15BE4"/>
    <w:rsid w:val="00C15FB7"/>
    <w:rsid w:val="00C15FE2"/>
    <w:rsid w:val="00C16F7D"/>
    <w:rsid w:val="00C172F1"/>
    <w:rsid w:val="00C17B1B"/>
    <w:rsid w:val="00C20B7A"/>
    <w:rsid w:val="00C21562"/>
    <w:rsid w:val="00C216AB"/>
    <w:rsid w:val="00C220A1"/>
    <w:rsid w:val="00C22340"/>
    <w:rsid w:val="00C2250A"/>
    <w:rsid w:val="00C22558"/>
    <w:rsid w:val="00C2342E"/>
    <w:rsid w:val="00C238F7"/>
    <w:rsid w:val="00C2423C"/>
    <w:rsid w:val="00C24561"/>
    <w:rsid w:val="00C245AF"/>
    <w:rsid w:val="00C24BEE"/>
    <w:rsid w:val="00C24CA3"/>
    <w:rsid w:val="00C25063"/>
    <w:rsid w:val="00C25DFD"/>
    <w:rsid w:val="00C2613B"/>
    <w:rsid w:val="00C2669E"/>
    <w:rsid w:val="00C273DD"/>
    <w:rsid w:val="00C30801"/>
    <w:rsid w:val="00C30D1B"/>
    <w:rsid w:val="00C314F3"/>
    <w:rsid w:val="00C31ACC"/>
    <w:rsid w:val="00C31DB9"/>
    <w:rsid w:val="00C3205A"/>
    <w:rsid w:val="00C32863"/>
    <w:rsid w:val="00C32A0B"/>
    <w:rsid w:val="00C3386F"/>
    <w:rsid w:val="00C339CF"/>
    <w:rsid w:val="00C3474A"/>
    <w:rsid w:val="00C34EBD"/>
    <w:rsid w:val="00C34FE2"/>
    <w:rsid w:val="00C36156"/>
    <w:rsid w:val="00C364C5"/>
    <w:rsid w:val="00C404C3"/>
    <w:rsid w:val="00C40567"/>
    <w:rsid w:val="00C4085D"/>
    <w:rsid w:val="00C408F3"/>
    <w:rsid w:val="00C40E7E"/>
    <w:rsid w:val="00C4138F"/>
    <w:rsid w:val="00C427CF"/>
    <w:rsid w:val="00C42A79"/>
    <w:rsid w:val="00C42C38"/>
    <w:rsid w:val="00C42F32"/>
    <w:rsid w:val="00C43496"/>
    <w:rsid w:val="00C4379F"/>
    <w:rsid w:val="00C43DCF"/>
    <w:rsid w:val="00C44551"/>
    <w:rsid w:val="00C456B9"/>
    <w:rsid w:val="00C45DB0"/>
    <w:rsid w:val="00C45E60"/>
    <w:rsid w:val="00C46954"/>
    <w:rsid w:val="00C46C78"/>
    <w:rsid w:val="00C46CE4"/>
    <w:rsid w:val="00C47063"/>
    <w:rsid w:val="00C47E0E"/>
    <w:rsid w:val="00C51DE7"/>
    <w:rsid w:val="00C51F70"/>
    <w:rsid w:val="00C52368"/>
    <w:rsid w:val="00C52419"/>
    <w:rsid w:val="00C52B3E"/>
    <w:rsid w:val="00C5303E"/>
    <w:rsid w:val="00C53250"/>
    <w:rsid w:val="00C53B06"/>
    <w:rsid w:val="00C53EE0"/>
    <w:rsid w:val="00C544F5"/>
    <w:rsid w:val="00C5453C"/>
    <w:rsid w:val="00C5457B"/>
    <w:rsid w:val="00C5473F"/>
    <w:rsid w:val="00C55258"/>
    <w:rsid w:val="00C55808"/>
    <w:rsid w:val="00C558B4"/>
    <w:rsid w:val="00C55960"/>
    <w:rsid w:val="00C5710A"/>
    <w:rsid w:val="00C57281"/>
    <w:rsid w:val="00C576C5"/>
    <w:rsid w:val="00C60969"/>
    <w:rsid w:val="00C6125A"/>
    <w:rsid w:val="00C612E0"/>
    <w:rsid w:val="00C6308E"/>
    <w:rsid w:val="00C63D48"/>
    <w:rsid w:val="00C63E1F"/>
    <w:rsid w:val="00C64059"/>
    <w:rsid w:val="00C64177"/>
    <w:rsid w:val="00C642F8"/>
    <w:rsid w:val="00C64B1B"/>
    <w:rsid w:val="00C65B2D"/>
    <w:rsid w:val="00C66154"/>
    <w:rsid w:val="00C66472"/>
    <w:rsid w:val="00C66819"/>
    <w:rsid w:val="00C671F9"/>
    <w:rsid w:val="00C672A0"/>
    <w:rsid w:val="00C679C6"/>
    <w:rsid w:val="00C67AD1"/>
    <w:rsid w:val="00C700AA"/>
    <w:rsid w:val="00C70A5E"/>
    <w:rsid w:val="00C7162A"/>
    <w:rsid w:val="00C71AD7"/>
    <w:rsid w:val="00C723C4"/>
    <w:rsid w:val="00C7281A"/>
    <w:rsid w:val="00C728AA"/>
    <w:rsid w:val="00C72B87"/>
    <w:rsid w:val="00C72EEB"/>
    <w:rsid w:val="00C7307A"/>
    <w:rsid w:val="00C73148"/>
    <w:rsid w:val="00C73633"/>
    <w:rsid w:val="00C74240"/>
    <w:rsid w:val="00C74380"/>
    <w:rsid w:val="00C7465C"/>
    <w:rsid w:val="00C7478C"/>
    <w:rsid w:val="00C749E2"/>
    <w:rsid w:val="00C74EF7"/>
    <w:rsid w:val="00C74F05"/>
    <w:rsid w:val="00C75072"/>
    <w:rsid w:val="00C7509D"/>
    <w:rsid w:val="00C753D7"/>
    <w:rsid w:val="00C75BA9"/>
    <w:rsid w:val="00C775FD"/>
    <w:rsid w:val="00C77AF1"/>
    <w:rsid w:val="00C77CDE"/>
    <w:rsid w:val="00C80157"/>
    <w:rsid w:val="00C80E42"/>
    <w:rsid w:val="00C812FC"/>
    <w:rsid w:val="00C81582"/>
    <w:rsid w:val="00C8199A"/>
    <w:rsid w:val="00C82058"/>
    <w:rsid w:val="00C8271F"/>
    <w:rsid w:val="00C82B50"/>
    <w:rsid w:val="00C82D94"/>
    <w:rsid w:val="00C82F15"/>
    <w:rsid w:val="00C831F5"/>
    <w:rsid w:val="00C836A9"/>
    <w:rsid w:val="00C83D9C"/>
    <w:rsid w:val="00C8431C"/>
    <w:rsid w:val="00C84575"/>
    <w:rsid w:val="00C84ACF"/>
    <w:rsid w:val="00C84D29"/>
    <w:rsid w:val="00C851B3"/>
    <w:rsid w:val="00C85950"/>
    <w:rsid w:val="00C85ACC"/>
    <w:rsid w:val="00C85FCC"/>
    <w:rsid w:val="00C8611D"/>
    <w:rsid w:val="00C861A9"/>
    <w:rsid w:val="00C86298"/>
    <w:rsid w:val="00C86670"/>
    <w:rsid w:val="00C86686"/>
    <w:rsid w:val="00C86757"/>
    <w:rsid w:val="00C87BF1"/>
    <w:rsid w:val="00C90D03"/>
    <w:rsid w:val="00C92066"/>
    <w:rsid w:val="00C92915"/>
    <w:rsid w:val="00C9303F"/>
    <w:rsid w:val="00C93C73"/>
    <w:rsid w:val="00C93DDB"/>
    <w:rsid w:val="00C93F41"/>
    <w:rsid w:val="00C94377"/>
    <w:rsid w:val="00C9474A"/>
    <w:rsid w:val="00C953CD"/>
    <w:rsid w:val="00C95F00"/>
    <w:rsid w:val="00C96143"/>
    <w:rsid w:val="00C96BF1"/>
    <w:rsid w:val="00C975B6"/>
    <w:rsid w:val="00C97C87"/>
    <w:rsid w:val="00C97D0F"/>
    <w:rsid w:val="00C97E0E"/>
    <w:rsid w:val="00CA00DA"/>
    <w:rsid w:val="00CA0C07"/>
    <w:rsid w:val="00CA0E58"/>
    <w:rsid w:val="00CA0EFC"/>
    <w:rsid w:val="00CA11BE"/>
    <w:rsid w:val="00CA1890"/>
    <w:rsid w:val="00CA28ED"/>
    <w:rsid w:val="00CA3300"/>
    <w:rsid w:val="00CA37A7"/>
    <w:rsid w:val="00CA39AB"/>
    <w:rsid w:val="00CA3FFE"/>
    <w:rsid w:val="00CA4046"/>
    <w:rsid w:val="00CA4AE2"/>
    <w:rsid w:val="00CA5120"/>
    <w:rsid w:val="00CA5838"/>
    <w:rsid w:val="00CA5CB1"/>
    <w:rsid w:val="00CA5FD3"/>
    <w:rsid w:val="00CA65C1"/>
    <w:rsid w:val="00CA69F7"/>
    <w:rsid w:val="00CA6C45"/>
    <w:rsid w:val="00CA6CD1"/>
    <w:rsid w:val="00CA72B0"/>
    <w:rsid w:val="00CA730B"/>
    <w:rsid w:val="00CA7405"/>
    <w:rsid w:val="00CA7A8B"/>
    <w:rsid w:val="00CA7EBC"/>
    <w:rsid w:val="00CB05C7"/>
    <w:rsid w:val="00CB091F"/>
    <w:rsid w:val="00CB0CD6"/>
    <w:rsid w:val="00CB16F3"/>
    <w:rsid w:val="00CB19B9"/>
    <w:rsid w:val="00CB1C67"/>
    <w:rsid w:val="00CB2864"/>
    <w:rsid w:val="00CB3622"/>
    <w:rsid w:val="00CB3D0F"/>
    <w:rsid w:val="00CB3E7C"/>
    <w:rsid w:val="00CB490C"/>
    <w:rsid w:val="00CB65A9"/>
    <w:rsid w:val="00CB6A2C"/>
    <w:rsid w:val="00CB7723"/>
    <w:rsid w:val="00CB7E8D"/>
    <w:rsid w:val="00CC00C0"/>
    <w:rsid w:val="00CC0183"/>
    <w:rsid w:val="00CC04D9"/>
    <w:rsid w:val="00CC0678"/>
    <w:rsid w:val="00CC0BFA"/>
    <w:rsid w:val="00CC21D5"/>
    <w:rsid w:val="00CC21F3"/>
    <w:rsid w:val="00CC25CD"/>
    <w:rsid w:val="00CC2857"/>
    <w:rsid w:val="00CC2D9D"/>
    <w:rsid w:val="00CC333A"/>
    <w:rsid w:val="00CC36E3"/>
    <w:rsid w:val="00CC443E"/>
    <w:rsid w:val="00CC46E9"/>
    <w:rsid w:val="00CC5D27"/>
    <w:rsid w:val="00CC5F7C"/>
    <w:rsid w:val="00CC6F5A"/>
    <w:rsid w:val="00CC738D"/>
    <w:rsid w:val="00CC75EB"/>
    <w:rsid w:val="00CC7CB1"/>
    <w:rsid w:val="00CC7EA3"/>
    <w:rsid w:val="00CC7EB1"/>
    <w:rsid w:val="00CD0753"/>
    <w:rsid w:val="00CD0C0F"/>
    <w:rsid w:val="00CD132A"/>
    <w:rsid w:val="00CD1934"/>
    <w:rsid w:val="00CD210F"/>
    <w:rsid w:val="00CD27BD"/>
    <w:rsid w:val="00CD2AF0"/>
    <w:rsid w:val="00CD2C3D"/>
    <w:rsid w:val="00CD309F"/>
    <w:rsid w:val="00CD4090"/>
    <w:rsid w:val="00CD414D"/>
    <w:rsid w:val="00CD4BB1"/>
    <w:rsid w:val="00CD4DA6"/>
    <w:rsid w:val="00CD53FA"/>
    <w:rsid w:val="00CD5C9D"/>
    <w:rsid w:val="00CD5E82"/>
    <w:rsid w:val="00CD7775"/>
    <w:rsid w:val="00CE0516"/>
    <w:rsid w:val="00CE0D02"/>
    <w:rsid w:val="00CE15DC"/>
    <w:rsid w:val="00CE20F6"/>
    <w:rsid w:val="00CE2B00"/>
    <w:rsid w:val="00CE3992"/>
    <w:rsid w:val="00CE3FD6"/>
    <w:rsid w:val="00CE4533"/>
    <w:rsid w:val="00CE4C74"/>
    <w:rsid w:val="00CE50BF"/>
    <w:rsid w:val="00CE521C"/>
    <w:rsid w:val="00CE591A"/>
    <w:rsid w:val="00CE59BD"/>
    <w:rsid w:val="00CE60D5"/>
    <w:rsid w:val="00CE6181"/>
    <w:rsid w:val="00CE687D"/>
    <w:rsid w:val="00CE6C45"/>
    <w:rsid w:val="00CE6F79"/>
    <w:rsid w:val="00CE7383"/>
    <w:rsid w:val="00CE7675"/>
    <w:rsid w:val="00CE793C"/>
    <w:rsid w:val="00CE7940"/>
    <w:rsid w:val="00CE7EA8"/>
    <w:rsid w:val="00CF01DF"/>
    <w:rsid w:val="00CF024E"/>
    <w:rsid w:val="00CF027D"/>
    <w:rsid w:val="00CF0305"/>
    <w:rsid w:val="00CF0B78"/>
    <w:rsid w:val="00CF0D04"/>
    <w:rsid w:val="00CF180D"/>
    <w:rsid w:val="00CF1A0F"/>
    <w:rsid w:val="00CF1C31"/>
    <w:rsid w:val="00CF28BA"/>
    <w:rsid w:val="00CF2A1C"/>
    <w:rsid w:val="00CF2BA0"/>
    <w:rsid w:val="00CF3A86"/>
    <w:rsid w:val="00CF3C5F"/>
    <w:rsid w:val="00CF4610"/>
    <w:rsid w:val="00CF5279"/>
    <w:rsid w:val="00CF5590"/>
    <w:rsid w:val="00CF6DC3"/>
    <w:rsid w:val="00CF7233"/>
    <w:rsid w:val="00CF7794"/>
    <w:rsid w:val="00D00559"/>
    <w:rsid w:val="00D0056B"/>
    <w:rsid w:val="00D00813"/>
    <w:rsid w:val="00D00968"/>
    <w:rsid w:val="00D00E60"/>
    <w:rsid w:val="00D00E72"/>
    <w:rsid w:val="00D01859"/>
    <w:rsid w:val="00D0207D"/>
    <w:rsid w:val="00D02834"/>
    <w:rsid w:val="00D02E55"/>
    <w:rsid w:val="00D03B37"/>
    <w:rsid w:val="00D042E9"/>
    <w:rsid w:val="00D04607"/>
    <w:rsid w:val="00D0488C"/>
    <w:rsid w:val="00D04898"/>
    <w:rsid w:val="00D053CF"/>
    <w:rsid w:val="00D054DE"/>
    <w:rsid w:val="00D05A15"/>
    <w:rsid w:val="00D05D16"/>
    <w:rsid w:val="00D060BC"/>
    <w:rsid w:val="00D061D7"/>
    <w:rsid w:val="00D0635E"/>
    <w:rsid w:val="00D06772"/>
    <w:rsid w:val="00D06936"/>
    <w:rsid w:val="00D06B34"/>
    <w:rsid w:val="00D07395"/>
    <w:rsid w:val="00D07B86"/>
    <w:rsid w:val="00D10151"/>
    <w:rsid w:val="00D10914"/>
    <w:rsid w:val="00D10D0A"/>
    <w:rsid w:val="00D10D19"/>
    <w:rsid w:val="00D12CCF"/>
    <w:rsid w:val="00D12D77"/>
    <w:rsid w:val="00D13029"/>
    <w:rsid w:val="00D13045"/>
    <w:rsid w:val="00D1307D"/>
    <w:rsid w:val="00D13200"/>
    <w:rsid w:val="00D1374A"/>
    <w:rsid w:val="00D13FF2"/>
    <w:rsid w:val="00D142A8"/>
    <w:rsid w:val="00D144E9"/>
    <w:rsid w:val="00D14CAE"/>
    <w:rsid w:val="00D15454"/>
    <w:rsid w:val="00D15B9A"/>
    <w:rsid w:val="00D15C76"/>
    <w:rsid w:val="00D1636A"/>
    <w:rsid w:val="00D1637A"/>
    <w:rsid w:val="00D167FB"/>
    <w:rsid w:val="00D168EB"/>
    <w:rsid w:val="00D16B83"/>
    <w:rsid w:val="00D17235"/>
    <w:rsid w:val="00D17B22"/>
    <w:rsid w:val="00D21BA1"/>
    <w:rsid w:val="00D21EAC"/>
    <w:rsid w:val="00D21F53"/>
    <w:rsid w:val="00D22581"/>
    <w:rsid w:val="00D23631"/>
    <w:rsid w:val="00D236DA"/>
    <w:rsid w:val="00D24E77"/>
    <w:rsid w:val="00D26105"/>
    <w:rsid w:val="00D26925"/>
    <w:rsid w:val="00D26967"/>
    <w:rsid w:val="00D26E61"/>
    <w:rsid w:val="00D27703"/>
    <w:rsid w:val="00D27B15"/>
    <w:rsid w:val="00D27E3A"/>
    <w:rsid w:val="00D3027D"/>
    <w:rsid w:val="00D31027"/>
    <w:rsid w:val="00D3112C"/>
    <w:rsid w:val="00D31E21"/>
    <w:rsid w:val="00D32EC4"/>
    <w:rsid w:val="00D333E8"/>
    <w:rsid w:val="00D33A15"/>
    <w:rsid w:val="00D33B77"/>
    <w:rsid w:val="00D34F7D"/>
    <w:rsid w:val="00D35316"/>
    <w:rsid w:val="00D354D6"/>
    <w:rsid w:val="00D356F6"/>
    <w:rsid w:val="00D35AE8"/>
    <w:rsid w:val="00D35C97"/>
    <w:rsid w:val="00D35DB3"/>
    <w:rsid w:val="00D36D52"/>
    <w:rsid w:val="00D372A9"/>
    <w:rsid w:val="00D40018"/>
    <w:rsid w:val="00D4008D"/>
    <w:rsid w:val="00D4050D"/>
    <w:rsid w:val="00D406E0"/>
    <w:rsid w:val="00D41465"/>
    <w:rsid w:val="00D4159D"/>
    <w:rsid w:val="00D4185F"/>
    <w:rsid w:val="00D424A5"/>
    <w:rsid w:val="00D42534"/>
    <w:rsid w:val="00D42630"/>
    <w:rsid w:val="00D4344F"/>
    <w:rsid w:val="00D43C2F"/>
    <w:rsid w:val="00D44B92"/>
    <w:rsid w:val="00D45038"/>
    <w:rsid w:val="00D46F45"/>
    <w:rsid w:val="00D473D2"/>
    <w:rsid w:val="00D47C6D"/>
    <w:rsid w:val="00D50324"/>
    <w:rsid w:val="00D5056B"/>
    <w:rsid w:val="00D5113A"/>
    <w:rsid w:val="00D513E0"/>
    <w:rsid w:val="00D51493"/>
    <w:rsid w:val="00D51501"/>
    <w:rsid w:val="00D515C5"/>
    <w:rsid w:val="00D523B5"/>
    <w:rsid w:val="00D5287C"/>
    <w:rsid w:val="00D52C3E"/>
    <w:rsid w:val="00D53456"/>
    <w:rsid w:val="00D539F9"/>
    <w:rsid w:val="00D54C1C"/>
    <w:rsid w:val="00D55355"/>
    <w:rsid w:val="00D556FD"/>
    <w:rsid w:val="00D560A8"/>
    <w:rsid w:val="00D567B0"/>
    <w:rsid w:val="00D567E6"/>
    <w:rsid w:val="00D5722D"/>
    <w:rsid w:val="00D60EB0"/>
    <w:rsid w:val="00D6179E"/>
    <w:rsid w:val="00D6226E"/>
    <w:rsid w:val="00D629DD"/>
    <w:rsid w:val="00D62A27"/>
    <w:rsid w:val="00D62A29"/>
    <w:rsid w:val="00D62C04"/>
    <w:rsid w:val="00D63585"/>
    <w:rsid w:val="00D63FD6"/>
    <w:rsid w:val="00D641CB"/>
    <w:rsid w:val="00D64439"/>
    <w:rsid w:val="00D650F3"/>
    <w:rsid w:val="00D66CD6"/>
    <w:rsid w:val="00D670D0"/>
    <w:rsid w:val="00D7040B"/>
    <w:rsid w:val="00D705F6"/>
    <w:rsid w:val="00D71650"/>
    <w:rsid w:val="00D71A82"/>
    <w:rsid w:val="00D71CD6"/>
    <w:rsid w:val="00D727F4"/>
    <w:rsid w:val="00D72B97"/>
    <w:rsid w:val="00D7306E"/>
    <w:rsid w:val="00D7329A"/>
    <w:rsid w:val="00D74BDA"/>
    <w:rsid w:val="00D7565B"/>
    <w:rsid w:val="00D7645B"/>
    <w:rsid w:val="00D76A6F"/>
    <w:rsid w:val="00D76CF0"/>
    <w:rsid w:val="00D76D6F"/>
    <w:rsid w:val="00D76ED8"/>
    <w:rsid w:val="00D775E6"/>
    <w:rsid w:val="00D77764"/>
    <w:rsid w:val="00D77B24"/>
    <w:rsid w:val="00D80835"/>
    <w:rsid w:val="00D80A65"/>
    <w:rsid w:val="00D80D15"/>
    <w:rsid w:val="00D80F3C"/>
    <w:rsid w:val="00D81689"/>
    <w:rsid w:val="00D81725"/>
    <w:rsid w:val="00D81783"/>
    <w:rsid w:val="00D81EDB"/>
    <w:rsid w:val="00D8257A"/>
    <w:rsid w:val="00D82641"/>
    <w:rsid w:val="00D826FB"/>
    <w:rsid w:val="00D82A2A"/>
    <w:rsid w:val="00D82BD0"/>
    <w:rsid w:val="00D83CE8"/>
    <w:rsid w:val="00D83DAD"/>
    <w:rsid w:val="00D83E1C"/>
    <w:rsid w:val="00D849E3"/>
    <w:rsid w:val="00D84D3F"/>
    <w:rsid w:val="00D85530"/>
    <w:rsid w:val="00D85932"/>
    <w:rsid w:val="00D85F03"/>
    <w:rsid w:val="00D860FD"/>
    <w:rsid w:val="00D867EA"/>
    <w:rsid w:val="00D868E3"/>
    <w:rsid w:val="00D86E32"/>
    <w:rsid w:val="00D8718A"/>
    <w:rsid w:val="00D874E0"/>
    <w:rsid w:val="00D876B6"/>
    <w:rsid w:val="00D87BDB"/>
    <w:rsid w:val="00D90502"/>
    <w:rsid w:val="00D907BA"/>
    <w:rsid w:val="00D9269C"/>
    <w:rsid w:val="00D941D4"/>
    <w:rsid w:val="00D94717"/>
    <w:rsid w:val="00D94DC4"/>
    <w:rsid w:val="00D94E3E"/>
    <w:rsid w:val="00D95CD5"/>
    <w:rsid w:val="00D968DE"/>
    <w:rsid w:val="00D97788"/>
    <w:rsid w:val="00D97A9D"/>
    <w:rsid w:val="00DA07D3"/>
    <w:rsid w:val="00DA09E3"/>
    <w:rsid w:val="00DA2301"/>
    <w:rsid w:val="00DA2371"/>
    <w:rsid w:val="00DA291D"/>
    <w:rsid w:val="00DA3B56"/>
    <w:rsid w:val="00DA3DB1"/>
    <w:rsid w:val="00DA40C6"/>
    <w:rsid w:val="00DA4412"/>
    <w:rsid w:val="00DA442F"/>
    <w:rsid w:val="00DA4A91"/>
    <w:rsid w:val="00DA4B5B"/>
    <w:rsid w:val="00DA4DD9"/>
    <w:rsid w:val="00DA5245"/>
    <w:rsid w:val="00DA680D"/>
    <w:rsid w:val="00DA7171"/>
    <w:rsid w:val="00DA7295"/>
    <w:rsid w:val="00DA79A8"/>
    <w:rsid w:val="00DB1D01"/>
    <w:rsid w:val="00DB2414"/>
    <w:rsid w:val="00DB3C14"/>
    <w:rsid w:val="00DB3C8C"/>
    <w:rsid w:val="00DB3ED1"/>
    <w:rsid w:val="00DB5456"/>
    <w:rsid w:val="00DB7B89"/>
    <w:rsid w:val="00DC05CC"/>
    <w:rsid w:val="00DC0697"/>
    <w:rsid w:val="00DC155B"/>
    <w:rsid w:val="00DC15CD"/>
    <w:rsid w:val="00DC1935"/>
    <w:rsid w:val="00DC1AC0"/>
    <w:rsid w:val="00DC1B40"/>
    <w:rsid w:val="00DC3DB1"/>
    <w:rsid w:val="00DC482D"/>
    <w:rsid w:val="00DC49A1"/>
    <w:rsid w:val="00DC5322"/>
    <w:rsid w:val="00DC5504"/>
    <w:rsid w:val="00DC5DCF"/>
    <w:rsid w:val="00DC63CD"/>
    <w:rsid w:val="00DC6A8F"/>
    <w:rsid w:val="00DC6B87"/>
    <w:rsid w:val="00DC74E2"/>
    <w:rsid w:val="00DC787E"/>
    <w:rsid w:val="00DC78C3"/>
    <w:rsid w:val="00DD0260"/>
    <w:rsid w:val="00DD09E5"/>
    <w:rsid w:val="00DD10F3"/>
    <w:rsid w:val="00DD1444"/>
    <w:rsid w:val="00DD20C9"/>
    <w:rsid w:val="00DD21D5"/>
    <w:rsid w:val="00DD249D"/>
    <w:rsid w:val="00DD2558"/>
    <w:rsid w:val="00DD280E"/>
    <w:rsid w:val="00DD2CB3"/>
    <w:rsid w:val="00DD2EA6"/>
    <w:rsid w:val="00DD3116"/>
    <w:rsid w:val="00DD3145"/>
    <w:rsid w:val="00DD3248"/>
    <w:rsid w:val="00DD32C0"/>
    <w:rsid w:val="00DD3B2A"/>
    <w:rsid w:val="00DD5093"/>
    <w:rsid w:val="00DD563B"/>
    <w:rsid w:val="00DD56D5"/>
    <w:rsid w:val="00DD65E0"/>
    <w:rsid w:val="00DD73F2"/>
    <w:rsid w:val="00DD7548"/>
    <w:rsid w:val="00DD7FF6"/>
    <w:rsid w:val="00DE0750"/>
    <w:rsid w:val="00DE10DA"/>
    <w:rsid w:val="00DE1212"/>
    <w:rsid w:val="00DE13CB"/>
    <w:rsid w:val="00DE19DC"/>
    <w:rsid w:val="00DE2123"/>
    <w:rsid w:val="00DE4501"/>
    <w:rsid w:val="00DE46A7"/>
    <w:rsid w:val="00DE4E40"/>
    <w:rsid w:val="00DE5202"/>
    <w:rsid w:val="00DE534A"/>
    <w:rsid w:val="00DE5529"/>
    <w:rsid w:val="00DE6775"/>
    <w:rsid w:val="00DE6C40"/>
    <w:rsid w:val="00DE6DA8"/>
    <w:rsid w:val="00DE7597"/>
    <w:rsid w:val="00DE7736"/>
    <w:rsid w:val="00DE7842"/>
    <w:rsid w:val="00DE7B84"/>
    <w:rsid w:val="00DF1248"/>
    <w:rsid w:val="00DF1ED9"/>
    <w:rsid w:val="00DF21F9"/>
    <w:rsid w:val="00DF24DF"/>
    <w:rsid w:val="00DF25B5"/>
    <w:rsid w:val="00DF2A39"/>
    <w:rsid w:val="00DF2E02"/>
    <w:rsid w:val="00DF33DE"/>
    <w:rsid w:val="00DF3528"/>
    <w:rsid w:val="00DF3C8C"/>
    <w:rsid w:val="00DF4300"/>
    <w:rsid w:val="00DF4439"/>
    <w:rsid w:val="00DF4802"/>
    <w:rsid w:val="00DF491E"/>
    <w:rsid w:val="00DF5265"/>
    <w:rsid w:val="00DF552A"/>
    <w:rsid w:val="00DF581A"/>
    <w:rsid w:val="00DF588C"/>
    <w:rsid w:val="00DF5E74"/>
    <w:rsid w:val="00DF5E7F"/>
    <w:rsid w:val="00DF5FE4"/>
    <w:rsid w:val="00DF6360"/>
    <w:rsid w:val="00DF6E53"/>
    <w:rsid w:val="00DF7BEB"/>
    <w:rsid w:val="00DF7CF1"/>
    <w:rsid w:val="00E00E9D"/>
    <w:rsid w:val="00E019BE"/>
    <w:rsid w:val="00E02179"/>
    <w:rsid w:val="00E023F6"/>
    <w:rsid w:val="00E02822"/>
    <w:rsid w:val="00E03137"/>
    <w:rsid w:val="00E03767"/>
    <w:rsid w:val="00E03DFD"/>
    <w:rsid w:val="00E03E59"/>
    <w:rsid w:val="00E0430B"/>
    <w:rsid w:val="00E04B0F"/>
    <w:rsid w:val="00E04C83"/>
    <w:rsid w:val="00E05048"/>
    <w:rsid w:val="00E06161"/>
    <w:rsid w:val="00E0644D"/>
    <w:rsid w:val="00E064FE"/>
    <w:rsid w:val="00E0653E"/>
    <w:rsid w:val="00E06793"/>
    <w:rsid w:val="00E069A7"/>
    <w:rsid w:val="00E07900"/>
    <w:rsid w:val="00E10C85"/>
    <w:rsid w:val="00E10CF1"/>
    <w:rsid w:val="00E1178F"/>
    <w:rsid w:val="00E121BD"/>
    <w:rsid w:val="00E124BE"/>
    <w:rsid w:val="00E1295E"/>
    <w:rsid w:val="00E152A3"/>
    <w:rsid w:val="00E152E4"/>
    <w:rsid w:val="00E15466"/>
    <w:rsid w:val="00E15478"/>
    <w:rsid w:val="00E155BE"/>
    <w:rsid w:val="00E1618A"/>
    <w:rsid w:val="00E16AE9"/>
    <w:rsid w:val="00E17215"/>
    <w:rsid w:val="00E17669"/>
    <w:rsid w:val="00E17A53"/>
    <w:rsid w:val="00E17B37"/>
    <w:rsid w:val="00E17C7E"/>
    <w:rsid w:val="00E2001A"/>
    <w:rsid w:val="00E2008D"/>
    <w:rsid w:val="00E20679"/>
    <w:rsid w:val="00E20951"/>
    <w:rsid w:val="00E20CD4"/>
    <w:rsid w:val="00E2130B"/>
    <w:rsid w:val="00E221AE"/>
    <w:rsid w:val="00E2240A"/>
    <w:rsid w:val="00E224D4"/>
    <w:rsid w:val="00E22620"/>
    <w:rsid w:val="00E22918"/>
    <w:rsid w:val="00E22EDC"/>
    <w:rsid w:val="00E24BA0"/>
    <w:rsid w:val="00E251E5"/>
    <w:rsid w:val="00E2550E"/>
    <w:rsid w:val="00E25816"/>
    <w:rsid w:val="00E25B62"/>
    <w:rsid w:val="00E265D7"/>
    <w:rsid w:val="00E2677D"/>
    <w:rsid w:val="00E27466"/>
    <w:rsid w:val="00E27ECD"/>
    <w:rsid w:val="00E303D4"/>
    <w:rsid w:val="00E30E68"/>
    <w:rsid w:val="00E31E95"/>
    <w:rsid w:val="00E3221C"/>
    <w:rsid w:val="00E32991"/>
    <w:rsid w:val="00E33860"/>
    <w:rsid w:val="00E33E37"/>
    <w:rsid w:val="00E34935"/>
    <w:rsid w:val="00E34D17"/>
    <w:rsid w:val="00E34D73"/>
    <w:rsid w:val="00E35AFF"/>
    <w:rsid w:val="00E368FC"/>
    <w:rsid w:val="00E36A10"/>
    <w:rsid w:val="00E36B4F"/>
    <w:rsid w:val="00E36C2A"/>
    <w:rsid w:val="00E36DDC"/>
    <w:rsid w:val="00E36EE6"/>
    <w:rsid w:val="00E3744B"/>
    <w:rsid w:val="00E37E4D"/>
    <w:rsid w:val="00E400F8"/>
    <w:rsid w:val="00E40BF9"/>
    <w:rsid w:val="00E4139E"/>
    <w:rsid w:val="00E41444"/>
    <w:rsid w:val="00E42AB2"/>
    <w:rsid w:val="00E431AF"/>
    <w:rsid w:val="00E43821"/>
    <w:rsid w:val="00E43FC1"/>
    <w:rsid w:val="00E44076"/>
    <w:rsid w:val="00E4446B"/>
    <w:rsid w:val="00E44A16"/>
    <w:rsid w:val="00E44F18"/>
    <w:rsid w:val="00E456E8"/>
    <w:rsid w:val="00E458F5"/>
    <w:rsid w:val="00E46186"/>
    <w:rsid w:val="00E46319"/>
    <w:rsid w:val="00E46958"/>
    <w:rsid w:val="00E47253"/>
    <w:rsid w:val="00E47593"/>
    <w:rsid w:val="00E50A5C"/>
    <w:rsid w:val="00E50D1F"/>
    <w:rsid w:val="00E50DAD"/>
    <w:rsid w:val="00E50DC1"/>
    <w:rsid w:val="00E50FD8"/>
    <w:rsid w:val="00E51B52"/>
    <w:rsid w:val="00E529BE"/>
    <w:rsid w:val="00E5327B"/>
    <w:rsid w:val="00E53DA3"/>
    <w:rsid w:val="00E54FF5"/>
    <w:rsid w:val="00E56A75"/>
    <w:rsid w:val="00E56CE3"/>
    <w:rsid w:val="00E5717D"/>
    <w:rsid w:val="00E573D0"/>
    <w:rsid w:val="00E57AAC"/>
    <w:rsid w:val="00E57DFC"/>
    <w:rsid w:val="00E605EC"/>
    <w:rsid w:val="00E60EEF"/>
    <w:rsid w:val="00E61551"/>
    <w:rsid w:val="00E61895"/>
    <w:rsid w:val="00E61913"/>
    <w:rsid w:val="00E619ED"/>
    <w:rsid w:val="00E61C27"/>
    <w:rsid w:val="00E61EE9"/>
    <w:rsid w:val="00E61F3D"/>
    <w:rsid w:val="00E61F4D"/>
    <w:rsid w:val="00E61FF4"/>
    <w:rsid w:val="00E6258D"/>
    <w:rsid w:val="00E62848"/>
    <w:rsid w:val="00E62CF9"/>
    <w:rsid w:val="00E62E3F"/>
    <w:rsid w:val="00E6308B"/>
    <w:rsid w:val="00E63880"/>
    <w:rsid w:val="00E63AF1"/>
    <w:rsid w:val="00E63D18"/>
    <w:rsid w:val="00E64607"/>
    <w:rsid w:val="00E64A00"/>
    <w:rsid w:val="00E654F8"/>
    <w:rsid w:val="00E65778"/>
    <w:rsid w:val="00E66407"/>
    <w:rsid w:val="00E664EA"/>
    <w:rsid w:val="00E67072"/>
    <w:rsid w:val="00E670EE"/>
    <w:rsid w:val="00E671A3"/>
    <w:rsid w:val="00E67CC3"/>
    <w:rsid w:val="00E72580"/>
    <w:rsid w:val="00E725F9"/>
    <w:rsid w:val="00E72AAF"/>
    <w:rsid w:val="00E73065"/>
    <w:rsid w:val="00E73A2E"/>
    <w:rsid w:val="00E740A4"/>
    <w:rsid w:val="00E74993"/>
    <w:rsid w:val="00E75101"/>
    <w:rsid w:val="00E759BC"/>
    <w:rsid w:val="00E76769"/>
    <w:rsid w:val="00E77078"/>
    <w:rsid w:val="00E77D58"/>
    <w:rsid w:val="00E77FAC"/>
    <w:rsid w:val="00E80108"/>
    <w:rsid w:val="00E804E0"/>
    <w:rsid w:val="00E80805"/>
    <w:rsid w:val="00E80E27"/>
    <w:rsid w:val="00E81C55"/>
    <w:rsid w:val="00E82963"/>
    <w:rsid w:val="00E82ED5"/>
    <w:rsid w:val="00E83672"/>
    <w:rsid w:val="00E84261"/>
    <w:rsid w:val="00E84F16"/>
    <w:rsid w:val="00E84F26"/>
    <w:rsid w:val="00E852CC"/>
    <w:rsid w:val="00E8530B"/>
    <w:rsid w:val="00E86859"/>
    <w:rsid w:val="00E86F92"/>
    <w:rsid w:val="00E87249"/>
    <w:rsid w:val="00E90715"/>
    <w:rsid w:val="00E9224E"/>
    <w:rsid w:val="00E922BA"/>
    <w:rsid w:val="00E9253F"/>
    <w:rsid w:val="00E9263B"/>
    <w:rsid w:val="00E928A3"/>
    <w:rsid w:val="00E92A5D"/>
    <w:rsid w:val="00E92A5E"/>
    <w:rsid w:val="00E92F65"/>
    <w:rsid w:val="00E934B4"/>
    <w:rsid w:val="00E93BC6"/>
    <w:rsid w:val="00E93BFE"/>
    <w:rsid w:val="00E93ECA"/>
    <w:rsid w:val="00E943F0"/>
    <w:rsid w:val="00E94A37"/>
    <w:rsid w:val="00E94B45"/>
    <w:rsid w:val="00E95112"/>
    <w:rsid w:val="00E95502"/>
    <w:rsid w:val="00E9589F"/>
    <w:rsid w:val="00E959ED"/>
    <w:rsid w:val="00E95EE1"/>
    <w:rsid w:val="00E969C8"/>
    <w:rsid w:val="00E976F7"/>
    <w:rsid w:val="00E97FC1"/>
    <w:rsid w:val="00EA0BF7"/>
    <w:rsid w:val="00EA0D4F"/>
    <w:rsid w:val="00EA12E2"/>
    <w:rsid w:val="00EA14B4"/>
    <w:rsid w:val="00EA1BE6"/>
    <w:rsid w:val="00EA1FC3"/>
    <w:rsid w:val="00EA1FD5"/>
    <w:rsid w:val="00EA2431"/>
    <w:rsid w:val="00EA28B4"/>
    <w:rsid w:val="00EA2923"/>
    <w:rsid w:val="00EA2EA5"/>
    <w:rsid w:val="00EA43E7"/>
    <w:rsid w:val="00EA45FF"/>
    <w:rsid w:val="00EA5328"/>
    <w:rsid w:val="00EA59E1"/>
    <w:rsid w:val="00EA649B"/>
    <w:rsid w:val="00EA6911"/>
    <w:rsid w:val="00EA6C55"/>
    <w:rsid w:val="00EA7403"/>
    <w:rsid w:val="00EA7777"/>
    <w:rsid w:val="00EA7C82"/>
    <w:rsid w:val="00EA7D3D"/>
    <w:rsid w:val="00EB0875"/>
    <w:rsid w:val="00EB092E"/>
    <w:rsid w:val="00EB0F36"/>
    <w:rsid w:val="00EB1500"/>
    <w:rsid w:val="00EB229D"/>
    <w:rsid w:val="00EB23CF"/>
    <w:rsid w:val="00EB24F7"/>
    <w:rsid w:val="00EB2B62"/>
    <w:rsid w:val="00EB3689"/>
    <w:rsid w:val="00EB3A75"/>
    <w:rsid w:val="00EB47F3"/>
    <w:rsid w:val="00EB4844"/>
    <w:rsid w:val="00EB561B"/>
    <w:rsid w:val="00EB5695"/>
    <w:rsid w:val="00EB56DF"/>
    <w:rsid w:val="00EB5733"/>
    <w:rsid w:val="00EB58CC"/>
    <w:rsid w:val="00EB63AE"/>
    <w:rsid w:val="00EB68E2"/>
    <w:rsid w:val="00EB74A1"/>
    <w:rsid w:val="00EB7708"/>
    <w:rsid w:val="00EB7AF1"/>
    <w:rsid w:val="00EC0BD9"/>
    <w:rsid w:val="00EC1E2B"/>
    <w:rsid w:val="00EC21B3"/>
    <w:rsid w:val="00EC396C"/>
    <w:rsid w:val="00EC5B74"/>
    <w:rsid w:val="00EC5CD9"/>
    <w:rsid w:val="00EC64F9"/>
    <w:rsid w:val="00EC6849"/>
    <w:rsid w:val="00EC74D7"/>
    <w:rsid w:val="00EC76CD"/>
    <w:rsid w:val="00EC7E88"/>
    <w:rsid w:val="00ED0727"/>
    <w:rsid w:val="00ED12D0"/>
    <w:rsid w:val="00ED132F"/>
    <w:rsid w:val="00ED1F0A"/>
    <w:rsid w:val="00ED2704"/>
    <w:rsid w:val="00ED2AB3"/>
    <w:rsid w:val="00ED2BA5"/>
    <w:rsid w:val="00ED2BF8"/>
    <w:rsid w:val="00ED2D7A"/>
    <w:rsid w:val="00ED3739"/>
    <w:rsid w:val="00ED3B41"/>
    <w:rsid w:val="00ED4436"/>
    <w:rsid w:val="00ED46C3"/>
    <w:rsid w:val="00ED4E16"/>
    <w:rsid w:val="00ED4E42"/>
    <w:rsid w:val="00ED5A7C"/>
    <w:rsid w:val="00ED5ADB"/>
    <w:rsid w:val="00ED5FC3"/>
    <w:rsid w:val="00ED742A"/>
    <w:rsid w:val="00ED7502"/>
    <w:rsid w:val="00ED782C"/>
    <w:rsid w:val="00EE0BE4"/>
    <w:rsid w:val="00EE119B"/>
    <w:rsid w:val="00EE15A0"/>
    <w:rsid w:val="00EE1AD8"/>
    <w:rsid w:val="00EE1EE4"/>
    <w:rsid w:val="00EE2A15"/>
    <w:rsid w:val="00EE2CFE"/>
    <w:rsid w:val="00EE2D2A"/>
    <w:rsid w:val="00EE321A"/>
    <w:rsid w:val="00EE40BB"/>
    <w:rsid w:val="00EE420D"/>
    <w:rsid w:val="00EE45AC"/>
    <w:rsid w:val="00EE4C49"/>
    <w:rsid w:val="00EE51A5"/>
    <w:rsid w:val="00EE55B0"/>
    <w:rsid w:val="00EE5F9C"/>
    <w:rsid w:val="00EE6555"/>
    <w:rsid w:val="00EE7374"/>
    <w:rsid w:val="00EE7B53"/>
    <w:rsid w:val="00EE7FA7"/>
    <w:rsid w:val="00EF07CD"/>
    <w:rsid w:val="00EF1340"/>
    <w:rsid w:val="00EF1F16"/>
    <w:rsid w:val="00EF26E3"/>
    <w:rsid w:val="00EF2807"/>
    <w:rsid w:val="00EF2E66"/>
    <w:rsid w:val="00EF3018"/>
    <w:rsid w:val="00EF34E9"/>
    <w:rsid w:val="00EF36F8"/>
    <w:rsid w:val="00EF41BD"/>
    <w:rsid w:val="00EF4365"/>
    <w:rsid w:val="00EF459C"/>
    <w:rsid w:val="00EF4EB2"/>
    <w:rsid w:val="00EF4ECF"/>
    <w:rsid w:val="00EF52A2"/>
    <w:rsid w:val="00EF54E6"/>
    <w:rsid w:val="00EF5E8D"/>
    <w:rsid w:val="00EF613A"/>
    <w:rsid w:val="00EF688C"/>
    <w:rsid w:val="00EF6E80"/>
    <w:rsid w:val="00EF74B9"/>
    <w:rsid w:val="00EF7D39"/>
    <w:rsid w:val="00F01045"/>
    <w:rsid w:val="00F018AD"/>
    <w:rsid w:val="00F01D5E"/>
    <w:rsid w:val="00F01E03"/>
    <w:rsid w:val="00F01F98"/>
    <w:rsid w:val="00F01FBE"/>
    <w:rsid w:val="00F023A3"/>
    <w:rsid w:val="00F025E0"/>
    <w:rsid w:val="00F036F4"/>
    <w:rsid w:val="00F03BFF"/>
    <w:rsid w:val="00F0417F"/>
    <w:rsid w:val="00F05069"/>
    <w:rsid w:val="00F056C7"/>
    <w:rsid w:val="00F0582C"/>
    <w:rsid w:val="00F059B7"/>
    <w:rsid w:val="00F05DAD"/>
    <w:rsid w:val="00F0665D"/>
    <w:rsid w:val="00F07D92"/>
    <w:rsid w:val="00F100ED"/>
    <w:rsid w:val="00F102B0"/>
    <w:rsid w:val="00F1055A"/>
    <w:rsid w:val="00F1091A"/>
    <w:rsid w:val="00F10B63"/>
    <w:rsid w:val="00F10F19"/>
    <w:rsid w:val="00F10F4B"/>
    <w:rsid w:val="00F11A92"/>
    <w:rsid w:val="00F1220A"/>
    <w:rsid w:val="00F12C57"/>
    <w:rsid w:val="00F12DE3"/>
    <w:rsid w:val="00F12E83"/>
    <w:rsid w:val="00F13525"/>
    <w:rsid w:val="00F13894"/>
    <w:rsid w:val="00F1396F"/>
    <w:rsid w:val="00F13A6E"/>
    <w:rsid w:val="00F13A73"/>
    <w:rsid w:val="00F13AB4"/>
    <w:rsid w:val="00F13DBD"/>
    <w:rsid w:val="00F14B28"/>
    <w:rsid w:val="00F15352"/>
    <w:rsid w:val="00F15973"/>
    <w:rsid w:val="00F15F78"/>
    <w:rsid w:val="00F164CB"/>
    <w:rsid w:val="00F16993"/>
    <w:rsid w:val="00F17832"/>
    <w:rsid w:val="00F17AD5"/>
    <w:rsid w:val="00F207C7"/>
    <w:rsid w:val="00F20CAA"/>
    <w:rsid w:val="00F21240"/>
    <w:rsid w:val="00F21BE2"/>
    <w:rsid w:val="00F22840"/>
    <w:rsid w:val="00F229D6"/>
    <w:rsid w:val="00F22C7E"/>
    <w:rsid w:val="00F2422D"/>
    <w:rsid w:val="00F24579"/>
    <w:rsid w:val="00F25567"/>
    <w:rsid w:val="00F25B03"/>
    <w:rsid w:val="00F25C78"/>
    <w:rsid w:val="00F26122"/>
    <w:rsid w:val="00F264B9"/>
    <w:rsid w:val="00F26D31"/>
    <w:rsid w:val="00F26E1D"/>
    <w:rsid w:val="00F26FBF"/>
    <w:rsid w:val="00F27290"/>
    <w:rsid w:val="00F27902"/>
    <w:rsid w:val="00F27931"/>
    <w:rsid w:val="00F27D52"/>
    <w:rsid w:val="00F27DD9"/>
    <w:rsid w:val="00F27E49"/>
    <w:rsid w:val="00F27F6B"/>
    <w:rsid w:val="00F30326"/>
    <w:rsid w:val="00F305BA"/>
    <w:rsid w:val="00F30E0A"/>
    <w:rsid w:val="00F313A2"/>
    <w:rsid w:val="00F313CA"/>
    <w:rsid w:val="00F31957"/>
    <w:rsid w:val="00F31A26"/>
    <w:rsid w:val="00F31A6C"/>
    <w:rsid w:val="00F31B6B"/>
    <w:rsid w:val="00F32763"/>
    <w:rsid w:val="00F327F0"/>
    <w:rsid w:val="00F32836"/>
    <w:rsid w:val="00F32FA2"/>
    <w:rsid w:val="00F32FFA"/>
    <w:rsid w:val="00F336EB"/>
    <w:rsid w:val="00F336F2"/>
    <w:rsid w:val="00F337B9"/>
    <w:rsid w:val="00F33866"/>
    <w:rsid w:val="00F349E2"/>
    <w:rsid w:val="00F34A59"/>
    <w:rsid w:val="00F34D30"/>
    <w:rsid w:val="00F34DC5"/>
    <w:rsid w:val="00F35AEF"/>
    <w:rsid w:val="00F370C7"/>
    <w:rsid w:val="00F374B9"/>
    <w:rsid w:val="00F375C2"/>
    <w:rsid w:val="00F377A2"/>
    <w:rsid w:val="00F37DE1"/>
    <w:rsid w:val="00F408F0"/>
    <w:rsid w:val="00F40CC6"/>
    <w:rsid w:val="00F4145F"/>
    <w:rsid w:val="00F42AB3"/>
    <w:rsid w:val="00F4313E"/>
    <w:rsid w:val="00F4340C"/>
    <w:rsid w:val="00F436B9"/>
    <w:rsid w:val="00F439D9"/>
    <w:rsid w:val="00F44217"/>
    <w:rsid w:val="00F447E0"/>
    <w:rsid w:val="00F44E16"/>
    <w:rsid w:val="00F4523A"/>
    <w:rsid w:val="00F457D8"/>
    <w:rsid w:val="00F458BB"/>
    <w:rsid w:val="00F45F6C"/>
    <w:rsid w:val="00F4678D"/>
    <w:rsid w:val="00F46F02"/>
    <w:rsid w:val="00F477A3"/>
    <w:rsid w:val="00F47DD5"/>
    <w:rsid w:val="00F50B4E"/>
    <w:rsid w:val="00F5151D"/>
    <w:rsid w:val="00F51E57"/>
    <w:rsid w:val="00F527B7"/>
    <w:rsid w:val="00F53BBE"/>
    <w:rsid w:val="00F53BCA"/>
    <w:rsid w:val="00F53C45"/>
    <w:rsid w:val="00F53C66"/>
    <w:rsid w:val="00F547D2"/>
    <w:rsid w:val="00F54C90"/>
    <w:rsid w:val="00F5518C"/>
    <w:rsid w:val="00F5612E"/>
    <w:rsid w:val="00F57FD2"/>
    <w:rsid w:val="00F6021A"/>
    <w:rsid w:val="00F614E8"/>
    <w:rsid w:val="00F615D8"/>
    <w:rsid w:val="00F61988"/>
    <w:rsid w:val="00F61BD1"/>
    <w:rsid w:val="00F61D71"/>
    <w:rsid w:val="00F62282"/>
    <w:rsid w:val="00F6304C"/>
    <w:rsid w:val="00F631A6"/>
    <w:rsid w:val="00F647A3"/>
    <w:rsid w:val="00F64FDC"/>
    <w:rsid w:val="00F65773"/>
    <w:rsid w:val="00F65C10"/>
    <w:rsid w:val="00F6633E"/>
    <w:rsid w:val="00F66627"/>
    <w:rsid w:val="00F666DF"/>
    <w:rsid w:val="00F666F3"/>
    <w:rsid w:val="00F66960"/>
    <w:rsid w:val="00F669DA"/>
    <w:rsid w:val="00F674F4"/>
    <w:rsid w:val="00F70A30"/>
    <w:rsid w:val="00F70F29"/>
    <w:rsid w:val="00F71E62"/>
    <w:rsid w:val="00F722A5"/>
    <w:rsid w:val="00F72974"/>
    <w:rsid w:val="00F737AC"/>
    <w:rsid w:val="00F73E5C"/>
    <w:rsid w:val="00F7473A"/>
    <w:rsid w:val="00F765BC"/>
    <w:rsid w:val="00F76C6D"/>
    <w:rsid w:val="00F77925"/>
    <w:rsid w:val="00F80166"/>
    <w:rsid w:val="00F8028D"/>
    <w:rsid w:val="00F80E88"/>
    <w:rsid w:val="00F81367"/>
    <w:rsid w:val="00F8199F"/>
    <w:rsid w:val="00F81F72"/>
    <w:rsid w:val="00F82A7A"/>
    <w:rsid w:val="00F82D34"/>
    <w:rsid w:val="00F82DA5"/>
    <w:rsid w:val="00F8422E"/>
    <w:rsid w:val="00F851D5"/>
    <w:rsid w:val="00F85375"/>
    <w:rsid w:val="00F85F5D"/>
    <w:rsid w:val="00F8672A"/>
    <w:rsid w:val="00F868AF"/>
    <w:rsid w:val="00F86DA5"/>
    <w:rsid w:val="00F871BD"/>
    <w:rsid w:val="00F874A4"/>
    <w:rsid w:val="00F87956"/>
    <w:rsid w:val="00F87AAB"/>
    <w:rsid w:val="00F909BA"/>
    <w:rsid w:val="00F90B53"/>
    <w:rsid w:val="00F9108F"/>
    <w:rsid w:val="00F932C7"/>
    <w:rsid w:val="00F9356D"/>
    <w:rsid w:val="00F94926"/>
    <w:rsid w:val="00F94ABB"/>
    <w:rsid w:val="00F94DE3"/>
    <w:rsid w:val="00F94EC8"/>
    <w:rsid w:val="00F94EE8"/>
    <w:rsid w:val="00F956DA"/>
    <w:rsid w:val="00F97706"/>
    <w:rsid w:val="00F97C68"/>
    <w:rsid w:val="00F97E69"/>
    <w:rsid w:val="00F97EED"/>
    <w:rsid w:val="00FA0C92"/>
    <w:rsid w:val="00FA125D"/>
    <w:rsid w:val="00FA1C41"/>
    <w:rsid w:val="00FA1D20"/>
    <w:rsid w:val="00FA2035"/>
    <w:rsid w:val="00FA2A12"/>
    <w:rsid w:val="00FA2FF1"/>
    <w:rsid w:val="00FA3483"/>
    <w:rsid w:val="00FA398F"/>
    <w:rsid w:val="00FA3E1A"/>
    <w:rsid w:val="00FA4184"/>
    <w:rsid w:val="00FA4BCD"/>
    <w:rsid w:val="00FA58E4"/>
    <w:rsid w:val="00FA5A7F"/>
    <w:rsid w:val="00FA650C"/>
    <w:rsid w:val="00FA6D77"/>
    <w:rsid w:val="00FA6DB7"/>
    <w:rsid w:val="00FA6FF4"/>
    <w:rsid w:val="00FA784A"/>
    <w:rsid w:val="00FA7D15"/>
    <w:rsid w:val="00FB02C1"/>
    <w:rsid w:val="00FB0BD1"/>
    <w:rsid w:val="00FB19EC"/>
    <w:rsid w:val="00FB2654"/>
    <w:rsid w:val="00FB27A5"/>
    <w:rsid w:val="00FB2BF4"/>
    <w:rsid w:val="00FB2E2B"/>
    <w:rsid w:val="00FB41F8"/>
    <w:rsid w:val="00FB4A6A"/>
    <w:rsid w:val="00FB6ED1"/>
    <w:rsid w:val="00FB6F50"/>
    <w:rsid w:val="00FB7267"/>
    <w:rsid w:val="00FB798E"/>
    <w:rsid w:val="00FB7DBA"/>
    <w:rsid w:val="00FC02BA"/>
    <w:rsid w:val="00FC087C"/>
    <w:rsid w:val="00FC0A80"/>
    <w:rsid w:val="00FC10A1"/>
    <w:rsid w:val="00FC13FB"/>
    <w:rsid w:val="00FC1674"/>
    <w:rsid w:val="00FC1776"/>
    <w:rsid w:val="00FC221D"/>
    <w:rsid w:val="00FC258F"/>
    <w:rsid w:val="00FC28D5"/>
    <w:rsid w:val="00FC2B1D"/>
    <w:rsid w:val="00FC32F8"/>
    <w:rsid w:val="00FC3E51"/>
    <w:rsid w:val="00FC4074"/>
    <w:rsid w:val="00FC44AE"/>
    <w:rsid w:val="00FC5291"/>
    <w:rsid w:val="00FC545B"/>
    <w:rsid w:val="00FC553A"/>
    <w:rsid w:val="00FC564D"/>
    <w:rsid w:val="00FC7177"/>
    <w:rsid w:val="00FC73CE"/>
    <w:rsid w:val="00FC7D29"/>
    <w:rsid w:val="00FC7F1D"/>
    <w:rsid w:val="00FD017D"/>
    <w:rsid w:val="00FD0BD0"/>
    <w:rsid w:val="00FD0CAB"/>
    <w:rsid w:val="00FD1B43"/>
    <w:rsid w:val="00FD2663"/>
    <w:rsid w:val="00FD27C9"/>
    <w:rsid w:val="00FD34F1"/>
    <w:rsid w:val="00FD3D64"/>
    <w:rsid w:val="00FD40BE"/>
    <w:rsid w:val="00FD47AD"/>
    <w:rsid w:val="00FD5002"/>
    <w:rsid w:val="00FD61A6"/>
    <w:rsid w:val="00FD67D3"/>
    <w:rsid w:val="00FD7081"/>
    <w:rsid w:val="00FD73BC"/>
    <w:rsid w:val="00FD7D9D"/>
    <w:rsid w:val="00FE0236"/>
    <w:rsid w:val="00FE101A"/>
    <w:rsid w:val="00FE197B"/>
    <w:rsid w:val="00FE1D10"/>
    <w:rsid w:val="00FE1ECF"/>
    <w:rsid w:val="00FE3876"/>
    <w:rsid w:val="00FE3ADE"/>
    <w:rsid w:val="00FE424E"/>
    <w:rsid w:val="00FE45EF"/>
    <w:rsid w:val="00FE4BCD"/>
    <w:rsid w:val="00FE59C1"/>
    <w:rsid w:val="00FE5C55"/>
    <w:rsid w:val="00FE653B"/>
    <w:rsid w:val="00FE66E9"/>
    <w:rsid w:val="00FE6E95"/>
    <w:rsid w:val="00FE7575"/>
    <w:rsid w:val="00FE7F24"/>
    <w:rsid w:val="00FF00B9"/>
    <w:rsid w:val="00FF0677"/>
    <w:rsid w:val="00FF0BF1"/>
    <w:rsid w:val="00FF25B9"/>
    <w:rsid w:val="00FF2BF9"/>
    <w:rsid w:val="00FF3333"/>
    <w:rsid w:val="00FF365E"/>
    <w:rsid w:val="00FF5177"/>
    <w:rsid w:val="00FF546B"/>
    <w:rsid w:val="00FF585A"/>
    <w:rsid w:val="00FF5F22"/>
    <w:rsid w:val="00FF7115"/>
    <w:rsid w:val="00FF748F"/>
    <w:rsid w:val="00FF76C2"/>
    <w:rsid w:val="00FF7B45"/>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804782D"/>
  <w15:docId w15:val="{6269BE98-0147-45A3-8969-378CBB45EF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it" w:eastAsia="it-IT"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style>
  <w:style w:type="paragraph" w:styleId="Titolo1">
    <w:name w:val="heading 1"/>
    <w:basedOn w:val="Normale"/>
    <w:next w:val="Normale"/>
    <w:uiPriority w:val="9"/>
    <w:qFormat/>
    <w:pPr>
      <w:keepNext/>
      <w:keepLines/>
      <w:spacing w:before="400" w:after="120"/>
      <w:outlineLvl w:val="0"/>
    </w:pPr>
    <w:rPr>
      <w:sz w:val="40"/>
      <w:szCs w:val="40"/>
    </w:rPr>
  </w:style>
  <w:style w:type="paragraph" w:styleId="Titolo2">
    <w:name w:val="heading 2"/>
    <w:basedOn w:val="Normale"/>
    <w:next w:val="Normale"/>
    <w:uiPriority w:val="9"/>
    <w:semiHidden/>
    <w:unhideWhenUsed/>
    <w:qFormat/>
    <w:pPr>
      <w:keepNext/>
      <w:keepLines/>
      <w:spacing w:before="360" w:after="120"/>
      <w:outlineLvl w:val="1"/>
    </w:pPr>
    <w:rPr>
      <w:sz w:val="32"/>
      <w:szCs w:val="32"/>
    </w:rPr>
  </w:style>
  <w:style w:type="paragraph" w:styleId="Titolo3">
    <w:name w:val="heading 3"/>
    <w:basedOn w:val="Normale"/>
    <w:next w:val="Normale"/>
    <w:uiPriority w:val="9"/>
    <w:semiHidden/>
    <w:unhideWhenUsed/>
    <w:qFormat/>
    <w:pPr>
      <w:keepNext/>
      <w:keepLines/>
      <w:spacing w:before="320" w:after="80"/>
      <w:outlineLvl w:val="2"/>
    </w:pPr>
    <w:rPr>
      <w:color w:val="434343"/>
      <w:sz w:val="28"/>
      <w:szCs w:val="28"/>
    </w:rPr>
  </w:style>
  <w:style w:type="paragraph" w:styleId="Titolo4">
    <w:name w:val="heading 4"/>
    <w:basedOn w:val="Normale"/>
    <w:next w:val="Normale"/>
    <w:uiPriority w:val="9"/>
    <w:semiHidden/>
    <w:unhideWhenUsed/>
    <w:qFormat/>
    <w:pPr>
      <w:keepNext/>
      <w:keepLines/>
      <w:spacing w:before="280" w:after="80"/>
      <w:outlineLvl w:val="3"/>
    </w:pPr>
    <w:rPr>
      <w:color w:val="666666"/>
      <w:sz w:val="24"/>
      <w:szCs w:val="24"/>
    </w:rPr>
  </w:style>
  <w:style w:type="paragraph" w:styleId="Titolo5">
    <w:name w:val="heading 5"/>
    <w:basedOn w:val="Normale"/>
    <w:next w:val="Normale"/>
    <w:uiPriority w:val="9"/>
    <w:semiHidden/>
    <w:unhideWhenUsed/>
    <w:qFormat/>
    <w:pPr>
      <w:keepNext/>
      <w:keepLines/>
      <w:spacing w:before="240" w:after="80"/>
      <w:outlineLvl w:val="4"/>
    </w:pPr>
    <w:rPr>
      <w:color w:val="666666"/>
    </w:rPr>
  </w:style>
  <w:style w:type="paragraph" w:styleId="Titolo6">
    <w:name w:val="heading 6"/>
    <w:basedOn w:val="Normale"/>
    <w:next w:val="Normale"/>
    <w:uiPriority w:val="9"/>
    <w:semiHidden/>
    <w:unhideWhenUsed/>
    <w:qFormat/>
    <w:pPr>
      <w:keepNext/>
      <w:keepLines/>
      <w:spacing w:before="240" w:after="80"/>
      <w:outlineLvl w:val="5"/>
    </w:pPr>
    <w:rPr>
      <w:i/>
      <w:iCs/>
      <w:color w:val="666666"/>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table" w:customStyle="1" w:styleId="TableNormal">
    <w:name w:val="TableNormal"/>
    <w:tblPr>
      <w:tblCellMar>
        <w:top w:w="100" w:type="dxa"/>
        <w:left w:w="100" w:type="dxa"/>
        <w:bottom w:w="100" w:type="dxa"/>
        <w:right w:w="100" w:type="dxa"/>
      </w:tblCellMar>
    </w:tblPr>
  </w:style>
  <w:style w:type="paragraph" w:styleId="Titolo">
    <w:name w:val="Title"/>
    <w:basedOn w:val="Normale"/>
    <w:next w:val="Normale"/>
    <w:uiPriority w:val="10"/>
    <w:qFormat/>
    <w:pPr>
      <w:keepNext/>
      <w:keepLines/>
      <w:spacing w:after="60"/>
    </w:pPr>
    <w:rPr>
      <w:sz w:val="52"/>
      <w:szCs w:val="52"/>
    </w:rPr>
  </w:style>
  <w:style w:type="paragraph" w:styleId="Sottotitolo">
    <w:name w:val="Subtitle"/>
    <w:basedOn w:val="Normale"/>
    <w:next w:val="Normale"/>
    <w:uiPriority w:val="11"/>
    <w:qFormat/>
    <w:pPr>
      <w:keepNext/>
      <w:keepLines/>
      <w:spacing w:after="320"/>
    </w:pPr>
    <w:rPr>
      <w:color w:val="666666"/>
      <w:sz w:val="30"/>
      <w:szCs w:val="30"/>
    </w:rPr>
  </w:style>
  <w:style w:type="table" w:customStyle="1" w:styleId="a">
    <w:basedOn w:val="TableNormal"/>
    <w:tblPr>
      <w:tblStyleRowBandSize w:val="1"/>
      <w:tblStyleColBandSize w:val="1"/>
      <w:tblCellMar>
        <w:top w:w="0" w:type="dxa"/>
        <w:left w:w="70" w:type="dxa"/>
        <w:bottom w:w="0" w:type="dxa"/>
        <w:right w:w="70" w:type="dxa"/>
      </w:tblCellMar>
    </w:tblPr>
  </w:style>
  <w:style w:type="table" w:customStyle="1" w:styleId="a0">
    <w:basedOn w:val="TableNormal"/>
    <w:tblPr>
      <w:tblStyleRowBandSize w:val="1"/>
      <w:tblStyleColBandSize w:val="1"/>
      <w:tblCellMar>
        <w:top w:w="0" w:type="dxa"/>
        <w:left w:w="70" w:type="dxa"/>
        <w:bottom w:w="0" w:type="dxa"/>
        <w:right w:w="70" w:type="dxa"/>
      </w:tblCellMar>
    </w:tblPr>
  </w:style>
  <w:style w:type="table" w:customStyle="1" w:styleId="a1">
    <w:basedOn w:val="TableNormal"/>
    <w:tblPr>
      <w:tblStyleRowBandSize w:val="1"/>
      <w:tblStyleColBandSize w:val="1"/>
      <w:tblCellMar>
        <w:top w:w="0" w:type="dxa"/>
        <w:left w:w="70" w:type="dxa"/>
        <w:bottom w:w="0" w:type="dxa"/>
        <w:right w:w="70" w:type="dxa"/>
      </w:tblCellMar>
    </w:tblPr>
  </w:style>
  <w:style w:type="table" w:customStyle="1" w:styleId="a2">
    <w:basedOn w:val="TableNormal"/>
    <w:tblPr>
      <w:tblStyleRowBandSize w:val="1"/>
      <w:tblStyleColBandSize w:val="1"/>
      <w:tblCellMar>
        <w:top w:w="0" w:type="dxa"/>
        <w:left w:w="70" w:type="dxa"/>
        <w:bottom w:w="0" w:type="dxa"/>
        <w:right w:w="70" w:type="dxa"/>
      </w:tblCellMar>
    </w:tblPr>
  </w:style>
  <w:style w:type="table" w:customStyle="1" w:styleId="a3">
    <w:basedOn w:val="TableNormal"/>
    <w:pPr>
      <w:spacing w:line="240" w:lineRule="auto"/>
    </w:pPr>
    <w:tblPr>
      <w:tblStyleRowBandSize w:val="1"/>
      <w:tblStyleColBandSize w:val="1"/>
      <w:tblCellMar>
        <w:top w:w="0" w:type="dxa"/>
        <w:left w:w="108" w:type="dxa"/>
        <w:bottom w:w="0" w:type="dxa"/>
        <w:right w:w="108" w:type="dxa"/>
      </w:tblCellMar>
    </w:tblPr>
  </w:style>
  <w:style w:type="table" w:customStyle="1" w:styleId="a4">
    <w:basedOn w:val="TableNormal"/>
    <w:tblPr>
      <w:tblStyleRowBandSize w:val="1"/>
      <w:tblStyleColBandSize w:val="1"/>
      <w:tblCellMar>
        <w:top w:w="0" w:type="dxa"/>
        <w:left w:w="70" w:type="dxa"/>
        <w:bottom w:w="0" w:type="dxa"/>
        <w:right w:w="70" w:type="dxa"/>
      </w:tblCellMar>
    </w:tblPr>
  </w:style>
  <w:style w:type="table" w:customStyle="1" w:styleId="a5">
    <w:basedOn w:val="TableNormal"/>
    <w:tblPr>
      <w:tblStyleRowBandSize w:val="1"/>
      <w:tblStyleColBandSize w:val="1"/>
      <w:tblCellMar>
        <w:top w:w="0" w:type="dxa"/>
        <w:left w:w="70" w:type="dxa"/>
        <w:bottom w:w="0" w:type="dxa"/>
        <w:right w:w="70" w:type="dxa"/>
      </w:tblCellMar>
    </w:tblPr>
  </w:style>
  <w:style w:type="table" w:customStyle="1" w:styleId="a6">
    <w:basedOn w:val="TableNormal"/>
    <w:tblPr>
      <w:tblStyleRowBandSize w:val="1"/>
      <w:tblStyleColBandSize w:val="1"/>
      <w:tblCellMar>
        <w:top w:w="0" w:type="dxa"/>
        <w:left w:w="70" w:type="dxa"/>
        <w:bottom w:w="0" w:type="dxa"/>
        <w:right w:w="70" w:type="dxa"/>
      </w:tblCellMar>
    </w:tblPr>
  </w:style>
  <w:style w:type="table" w:customStyle="1" w:styleId="a7">
    <w:basedOn w:val="TableNormal"/>
    <w:tblPr>
      <w:tblStyleRowBandSize w:val="1"/>
      <w:tblStyleColBandSize w:val="1"/>
      <w:tblCellMar>
        <w:top w:w="0" w:type="dxa"/>
        <w:left w:w="70" w:type="dxa"/>
        <w:bottom w:w="0" w:type="dxa"/>
        <w:right w:w="70" w:type="dxa"/>
      </w:tblCellMar>
    </w:tblPr>
  </w:style>
  <w:style w:type="table" w:customStyle="1" w:styleId="a8">
    <w:basedOn w:val="TableNormal"/>
    <w:tblPr>
      <w:tblStyleRowBandSize w:val="1"/>
      <w:tblStyleColBandSize w:val="1"/>
      <w:tblCellMar>
        <w:top w:w="0" w:type="dxa"/>
        <w:left w:w="108" w:type="dxa"/>
        <w:bottom w:w="0" w:type="dxa"/>
        <w:right w:w="108" w:type="dxa"/>
      </w:tblCellMar>
    </w:tblPr>
  </w:style>
  <w:style w:type="table" w:customStyle="1" w:styleId="a9">
    <w:basedOn w:val="TableNormal"/>
    <w:pPr>
      <w:spacing w:line="240" w:lineRule="auto"/>
    </w:pPr>
    <w:rPr>
      <w:rFonts w:ascii="Cambria" w:eastAsia="Cambria" w:hAnsi="Cambria" w:cs="Cambria"/>
    </w:rPr>
    <w:tblPr>
      <w:tblStyleRowBandSize w:val="1"/>
      <w:tblStyleColBandSize w:val="1"/>
      <w:tblCellMar>
        <w:top w:w="0" w:type="dxa"/>
        <w:left w:w="108" w:type="dxa"/>
        <w:bottom w:w="0" w:type="dxa"/>
        <w:right w:w="108" w:type="dxa"/>
      </w:tblCellMar>
    </w:tblPr>
  </w:style>
  <w:style w:type="table" w:customStyle="1" w:styleId="aa">
    <w:basedOn w:val="TableNormal"/>
    <w:tblPr>
      <w:tblStyleRowBandSize w:val="1"/>
      <w:tblStyleColBandSize w:val="1"/>
      <w:tblCellMar>
        <w:top w:w="0" w:type="dxa"/>
        <w:left w:w="108" w:type="dxa"/>
        <w:bottom w:w="0" w:type="dxa"/>
        <w:right w:w="108" w:type="dxa"/>
      </w:tblCellMar>
    </w:tblPr>
  </w:style>
  <w:style w:type="table" w:customStyle="1" w:styleId="ab">
    <w:basedOn w:val="TableNormal"/>
    <w:tblPr>
      <w:tblStyleRowBandSize w:val="1"/>
      <w:tblStyleColBandSize w:val="1"/>
      <w:tblCellMar>
        <w:top w:w="0" w:type="dxa"/>
        <w:left w:w="70" w:type="dxa"/>
        <w:bottom w:w="0" w:type="dxa"/>
        <w:right w:w="70" w:type="dxa"/>
      </w:tblCellMar>
    </w:tblPr>
  </w:style>
  <w:style w:type="table" w:customStyle="1" w:styleId="ac">
    <w:basedOn w:val="TableNormal"/>
    <w:tblPr>
      <w:tblStyleRowBandSize w:val="1"/>
      <w:tblStyleColBandSize w:val="1"/>
    </w:tblPr>
  </w:style>
  <w:style w:type="table" w:customStyle="1" w:styleId="ad">
    <w:basedOn w:val="TableNormal"/>
    <w:tblPr>
      <w:tblStyleRowBandSize w:val="1"/>
      <w:tblStyleColBandSize w:val="1"/>
      <w:tblCellMar>
        <w:top w:w="0" w:type="dxa"/>
        <w:left w:w="108" w:type="dxa"/>
        <w:bottom w:w="0" w:type="dxa"/>
        <w:right w:w="108" w:type="dxa"/>
      </w:tblCellMar>
    </w:tblPr>
  </w:style>
  <w:style w:type="table" w:customStyle="1" w:styleId="ae">
    <w:basedOn w:val="TableNormal"/>
    <w:tblPr>
      <w:tblStyleRowBandSize w:val="1"/>
      <w:tblStyleColBandSize w:val="1"/>
      <w:tblCellMar>
        <w:top w:w="0" w:type="dxa"/>
        <w:left w:w="70" w:type="dxa"/>
        <w:bottom w:w="0" w:type="dxa"/>
        <w:right w:w="70" w:type="dxa"/>
      </w:tblCellMar>
    </w:tblPr>
  </w:style>
  <w:style w:type="table" w:customStyle="1" w:styleId="af">
    <w:basedOn w:val="TableNormal"/>
    <w:tblPr>
      <w:tblStyleRowBandSize w:val="1"/>
      <w:tblStyleColBandSize w:val="1"/>
    </w:tblPr>
  </w:style>
  <w:style w:type="table" w:customStyle="1" w:styleId="af0">
    <w:basedOn w:val="TableNormal"/>
    <w:tblPr>
      <w:tblStyleRowBandSize w:val="1"/>
      <w:tblStyleColBandSize w:val="1"/>
    </w:tblPr>
  </w:style>
  <w:style w:type="table" w:customStyle="1" w:styleId="af1">
    <w:basedOn w:val="TableNormal"/>
    <w:tblPr>
      <w:tblStyleRowBandSize w:val="1"/>
      <w:tblStyleColBandSize w:val="1"/>
      <w:tblCellMar>
        <w:top w:w="0" w:type="dxa"/>
        <w:left w:w="108" w:type="dxa"/>
        <w:bottom w:w="0" w:type="dxa"/>
        <w:right w:w="108" w:type="dxa"/>
      </w:tblCellMar>
    </w:tblPr>
  </w:style>
  <w:style w:type="table" w:customStyle="1" w:styleId="af2">
    <w:basedOn w:val="TableNormal"/>
    <w:tblPr>
      <w:tblStyleRowBandSize w:val="1"/>
      <w:tblStyleColBandSize w:val="1"/>
      <w:tblCellMar>
        <w:top w:w="0" w:type="dxa"/>
        <w:left w:w="70" w:type="dxa"/>
        <w:bottom w:w="0" w:type="dxa"/>
        <w:right w:w="70" w:type="dxa"/>
      </w:tblCellMar>
    </w:tblPr>
  </w:style>
  <w:style w:type="table" w:customStyle="1" w:styleId="af3">
    <w:basedOn w:val="TableNormal"/>
    <w:pPr>
      <w:spacing w:line="240" w:lineRule="auto"/>
    </w:pPr>
    <w:tblPr>
      <w:tblStyleRowBandSize w:val="1"/>
      <w:tblStyleColBandSize w:val="1"/>
      <w:tblCellMar>
        <w:top w:w="0" w:type="dxa"/>
        <w:left w:w="108" w:type="dxa"/>
        <w:bottom w:w="0" w:type="dxa"/>
        <w:right w:w="108" w:type="dxa"/>
      </w:tblCellMar>
    </w:tblPr>
  </w:style>
  <w:style w:type="table" w:customStyle="1" w:styleId="af4">
    <w:basedOn w:val="TableNormal"/>
    <w:tblPr>
      <w:tblStyleRowBandSize w:val="1"/>
      <w:tblStyleColBandSize w:val="1"/>
      <w:tblCellMar>
        <w:top w:w="0" w:type="dxa"/>
        <w:left w:w="108" w:type="dxa"/>
        <w:bottom w:w="0" w:type="dxa"/>
        <w:right w:w="108" w:type="dxa"/>
      </w:tblCellMar>
    </w:tblPr>
  </w:style>
  <w:style w:type="table" w:customStyle="1" w:styleId="af5">
    <w:basedOn w:val="TableNormal"/>
    <w:tblPr>
      <w:tblStyleRowBandSize w:val="1"/>
      <w:tblStyleColBandSize w:val="1"/>
      <w:tblCellMar>
        <w:top w:w="0" w:type="dxa"/>
        <w:left w:w="108" w:type="dxa"/>
        <w:bottom w:w="0" w:type="dxa"/>
        <w:right w:w="108" w:type="dxa"/>
      </w:tblCellMar>
    </w:tblPr>
  </w:style>
  <w:style w:type="table" w:customStyle="1" w:styleId="af6">
    <w:basedOn w:val="TableNormal"/>
    <w:tblPr>
      <w:tblStyleRowBandSize w:val="1"/>
      <w:tblStyleColBandSize w:val="1"/>
      <w:tblCellMar>
        <w:top w:w="0" w:type="dxa"/>
        <w:left w:w="108" w:type="dxa"/>
        <w:bottom w:w="0" w:type="dxa"/>
        <w:right w:w="108" w:type="dxa"/>
      </w:tblCellMar>
    </w:tblPr>
  </w:style>
  <w:style w:type="table" w:customStyle="1" w:styleId="af7">
    <w:basedOn w:val="TableNormal"/>
    <w:tblPr>
      <w:tblStyleRowBandSize w:val="1"/>
      <w:tblStyleColBandSize w:val="1"/>
      <w:tblCellMar>
        <w:top w:w="0" w:type="dxa"/>
        <w:left w:w="108" w:type="dxa"/>
        <w:bottom w:w="0" w:type="dxa"/>
        <w:right w:w="108" w:type="dxa"/>
      </w:tblCellMar>
    </w:tblPr>
  </w:style>
  <w:style w:type="table" w:customStyle="1" w:styleId="af8">
    <w:basedOn w:val="TableNormal"/>
    <w:tblPr>
      <w:tblStyleRowBandSize w:val="1"/>
      <w:tblStyleColBandSize w:val="1"/>
      <w:tblCellMar>
        <w:top w:w="0" w:type="dxa"/>
        <w:left w:w="108" w:type="dxa"/>
        <w:bottom w:w="0" w:type="dxa"/>
        <w:right w:w="108" w:type="dxa"/>
      </w:tblCellMar>
    </w:tblPr>
  </w:style>
  <w:style w:type="table" w:customStyle="1" w:styleId="af9">
    <w:basedOn w:val="TableNormal"/>
    <w:tblPr>
      <w:tblStyleRowBandSize w:val="1"/>
      <w:tblStyleColBandSize w:val="1"/>
      <w:tblCellMar>
        <w:top w:w="0" w:type="dxa"/>
        <w:left w:w="108" w:type="dxa"/>
        <w:bottom w:w="0" w:type="dxa"/>
        <w:right w:w="108" w:type="dxa"/>
      </w:tblCellMar>
    </w:tblPr>
  </w:style>
  <w:style w:type="table" w:customStyle="1" w:styleId="afa">
    <w:basedOn w:val="TableNormal"/>
    <w:tblPr>
      <w:tblStyleRowBandSize w:val="1"/>
      <w:tblStyleColBandSize w:val="1"/>
      <w:tblCellMar>
        <w:top w:w="0" w:type="dxa"/>
        <w:left w:w="108" w:type="dxa"/>
        <w:bottom w:w="0" w:type="dxa"/>
        <w:right w:w="108" w:type="dxa"/>
      </w:tblCellMar>
    </w:tblPr>
  </w:style>
  <w:style w:type="table" w:customStyle="1" w:styleId="afb">
    <w:basedOn w:val="TableNormal"/>
    <w:tblPr>
      <w:tblStyleRowBandSize w:val="1"/>
      <w:tblStyleColBandSize w:val="1"/>
      <w:tblCellMar>
        <w:top w:w="0" w:type="dxa"/>
        <w:left w:w="70" w:type="dxa"/>
        <w:bottom w:w="0" w:type="dxa"/>
        <w:right w:w="70" w:type="dxa"/>
      </w:tblCellMar>
    </w:tblPr>
  </w:style>
  <w:style w:type="table" w:customStyle="1" w:styleId="afc">
    <w:basedOn w:val="TableNormal"/>
    <w:tblPr>
      <w:tblStyleRowBandSize w:val="1"/>
      <w:tblStyleColBandSize w:val="1"/>
      <w:tblCellMar>
        <w:top w:w="0" w:type="dxa"/>
        <w:left w:w="70" w:type="dxa"/>
        <w:bottom w:w="0" w:type="dxa"/>
        <w:right w:w="70" w:type="dxa"/>
      </w:tblCellMar>
    </w:tblPr>
  </w:style>
  <w:style w:type="paragraph" w:styleId="Testocommento">
    <w:name w:val="annotation text"/>
    <w:basedOn w:val="Normale"/>
    <w:link w:val="TestocommentoCarattere"/>
    <w:uiPriority w:val="99"/>
    <w:unhideWhenUsed/>
    <w:pPr>
      <w:spacing w:line="240" w:lineRule="auto"/>
    </w:pPr>
    <w:rPr>
      <w:sz w:val="20"/>
      <w:szCs w:val="20"/>
    </w:rPr>
  </w:style>
  <w:style w:type="character" w:customStyle="1" w:styleId="TestocommentoCarattere">
    <w:name w:val="Testo commento Carattere"/>
    <w:basedOn w:val="Carpredefinitoparagrafo"/>
    <w:link w:val="Testocommento"/>
    <w:uiPriority w:val="99"/>
    <w:rPr>
      <w:sz w:val="20"/>
      <w:szCs w:val="20"/>
    </w:rPr>
  </w:style>
  <w:style w:type="character" w:styleId="Rimandocommento">
    <w:name w:val="annotation reference"/>
    <w:basedOn w:val="Carpredefinitoparagrafo"/>
    <w:uiPriority w:val="99"/>
    <w:semiHidden/>
    <w:unhideWhenUsed/>
    <w:rPr>
      <w:sz w:val="16"/>
      <w:szCs w:val="16"/>
    </w:rPr>
  </w:style>
  <w:style w:type="paragraph" w:styleId="Intestazione">
    <w:name w:val="header"/>
    <w:basedOn w:val="Normale"/>
    <w:link w:val="IntestazioneCarattere"/>
    <w:uiPriority w:val="99"/>
    <w:unhideWhenUsed/>
    <w:rsid w:val="001C22CB"/>
    <w:pPr>
      <w:tabs>
        <w:tab w:val="center" w:pos="4819"/>
        <w:tab w:val="right" w:pos="9638"/>
      </w:tabs>
      <w:spacing w:line="240" w:lineRule="auto"/>
    </w:pPr>
  </w:style>
  <w:style w:type="character" w:customStyle="1" w:styleId="IntestazioneCarattere">
    <w:name w:val="Intestazione Carattere"/>
    <w:basedOn w:val="Carpredefinitoparagrafo"/>
    <w:link w:val="Intestazione"/>
    <w:uiPriority w:val="99"/>
    <w:rsid w:val="001C22CB"/>
  </w:style>
  <w:style w:type="paragraph" w:styleId="Pidipagina">
    <w:name w:val="footer"/>
    <w:basedOn w:val="Normale"/>
    <w:link w:val="PidipaginaCarattere"/>
    <w:uiPriority w:val="99"/>
    <w:unhideWhenUsed/>
    <w:rsid w:val="001C22CB"/>
    <w:pPr>
      <w:tabs>
        <w:tab w:val="center" w:pos="4819"/>
        <w:tab w:val="right" w:pos="9638"/>
      </w:tabs>
      <w:spacing w:line="240" w:lineRule="auto"/>
    </w:pPr>
  </w:style>
  <w:style w:type="character" w:customStyle="1" w:styleId="PidipaginaCarattere">
    <w:name w:val="Piè di pagina Carattere"/>
    <w:basedOn w:val="Carpredefinitoparagrafo"/>
    <w:link w:val="Pidipagina"/>
    <w:uiPriority w:val="99"/>
    <w:rsid w:val="001C22CB"/>
  </w:style>
  <w:style w:type="paragraph" w:styleId="Testonotaapidipagina">
    <w:name w:val="footnote text"/>
    <w:basedOn w:val="Normale"/>
    <w:link w:val="TestonotaapidipaginaCarattere"/>
    <w:uiPriority w:val="99"/>
    <w:semiHidden/>
    <w:unhideWhenUsed/>
    <w:rsid w:val="002654F5"/>
    <w:pPr>
      <w:spacing w:line="240" w:lineRule="auto"/>
    </w:pPr>
    <w:rPr>
      <w:sz w:val="20"/>
      <w:szCs w:val="20"/>
    </w:rPr>
  </w:style>
  <w:style w:type="character" w:customStyle="1" w:styleId="TestonotaapidipaginaCarattere">
    <w:name w:val="Testo nota a piè di pagina Carattere"/>
    <w:basedOn w:val="Carpredefinitoparagrafo"/>
    <w:link w:val="Testonotaapidipagina"/>
    <w:uiPriority w:val="99"/>
    <w:semiHidden/>
    <w:rsid w:val="002654F5"/>
    <w:rPr>
      <w:sz w:val="20"/>
      <w:szCs w:val="20"/>
    </w:rPr>
  </w:style>
  <w:style w:type="character" w:styleId="Rimandonotaapidipagina">
    <w:name w:val="footnote reference"/>
    <w:basedOn w:val="Carpredefinitoparagrafo"/>
    <w:uiPriority w:val="99"/>
    <w:semiHidden/>
    <w:unhideWhenUsed/>
    <w:rsid w:val="002654F5"/>
    <w:rPr>
      <w:vertAlign w:val="superscript"/>
    </w:rPr>
  </w:style>
  <w:style w:type="paragraph" w:styleId="Soggettocommento">
    <w:name w:val="annotation subject"/>
    <w:basedOn w:val="Testocommento"/>
    <w:next w:val="Testocommento"/>
    <w:link w:val="SoggettocommentoCarattere"/>
    <w:uiPriority w:val="99"/>
    <w:semiHidden/>
    <w:unhideWhenUsed/>
    <w:rsid w:val="001B1395"/>
    <w:rPr>
      <w:b/>
      <w:bCs/>
    </w:rPr>
  </w:style>
  <w:style w:type="character" w:customStyle="1" w:styleId="SoggettocommentoCarattere">
    <w:name w:val="Soggetto commento Carattere"/>
    <w:basedOn w:val="TestocommentoCarattere"/>
    <w:link w:val="Soggettocommento"/>
    <w:uiPriority w:val="99"/>
    <w:semiHidden/>
    <w:rsid w:val="001B1395"/>
    <w:rPr>
      <w:b/>
      <w:bCs/>
      <w:sz w:val="20"/>
      <w:szCs w:val="20"/>
    </w:rPr>
  </w:style>
  <w:style w:type="table" w:customStyle="1" w:styleId="Grigliatabella2">
    <w:name w:val="Griglia tabella2"/>
    <w:basedOn w:val="Tabellanormale"/>
    <w:next w:val="Grigliatabella"/>
    <w:uiPriority w:val="39"/>
    <w:rsid w:val="00CC738D"/>
    <w:pPr>
      <w:spacing w:line="240" w:lineRule="auto"/>
    </w:pPr>
    <w:rPr>
      <w:rFonts w:ascii="Georgia" w:eastAsia="Aptos" w:hAnsi="Georgia" w:cs="Times New Roman"/>
      <w:lang w:val="it-IT"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gliatabella">
    <w:name w:val="Table Grid"/>
    <w:basedOn w:val="Tabellanormale"/>
    <w:uiPriority w:val="59"/>
    <w:rsid w:val="00CC738D"/>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e">
    <w:name w:val="Revision"/>
    <w:hidden/>
    <w:uiPriority w:val="99"/>
    <w:semiHidden/>
    <w:rsid w:val="0048632D"/>
    <w:pPr>
      <w:spacing w:line="240" w:lineRule="auto"/>
    </w:pPr>
  </w:style>
  <w:style w:type="table" w:customStyle="1" w:styleId="notes-table">
    <w:name w:val="notes-table"/>
    <w:basedOn w:val="Tabellanormale"/>
    <w:uiPriority w:val="99"/>
    <w:rsid w:val="006A656A"/>
    <w:pPr>
      <w:spacing w:line="240" w:lineRule="auto"/>
    </w:pPr>
    <w:rPr>
      <w:rFonts w:ascii="AvenirNext LT Pro Regular" w:eastAsiaTheme="minorHAnsi" w:hAnsi="AvenirNext LT Pro Regular" w:cstheme="minorBidi"/>
      <w:kern w:val="2"/>
      <w:lang w:val="it-IT" w:eastAsia="en-US"/>
      <w14:ligatures w14:val="standardContextual"/>
    </w:rPr>
    <w:tblPr>
      <w:tblCellMar>
        <w:top w:w="57" w:type="dxa"/>
        <w:bottom w:w="57" w:type="dxa"/>
      </w:tblCellMar>
    </w:tblPr>
    <w:tcPr>
      <w:shd w:val="clear" w:color="auto" w:fill="EEECE1" w:themeFill="background2"/>
    </w:tcPr>
  </w:style>
  <w:style w:type="paragraph" w:customStyle="1" w:styleId="full-justify">
    <w:name w:val="full-justify"/>
    <w:basedOn w:val="Normale"/>
    <w:qFormat/>
    <w:rsid w:val="006A656A"/>
    <w:pPr>
      <w:spacing w:line="264" w:lineRule="auto"/>
      <w:contextualSpacing/>
      <w:jc w:val="both"/>
    </w:pPr>
    <w:rPr>
      <w:rFonts w:ascii="AvenirNext LT Pro Regular" w:eastAsia="Times New Roman" w:hAnsi="AvenirNext LT Pro Regular" w:cs="Times New Roman"/>
      <w:sz w:val="21"/>
      <w:szCs w:val="21"/>
      <w:lang w:val="it-IT" w:eastAsia="en-US"/>
    </w:rPr>
  </w:style>
  <w:style w:type="table" w:customStyle="1" w:styleId="Grigliatabella1">
    <w:name w:val="Griglia tabella1"/>
    <w:basedOn w:val="Tabellanormale"/>
    <w:next w:val="Grigliatabella"/>
    <w:uiPriority w:val="39"/>
    <w:rsid w:val="00FA3483"/>
    <w:pPr>
      <w:spacing w:line="240" w:lineRule="auto"/>
    </w:pPr>
    <w:rPr>
      <w:rFonts w:ascii="Aptos" w:eastAsia="Aptos" w:hAnsi="Aptos"/>
      <w:kern w:val="2"/>
      <w:lang w:val="it-IT" w:eastAsia="en-US"/>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llegamentoipertestuale">
    <w:name w:val="Hyperlink"/>
    <w:basedOn w:val="Carpredefinitoparagrafo"/>
    <w:uiPriority w:val="99"/>
    <w:unhideWhenUsed/>
    <w:rsid w:val="00D06936"/>
    <w:rPr>
      <w:color w:val="0000FF" w:themeColor="hyperlink"/>
      <w:u w:val="single"/>
    </w:rPr>
  </w:style>
  <w:style w:type="paragraph" w:styleId="Paragrafoelenco">
    <w:name w:val="List Paragraph"/>
    <w:aliases w:val="Puntato"/>
    <w:basedOn w:val="Normale"/>
    <w:link w:val="ParagrafoelencoCarattere"/>
    <w:uiPriority w:val="1"/>
    <w:qFormat/>
    <w:rsid w:val="00ED7502"/>
    <w:pPr>
      <w:ind w:left="720"/>
      <w:contextualSpacing/>
    </w:pPr>
  </w:style>
  <w:style w:type="character" w:styleId="Menzionenonrisolta">
    <w:name w:val="Unresolved Mention"/>
    <w:basedOn w:val="Carpredefinitoparagrafo"/>
    <w:uiPriority w:val="99"/>
    <w:semiHidden/>
    <w:unhideWhenUsed/>
    <w:rsid w:val="00852730"/>
    <w:rPr>
      <w:color w:val="605E5C"/>
      <w:shd w:val="clear" w:color="auto" w:fill="E1DFDD"/>
    </w:rPr>
  </w:style>
  <w:style w:type="character" w:customStyle="1" w:styleId="TestonotaapidipaginaCarattere1">
    <w:name w:val="Testo nota a piè di pagina Carattere1"/>
    <w:basedOn w:val="Carpredefinitoparagrafo"/>
    <w:uiPriority w:val="99"/>
    <w:semiHidden/>
    <w:rsid w:val="00415A8B"/>
    <w:rPr>
      <w:sz w:val="20"/>
      <w:szCs w:val="20"/>
    </w:rPr>
  </w:style>
  <w:style w:type="paragraph" w:styleId="Sommario1">
    <w:name w:val="toc 1"/>
    <w:basedOn w:val="Normale"/>
    <w:next w:val="Normale"/>
    <w:autoRedefine/>
    <w:uiPriority w:val="39"/>
    <w:unhideWhenUsed/>
    <w:qFormat/>
    <w:rsid w:val="00F8422E"/>
    <w:pPr>
      <w:spacing w:after="100" w:line="259" w:lineRule="auto"/>
    </w:pPr>
    <w:rPr>
      <w:rFonts w:eastAsiaTheme="minorHAnsi" w:cstheme="minorBidi"/>
      <w:kern w:val="2"/>
      <w:lang w:val="it-IT" w:eastAsia="en-US"/>
      <w14:ligatures w14:val="standardContextual"/>
    </w:rPr>
  </w:style>
  <w:style w:type="paragraph" w:styleId="Titolosommario">
    <w:name w:val="TOC Heading"/>
    <w:basedOn w:val="Titolo1"/>
    <w:next w:val="Normale"/>
    <w:uiPriority w:val="39"/>
    <w:unhideWhenUsed/>
    <w:qFormat/>
    <w:rsid w:val="00F8422E"/>
    <w:pPr>
      <w:spacing w:before="240" w:after="0" w:line="259" w:lineRule="auto"/>
      <w:outlineLvl w:val="9"/>
    </w:pPr>
    <w:rPr>
      <w:rFonts w:asciiTheme="majorHAnsi" w:eastAsiaTheme="majorEastAsia" w:hAnsiTheme="majorHAnsi" w:cstheme="majorBidi"/>
      <w:color w:val="365F91" w:themeColor="accent1" w:themeShade="BF"/>
      <w:sz w:val="32"/>
      <w:szCs w:val="32"/>
      <w:lang w:val="it-IT"/>
    </w:rPr>
  </w:style>
  <w:style w:type="paragraph" w:styleId="Sommario2">
    <w:name w:val="toc 2"/>
    <w:basedOn w:val="Normale"/>
    <w:next w:val="Normale"/>
    <w:autoRedefine/>
    <w:uiPriority w:val="39"/>
    <w:unhideWhenUsed/>
    <w:rsid w:val="00F8422E"/>
    <w:pPr>
      <w:spacing w:after="100" w:line="259" w:lineRule="auto"/>
      <w:ind w:left="220"/>
    </w:pPr>
    <w:rPr>
      <w:rFonts w:asciiTheme="minorHAnsi" w:eastAsiaTheme="minorHAnsi" w:hAnsiTheme="minorHAnsi" w:cstheme="minorBidi"/>
      <w:kern w:val="2"/>
      <w:lang w:val="it-IT" w:eastAsia="en-US"/>
      <w14:ligatures w14:val="standardContextual"/>
    </w:rPr>
  </w:style>
  <w:style w:type="paragraph" w:customStyle="1" w:styleId="Normaleevidenziato">
    <w:name w:val="Normale_evidenziato"/>
    <w:basedOn w:val="Normale"/>
    <w:link w:val="NormaleevidenziatoCarattere"/>
    <w:qFormat/>
    <w:rsid w:val="001B47E1"/>
    <w:pPr>
      <w:spacing w:line="240" w:lineRule="auto"/>
      <w:jc w:val="both"/>
    </w:pPr>
    <w:rPr>
      <w:rFonts w:ascii="Calibri" w:eastAsia="Times New Roman" w:hAnsi="Calibri" w:cs="Calibri"/>
      <w:b/>
      <w:sz w:val="24"/>
      <w:szCs w:val="24"/>
      <w:lang w:val="it-IT"/>
    </w:rPr>
  </w:style>
  <w:style w:type="character" w:customStyle="1" w:styleId="NormaleevidenziatoCarattere">
    <w:name w:val="Normale_evidenziato Carattere"/>
    <w:link w:val="Normaleevidenziato"/>
    <w:rsid w:val="001B47E1"/>
    <w:rPr>
      <w:rFonts w:ascii="Calibri" w:eastAsia="Times New Roman" w:hAnsi="Calibri" w:cs="Calibri"/>
      <w:b/>
      <w:sz w:val="24"/>
      <w:szCs w:val="24"/>
      <w:lang w:val="it-IT"/>
    </w:rPr>
  </w:style>
  <w:style w:type="character" w:styleId="Numeropagina">
    <w:name w:val="page number"/>
    <w:basedOn w:val="Carpredefinitoparagrafo"/>
    <w:rsid w:val="00FE0236"/>
  </w:style>
  <w:style w:type="character" w:customStyle="1" w:styleId="hps">
    <w:name w:val="hps"/>
    <w:rsid w:val="00FE0236"/>
  </w:style>
  <w:style w:type="character" w:customStyle="1" w:styleId="caCorpoCarattereCarattere">
    <w:name w:val="ca Corpo Carattere Carattere"/>
    <w:link w:val="caCorpo"/>
    <w:rsid w:val="00FE0236"/>
    <w:rPr>
      <w:rFonts w:ascii="Lucida Sans Unicode" w:eastAsia="ヒラギノ角ゴ Pro W3" w:hAnsi="Lucida Sans Unicode"/>
      <w:color w:val="000000"/>
    </w:rPr>
  </w:style>
  <w:style w:type="paragraph" w:customStyle="1" w:styleId="caCorpo">
    <w:name w:val="ca Corpo"/>
    <w:link w:val="caCorpoCarattereCarattere"/>
    <w:qFormat/>
    <w:rsid w:val="00FE0236"/>
    <w:pPr>
      <w:spacing w:after="40" w:line="240" w:lineRule="auto"/>
      <w:jc w:val="both"/>
    </w:pPr>
    <w:rPr>
      <w:rFonts w:ascii="Lucida Sans Unicode" w:eastAsia="ヒラギノ角ゴ Pro W3" w:hAnsi="Lucida Sans Unicode"/>
      <w:color w:val="000000"/>
    </w:rPr>
  </w:style>
  <w:style w:type="paragraph" w:styleId="Corpodeltesto3">
    <w:name w:val="Body Text 3"/>
    <w:basedOn w:val="Normale"/>
    <w:link w:val="Corpodeltesto3Carattere"/>
    <w:rsid w:val="00FE0236"/>
    <w:pPr>
      <w:tabs>
        <w:tab w:val="num" w:pos="1068"/>
      </w:tabs>
      <w:spacing w:before="120" w:line="240" w:lineRule="auto"/>
      <w:jc w:val="both"/>
    </w:pPr>
    <w:rPr>
      <w:rFonts w:ascii="Verdana" w:eastAsia="Times New Roman" w:hAnsi="Verdana" w:cs="Times New Roman"/>
      <w:b/>
      <w:bCs/>
      <w:sz w:val="20"/>
      <w:szCs w:val="20"/>
      <w:lang w:val="it-IT"/>
    </w:rPr>
  </w:style>
  <w:style w:type="character" w:customStyle="1" w:styleId="Corpodeltesto3Carattere">
    <w:name w:val="Corpo del testo 3 Carattere"/>
    <w:basedOn w:val="Carpredefinitoparagrafo"/>
    <w:link w:val="Corpodeltesto3"/>
    <w:rsid w:val="00FE0236"/>
    <w:rPr>
      <w:rFonts w:ascii="Verdana" w:eastAsia="Times New Roman" w:hAnsi="Verdana" w:cs="Times New Roman"/>
      <w:b/>
      <w:bCs/>
      <w:sz w:val="20"/>
      <w:szCs w:val="20"/>
      <w:lang w:val="it-IT"/>
    </w:rPr>
  </w:style>
  <w:style w:type="paragraph" w:styleId="NormaleWeb">
    <w:name w:val="Normal (Web)"/>
    <w:basedOn w:val="Normale"/>
    <w:uiPriority w:val="99"/>
    <w:semiHidden/>
    <w:unhideWhenUsed/>
    <w:rsid w:val="00193EA4"/>
    <w:rPr>
      <w:rFonts w:ascii="Times New Roman" w:hAnsi="Times New Roman" w:cs="Times New Roman"/>
      <w:sz w:val="24"/>
      <w:szCs w:val="24"/>
    </w:rPr>
  </w:style>
  <w:style w:type="character" w:customStyle="1" w:styleId="ParagrafoelencoCarattere">
    <w:name w:val="Paragrafo elenco Carattere"/>
    <w:aliases w:val="Puntato Carattere"/>
    <w:basedOn w:val="Carpredefinitoparagrafo"/>
    <w:link w:val="Paragrafoelenco"/>
    <w:uiPriority w:val="1"/>
    <w:rsid w:val="00A2733E"/>
  </w:style>
  <w:style w:type="table" w:customStyle="1" w:styleId="Grigliatabellachiara11">
    <w:name w:val="Griglia tabella chiara11"/>
    <w:basedOn w:val="Tabellanormale"/>
    <w:next w:val="Grigliatabellachiara"/>
    <w:uiPriority w:val="40"/>
    <w:rsid w:val="00A2733E"/>
    <w:pPr>
      <w:spacing w:line="240" w:lineRule="auto"/>
    </w:pPr>
    <w:rPr>
      <w:rFonts w:asciiTheme="minorHAnsi" w:eastAsiaTheme="minorHAnsi" w:hAnsiTheme="minorHAnsi" w:cstheme="minorBidi"/>
      <w:kern w:val="2"/>
      <w:lang w:val="it-IT" w:eastAsia="en-US"/>
      <w14:ligatures w14:val="standardContextual"/>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Grigliatabellachiara">
    <w:name w:val="Grid Table Light"/>
    <w:basedOn w:val="Tabellanormale"/>
    <w:uiPriority w:val="40"/>
    <w:rsid w:val="00A2733E"/>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TestocommentoCarattere1">
    <w:name w:val="Testo commento Carattere1"/>
    <w:basedOn w:val="Carpredefinitoparagrafo"/>
    <w:uiPriority w:val="99"/>
    <w:rsid w:val="00C34EBD"/>
    <w:rPr>
      <w:sz w:val="20"/>
      <w:szCs w:val="20"/>
    </w:rPr>
  </w:style>
  <w:style w:type="character" w:styleId="Menzione">
    <w:name w:val="Mention"/>
    <w:basedOn w:val="Carpredefinitoparagrafo"/>
    <w:uiPriority w:val="99"/>
    <w:unhideWhenUsed/>
    <w:rsid w:val="00C34EB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chart" Target="charts/chart1.xml"/><Relationship Id="rId18" Type="http://schemas.openxmlformats.org/officeDocument/2006/relationships/image" Target="media/image5.png"/><Relationship Id="rId26" Type="http://schemas.openxmlformats.org/officeDocument/2006/relationships/image" Target="media/image13.png"/><Relationship Id="rId39" Type="http://schemas.openxmlformats.org/officeDocument/2006/relationships/chart" Target="charts/chart10.xml"/><Relationship Id="rId21" Type="http://schemas.openxmlformats.org/officeDocument/2006/relationships/image" Target="media/image8.png"/><Relationship Id="rId34" Type="http://schemas.openxmlformats.org/officeDocument/2006/relationships/chart" Target="charts/chart8.xml"/><Relationship Id="rId42" Type="http://schemas.openxmlformats.org/officeDocument/2006/relationships/chart" Target="charts/chart13.xml"/><Relationship Id="rId47" Type="http://schemas.openxmlformats.org/officeDocument/2006/relationships/hyperlink" Target="mailto:info@thermocast.it" TargetMode="External"/><Relationship Id="rId50" Type="http://schemas.openxmlformats.org/officeDocument/2006/relationships/header" Target="header2.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chart" Target="charts/chart3.xml"/><Relationship Id="rId11" Type="http://schemas.openxmlformats.org/officeDocument/2006/relationships/endnotes" Target="endnotes.xml"/><Relationship Id="rId24" Type="http://schemas.openxmlformats.org/officeDocument/2006/relationships/image" Target="media/image11.png"/><Relationship Id="rId32" Type="http://schemas.openxmlformats.org/officeDocument/2006/relationships/chart" Target="charts/chart6.xml"/><Relationship Id="rId37" Type="http://schemas.openxmlformats.org/officeDocument/2006/relationships/image" Target="media/image17.png"/><Relationship Id="rId40" Type="http://schemas.openxmlformats.org/officeDocument/2006/relationships/chart" Target="charts/chart11.xml"/><Relationship Id="rId45" Type="http://schemas.openxmlformats.org/officeDocument/2006/relationships/chart" Target="charts/chart16.xml"/><Relationship Id="rId53" Type="http://schemas.openxmlformats.org/officeDocument/2006/relationships/theme" Target="theme/theme1.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image" Target="media/image6.png"/><Relationship Id="rId31" Type="http://schemas.openxmlformats.org/officeDocument/2006/relationships/chart" Target="charts/chart5.xml"/><Relationship Id="rId44" Type="http://schemas.openxmlformats.org/officeDocument/2006/relationships/chart" Target="charts/chart15.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png"/><Relationship Id="rId22" Type="http://schemas.openxmlformats.org/officeDocument/2006/relationships/image" Target="media/image9.png"/><Relationship Id="rId27" Type="http://schemas.openxmlformats.org/officeDocument/2006/relationships/image" Target="media/image14.png"/><Relationship Id="rId30" Type="http://schemas.openxmlformats.org/officeDocument/2006/relationships/chart" Target="charts/chart4.xml"/><Relationship Id="rId35" Type="http://schemas.openxmlformats.org/officeDocument/2006/relationships/image" Target="media/image16.png"/><Relationship Id="rId43" Type="http://schemas.openxmlformats.org/officeDocument/2006/relationships/chart" Target="charts/chart14.xml"/><Relationship Id="rId48" Type="http://schemas.openxmlformats.org/officeDocument/2006/relationships/header" Target="header1.xml"/><Relationship Id="rId8" Type="http://schemas.openxmlformats.org/officeDocument/2006/relationships/settings" Target="settings.xml"/><Relationship Id="rId51"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4.png"/><Relationship Id="rId25" Type="http://schemas.openxmlformats.org/officeDocument/2006/relationships/image" Target="media/image12.png"/><Relationship Id="rId33" Type="http://schemas.openxmlformats.org/officeDocument/2006/relationships/chart" Target="charts/chart7.xml"/><Relationship Id="rId38" Type="http://schemas.openxmlformats.org/officeDocument/2006/relationships/image" Target="media/image18.png"/><Relationship Id="rId46" Type="http://schemas.openxmlformats.org/officeDocument/2006/relationships/hyperlink" Target="http://www.thermocast.it" TargetMode="External"/><Relationship Id="rId20" Type="http://schemas.openxmlformats.org/officeDocument/2006/relationships/image" Target="media/image7.png"/><Relationship Id="rId41" Type="http://schemas.openxmlformats.org/officeDocument/2006/relationships/chart" Target="charts/chart1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chart" Target="charts/chart2.xml"/><Relationship Id="rId23" Type="http://schemas.openxmlformats.org/officeDocument/2006/relationships/image" Target="media/image10.png"/><Relationship Id="rId28" Type="http://schemas.openxmlformats.org/officeDocument/2006/relationships/image" Target="media/image15.png"/><Relationship Id="rId36" Type="http://schemas.openxmlformats.org/officeDocument/2006/relationships/chart" Target="charts/chart9.xml"/><Relationship Id="rId49"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2.xml.rels><?xml version="1.0" encoding="UTF-8" standalone="yes"?>
<Relationships xmlns="http://schemas.openxmlformats.org/package/2006/relationships"><Relationship Id="rId1" Type="http://schemas.openxmlformats.org/officeDocument/2006/relationships/hyperlink" Target="mailto:info@thermocast.it"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s://emissioni.sina.isprambiente.it/inventario-nazional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9.jpg"/></Relationships>
</file>

<file path=word/_rels/header2.xml.rels><?xml version="1.0" encoding="UTF-8" standalone="yes"?>
<Relationships xmlns="http://schemas.openxmlformats.org/package/2006/relationships"><Relationship Id="rId1" Type="http://schemas.openxmlformats.org/officeDocument/2006/relationships/image" Target="media/image19.jpg"/></Relationships>
</file>

<file path=word/charts/_rels/chart1.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1_Informazioni%20generali/RIPARTIZIONE%20FATTURATO.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2_Ambiente/Consumi%20energetici.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1.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2.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3.xlsx"/></Relationships>
</file>

<file path=word/charts/_rels/chart10.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3_Personale/GRAFICI%20e%20TABELLE%20BS%202025.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4.xlsx"/></Relationships>
</file>

<file path=word/charts/_rels/chart14.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4_Governance/Copia%20di%20FATTURE%20FORNITORI%202025_02.07.2026.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package" Target="../embeddings/Microsoft_Excel_Worksheet5.xlsx"/></Relationships>
</file>

<file path=word/charts/_rels/chart16.xml.rels><?xml version="1.0" encoding="UTF-8" standalone="yes"?>
<Relationships xmlns="http://schemas.openxmlformats.org/package/2006/relationships"><Relationship Id="rId3" Type="http://schemas.openxmlformats.org/officeDocument/2006/relationships/oleObject" Target="https://cdrpartnerstaxlegal.sharepoint.com/sites/ESG281/Documenti%20condivisi/General/CLIENTI/IMPRESE/Thermocast/5_BS%202025/4_Governance/Copia%20di%20FATTURE%20FORNITORI%202025_02.07.2026.xlsx" TargetMode="External"/><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pivotSource>
    <c:name>[RIPARTIZIONE FATTURATO.xlsx]Grafici e tabelle!Tabella pivot2</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000">
                <a:solidFill>
                  <a:schemeClr val="tx1"/>
                </a:solidFill>
                <a:latin typeface="Verdana" panose="020B0604030504040204" pitchFamily="34" charset="0"/>
                <a:ea typeface="Verdana" panose="020B0604030504040204" pitchFamily="34" charset="0"/>
              </a:rPr>
              <a:t>2025</a:t>
            </a:r>
            <a:r>
              <a:rPr lang="en-US" sz="1000" baseline="0">
                <a:solidFill>
                  <a:schemeClr val="tx1"/>
                </a:solidFill>
                <a:latin typeface="Verdana" panose="020B0604030504040204" pitchFamily="34" charset="0"/>
                <a:ea typeface="Verdana" panose="020B0604030504040204" pitchFamily="34" charset="0"/>
              </a:rPr>
              <a:t> REVENUES BY CUSTOMER CLUSTER</a:t>
            </a:r>
            <a:endParaRPr lang="en-US"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2"/>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3"/>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4"/>
        <c:spPr>
          <a:solidFill>
            <a:srgbClr val="2A1C08"/>
          </a:solidFill>
          <a:ln w="19050">
            <a:solidFill>
              <a:schemeClr val="lt1"/>
            </a:solidFill>
          </a:ln>
          <a:effectLst/>
        </c:spPr>
      </c:pivotFmt>
      <c:pivotFmt>
        <c:idx val="5"/>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6"/>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7"/>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8"/>
        <c:spPr>
          <a:solidFill>
            <a:srgbClr val="2A1C08"/>
          </a:solidFill>
          <a:ln w="19050">
            <a:solidFill>
              <a:schemeClr val="lt1"/>
            </a:solidFill>
          </a:ln>
          <a:effectLst/>
        </c:spPr>
      </c:pivotFmt>
      <c:pivotFmt>
        <c:idx val="9"/>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1"/>
        <c:spPr>
          <a:solidFill>
            <a:srgbClr val="FFF576"/>
          </a:solidFill>
          <a:ln w="19050">
            <a:solidFill>
              <a:schemeClr val="lt1"/>
            </a:solidFill>
          </a:ln>
          <a:effectLst/>
        </c:spPr>
        <c:dLbl>
          <c:idx val="0"/>
          <c:layout>
            <c:manualLayout>
              <c:x val="4.4022687322550068E-2"/>
              <c:y val="-5.535206427887313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2"/>
        <c:spPr>
          <a:solidFill>
            <a:srgbClr val="F68928"/>
          </a:solidFill>
          <a:ln w="19050">
            <a:solidFill>
              <a:schemeClr val="lt1"/>
            </a:solidFill>
          </a:ln>
          <a:effectLst/>
        </c:spPr>
        <c:dLbl>
          <c:idx val="0"/>
          <c:layout>
            <c:manualLayout>
              <c:x val="-3.6892182680667837E-2"/>
              <c:y val="4.897718216977752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
        <c:idx val="13"/>
        <c:spPr>
          <a:solidFill>
            <a:srgbClr val="2A1C08"/>
          </a:solidFill>
          <a:ln w="19050">
            <a:solidFill>
              <a:schemeClr val="lt1"/>
            </a:solidFill>
          </a:ln>
          <a:effectLst/>
        </c:spPr>
      </c:pivotFmt>
      <c:pivotFmt>
        <c:idx val="14"/>
        <c:spPr>
          <a:solidFill>
            <a:schemeClr val="bg1">
              <a:lumMod val="75000"/>
            </a:schemeClr>
          </a:solidFill>
          <a:ln w="19050">
            <a:solidFill>
              <a:schemeClr val="lt1"/>
            </a:solidFill>
          </a:ln>
          <a:effectLst/>
        </c:spPr>
        <c:dLbl>
          <c:idx val="0"/>
          <c:layout>
            <c:manualLayout>
              <c:x val="0.25089291382363693"/>
              <c:y val="4.191871559230583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extLst>
        </c:dLbl>
      </c:pivotFmt>
    </c:pivotFmts>
    <c:plotArea>
      <c:layout/>
      <c:pieChart>
        <c:varyColors val="1"/>
        <c:ser>
          <c:idx val="0"/>
          <c:order val="0"/>
          <c:tx>
            <c:strRef>
              <c:f>'Grafici e tabelle'!$B$22</c:f>
              <c:strCache>
                <c:ptCount val="1"/>
                <c:pt idx="0">
                  <c:v>Totale</c:v>
                </c:pt>
              </c:strCache>
            </c:strRef>
          </c:tx>
          <c:dPt>
            <c:idx val="0"/>
            <c:bubble3D val="0"/>
            <c:spPr>
              <a:solidFill>
                <a:srgbClr val="FFF576"/>
              </a:solidFill>
              <a:ln w="19050">
                <a:solidFill>
                  <a:schemeClr val="lt1"/>
                </a:solidFill>
              </a:ln>
              <a:effectLst/>
            </c:spPr>
            <c:extLst>
              <c:ext xmlns:c16="http://schemas.microsoft.com/office/drawing/2014/chart" uri="{C3380CC4-5D6E-409C-BE32-E72D297353CC}">
                <c16:uniqueId val="{00000001-D76C-42AF-93D4-89DBBF07B886}"/>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D76C-42AF-93D4-89DBBF07B886}"/>
              </c:ext>
            </c:extLst>
          </c:dPt>
          <c:dPt>
            <c:idx val="2"/>
            <c:bubble3D val="0"/>
            <c:spPr>
              <a:solidFill>
                <a:srgbClr val="2A1C08"/>
              </a:solidFill>
              <a:ln w="19050">
                <a:solidFill>
                  <a:schemeClr val="lt1"/>
                </a:solidFill>
              </a:ln>
              <a:effectLst/>
            </c:spPr>
            <c:extLst>
              <c:ext xmlns:c16="http://schemas.microsoft.com/office/drawing/2014/chart" uri="{C3380CC4-5D6E-409C-BE32-E72D297353CC}">
                <c16:uniqueId val="{00000005-D76C-42AF-93D4-89DBBF07B886}"/>
              </c:ext>
            </c:extLst>
          </c:dPt>
          <c:dPt>
            <c:idx val="3"/>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7-D76C-42AF-93D4-89DBBF07B886}"/>
              </c:ext>
            </c:extLst>
          </c:dPt>
          <c:dLbls>
            <c:dLbl>
              <c:idx val="0"/>
              <c:layout>
                <c:manualLayout>
                  <c:x val="4.4022687322550068E-2"/>
                  <c:y val="-5.5352064278873132E-2"/>
                </c:manualLayout>
              </c:layout>
              <c:tx>
                <c:rich>
                  <a:bodyPr/>
                  <a:lstStyle/>
                  <a:p>
                    <a:r>
                      <a:rPr lang="en-US"/>
                      <a:t>End user</a:t>
                    </a:r>
                    <a:r>
                      <a:rPr lang="en-US" baseline="0"/>
                      <a:t>
73.2%</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D76C-42AF-93D4-89DBBF07B886}"/>
                </c:ext>
              </c:extLst>
            </c:dLbl>
            <c:dLbl>
              <c:idx val="1"/>
              <c:layout>
                <c:manualLayout>
                  <c:x val="-3.6892182680667837E-2"/>
                  <c:y val="4.8977182169777526E-2"/>
                </c:manualLayout>
              </c:layout>
              <c:tx>
                <c:rich>
                  <a:bodyPr/>
                  <a:lstStyle/>
                  <a:p>
                    <a:r>
                      <a:rPr lang="en-US"/>
                      <a:t>Distributor</a:t>
                    </a:r>
                    <a:r>
                      <a:rPr lang="en-US" baseline="0"/>
                      <a:t>
13.4%</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D76C-42AF-93D4-89DBBF07B886}"/>
                </c:ext>
              </c:extLst>
            </c:dLbl>
            <c:dLbl>
              <c:idx val="2"/>
              <c:layout>
                <c:manualLayout>
                  <c:x val="-2.4149031893880846E-2"/>
                  <c:y val="3.1339570401602582E-2"/>
                </c:manualLayout>
              </c:layout>
              <c:tx>
                <c:rich>
                  <a:bodyPr/>
                  <a:lstStyle/>
                  <a:p>
                    <a:r>
                      <a:rPr lang="en-US"/>
                      <a:t>Plant builder</a:t>
                    </a:r>
                    <a:r>
                      <a:rPr lang="en-US" baseline="0"/>
                      <a:t>
10.0%</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D76C-42AF-93D4-89DBBF07B886}"/>
                </c:ext>
              </c:extLst>
            </c:dLbl>
            <c:dLbl>
              <c:idx val="3"/>
              <c:layout>
                <c:manualLayout>
                  <c:x val="0.25089291382363693"/>
                  <c:y val="4.1918715592305839E-2"/>
                </c:manualLayout>
              </c:layout>
              <c:tx>
                <c:rich>
                  <a:bodyPr/>
                  <a:lstStyle/>
                  <a:p>
                    <a:r>
                      <a:rPr lang="en-US"/>
                      <a:t>Merchant</a:t>
                    </a:r>
                    <a:r>
                      <a:rPr lang="en-US" baseline="0"/>
                      <a:t>
3.4%</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D76C-42AF-93D4-89DBBF07B88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'Grafici e tabelle'!$A$23:$A$27</c:f>
              <c:strCache>
                <c:ptCount val="4"/>
                <c:pt idx="0">
                  <c:v>Utilizzatore finale</c:v>
                </c:pt>
                <c:pt idx="1">
                  <c:v>Distributore</c:v>
                </c:pt>
                <c:pt idx="2">
                  <c:v>Costruttore impianti</c:v>
                </c:pt>
                <c:pt idx="3">
                  <c:v>Commerciante</c:v>
                </c:pt>
              </c:strCache>
            </c:strRef>
          </c:cat>
          <c:val>
            <c:numRef>
              <c:f>'Grafici e tabelle'!$B$23:$B$27</c:f>
              <c:numCache>
                <c:formatCode>0.0</c:formatCode>
                <c:ptCount val="4"/>
                <c:pt idx="0">
                  <c:v>25634874.248524606</c:v>
                </c:pt>
                <c:pt idx="1">
                  <c:v>4699418.3199999975</c:v>
                </c:pt>
                <c:pt idx="2">
                  <c:v>3503352.2100000009</c:v>
                </c:pt>
                <c:pt idx="3">
                  <c:v>1193867.9227868849</c:v>
                </c:pt>
              </c:numCache>
            </c:numRef>
          </c:val>
          <c:extLst>
            <c:ext xmlns:c16="http://schemas.microsoft.com/office/drawing/2014/chart" uri="{C3380CC4-5D6E-409C-BE32-E72D297353CC}">
              <c16:uniqueId val="{00000008-D76C-42AF-93D4-89DBBF07B886}"/>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it-IT"/>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pivotSource>
    <c:name>[RIPARTIZIONE FATTURATO.xlsx]Grafici e tabelle!Tabella pivot3</c:name>
    <c:fmtId val="-1"/>
  </c:pivotSource>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en-US" sz="1000" b="0" i="0" u="none" strike="noStrike" kern="1200" spc="0" baseline="0">
                <a:solidFill>
                  <a:schemeClr val="tx1"/>
                </a:solidFill>
                <a:latin typeface="Verdana" panose="020B0604030504040204" pitchFamily="34" charset="0"/>
                <a:ea typeface="Verdana" panose="020B0604030504040204" pitchFamily="34" charset="0"/>
              </a:rPr>
              <a:t>2025 REVENUES BY GEOGRAPHY</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2"/>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3"/>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4"/>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5"/>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6"/>
        <c:spPr>
          <a:solidFill>
            <a:schemeClr val="accent6"/>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7"/>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8"/>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9"/>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0"/>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1"/>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2"/>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3"/>
        <c:spPr>
          <a:solidFill>
            <a:schemeClr val="accent1"/>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4"/>
        <c:spPr>
          <a:solidFill>
            <a:schemeClr val="accent1"/>
          </a:solidFill>
          <a:ln w="19050">
            <a:solidFill>
              <a:schemeClr val="lt1"/>
            </a:solidFill>
          </a:ln>
          <a:effectLst/>
        </c:spPr>
        <c:marker>
          <c:symbol val="none"/>
        </c:marker>
        <c:dLbl>
          <c:idx val="0"/>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5"/>
        <c:spPr>
          <a:solidFill>
            <a:srgbClr val="FFF576"/>
          </a:solidFill>
          <a:ln w="19050">
            <a:solidFill>
              <a:schemeClr val="lt1"/>
            </a:solidFill>
          </a:ln>
          <a:effectLst/>
        </c:spPr>
        <c:dLbl>
          <c:idx val="0"/>
          <c:layout>
            <c:manualLayout>
              <c:x val="1.5698478561549101E-2"/>
              <c:y val="0.22505657565246934"/>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6"/>
        <c:spPr>
          <a:solidFill>
            <a:srgbClr val="F68928"/>
          </a:solidFill>
          <a:ln w="19050">
            <a:solidFill>
              <a:schemeClr val="lt1"/>
            </a:solidFill>
          </a:ln>
          <a:effectLst/>
        </c:spPr>
        <c:dLbl>
          <c:idx val="0"/>
          <c:layout>
            <c:manualLayout>
              <c:x val="0.13408642903039611"/>
              <c:y val="-3.2561639607157668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7"/>
        <c:spPr>
          <a:solidFill>
            <a:srgbClr val="2A1C08"/>
          </a:solidFill>
          <a:ln w="19050">
            <a:solidFill>
              <a:schemeClr val="lt1"/>
            </a:solidFill>
          </a:ln>
          <a:effectLst/>
        </c:spPr>
        <c:dLbl>
          <c:idx val="0"/>
          <c:layout>
            <c:manualLayout>
              <c:x val="-1.6876531512399123E-2"/>
              <c:y val="-1.594894583897272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8"/>
        <c:spPr>
          <a:solidFill>
            <a:schemeClr val="bg1">
              <a:lumMod val="75000"/>
            </a:schemeClr>
          </a:solidFill>
          <a:ln w="19050">
            <a:solidFill>
              <a:schemeClr val="lt1"/>
            </a:solidFill>
          </a:ln>
          <a:effectLst/>
        </c:spPr>
        <c:dLbl>
          <c:idx val="0"/>
          <c:layout>
            <c:manualLayout>
              <c:x val="-6.3299898715980005E-2"/>
              <c:y val="3.5676907818672936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19"/>
        <c:spPr>
          <a:solidFill>
            <a:schemeClr val="accent6">
              <a:lumMod val="40000"/>
              <a:lumOff val="60000"/>
            </a:schemeClr>
          </a:solidFill>
          <a:ln w="19050">
            <a:solidFill>
              <a:schemeClr val="lt1"/>
            </a:solidFill>
          </a:ln>
          <a:effectLst/>
        </c:spPr>
        <c:dLbl>
          <c:idx val="0"/>
          <c:layout>
            <c:manualLayout>
              <c:x val="-7.9757462889752884E-2"/>
              <c:y val="9.6351212883358257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
        <c:idx val="20"/>
        <c:spPr>
          <a:solidFill>
            <a:schemeClr val="accent1"/>
          </a:solidFill>
          <a:ln w="19050">
            <a:solidFill>
              <a:schemeClr val="lt1"/>
            </a:solidFill>
          </a:ln>
          <a:effectLst/>
        </c:spPr>
        <c:dLbl>
          <c:idx val="0"/>
          <c:layout>
            <c:manualLayout>
              <c:x val="0.20474662658868875"/>
              <c:y val="3.9497568023203783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extLst>
            <c:ext xmlns:c15="http://schemas.microsoft.com/office/drawing/2012/chart" uri="{CE6537A1-D6FC-4f65-9D91-7224C49458BB}"/>
          </c:extLst>
        </c:dLbl>
      </c:pivotFmt>
    </c:pivotFmts>
    <c:plotArea>
      <c:layout/>
      <c:pieChart>
        <c:varyColors val="1"/>
        <c:ser>
          <c:idx val="0"/>
          <c:order val="0"/>
          <c:tx>
            <c:strRef>
              <c:f>'Grafici e tabelle'!$B$39</c:f>
              <c:strCache>
                <c:ptCount val="1"/>
                <c:pt idx="0">
                  <c:v>Totale</c:v>
                </c:pt>
              </c:strCache>
            </c:strRef>
          </c:tx>
          <c:explosion val="1"/>
          <c:dPt>
            <c:idx val="0"/>
            <c:bubble3D val="0"/>
            <c:spPr>
              <a:solidFill>
                <a:srgbClr val="FFF576"/>
              </a:solidFill>
              <a:ln w="19050">
                <a:solidFill>
                  <a:schemeClr val="lt1"/>
                </a:solidFill>
              </a:ln>
              <a:effectLst/>
            </c:spPr>
            <c:extLst>
              <c:ext xmlns:c16="http://schemas.microsoft.com/office/drawing/2014/chart" uri="{C3380CC4-5D6E-409C-BE32-E72D297353CC}">
                <c16:uniqueId val="{00000001-EBD5-480C-909A-84DE1020398F}"/>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EBD5-480C-909A-84DE1020398F}"/>
              </c:ext>
            </c:extLst>
          </c:dPt>
          <c:dPt>
            <c:idx val="2"/>
            <c:bubble3D val="0"/>
            <c:spPr>
              <a:solidFill>
                <a:srgbClr val="2A1C08"/>
              </a:solidFill>
              <a:ln w="19050">
                <a:solidFill>
                  <a:schemeClr val="lt1"/>
                </a:solidFill>
              </a:ln>
              <a:effectLst/>
            </c:spPr>
            <c:extLst>
              <c:ext xmlns:c16="http://schemas.microsoft.com/office/drawing/2014/chart" uri="{C3380CC4-5D6E-409C-BE32-E72D297353CC}">
                <c16:uniqueId val="{00000005-EBD5-480C-909A-84DE1020398F}"/>
              </c:ext>
            </c:extLst>
          </c:dPt>
          <c:dPt>
            <c:idx val="3"/>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7-EBD5-480C-909A-84DE1020398F}"/>
              </c:ext>
            </c:extLst>
          </c:dPt>
          <c:dPt>
            <c:idx val="4"/>
            <c:bubble3D val="0"/>
            <c:spPr>
              <a:solidFill>
                <a:schemeClr val="accent6">
                  <a:lumMod val="40000"/>
                  <a:lumOff val="60000"/>
                </a:schemeClr>
              </a:solidFill>
              <a:ln w="19050">
                <a:solidFill>
                  <a:schemeClr val="lt1"/>
                </a:solidFill>
              </a:ln>
              <a:effectLst/>
            </c:spPr>
            <c:extLst>
              <c:ext xmlns:c16="http://schemas.microsoft.com/office/drawing/2014/chart" uri="{C3380CC4-5D6E-409C-BE32-E72D297353CC}">
                <c16:uniqueId val="{00000009-EBD5-480C-909A-84DE1020398F}"/>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EBD5-480C-909A-84DE1020398F}"/>
              </c:ext>
            </c:extLst>
          </c:dPt>
          <c:dLbls>
            <c:dLbl>
              <c:idx val="0"/>
              <c:layout>
                <c:manualLayout>
                  <c:x val="2.6151856458946063E-2"/>
                  <c:y val="0.22001643065786122"/>
                </c:manualLayout>
              </c:layout>
              <c:tx>
                <c:rich>
                  <a:bodyPr/>
                  <a:lstStyle/>
                  <a:p>
                    <a:r>
                      <a:rPr lang="en-US" baseline="0"/>
                      <a:t>Europe
34.5%</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EBD5-480C-909A-84DE1020398F}"/>
                </c:ext>
              </c:extLst>
            </c:dLbl>
            <c:dLbl>
              <c:idx val="1"/>
              <c:layout>
                <c:manualLayout>
                  <c:x val="0.13408642903039611"/>
                  <c:y val="-3.2561639607157668E-2"/>
                </c:manualLayout>
              </c:layout>
              <c:tx>
                <c:rich>
                  <a:bodyPr/>
                  <a:lstStyle/>
                  <a:p>
                    <a:r>
                      <a:rPr lang="en-US" baseline="0"/>
                      <a:t>North America
25.6%</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EBD5-480C-909A-84DE1020398F}"/>
                </c:ext>
              </c:extLst>
            </c:dLbl>
            <c:dLbl>
              <c:idx val="2"/>
              <c:layout>
                <c:manualLayout>
                  <c:x val="-1.6876531512399123E-2"/>
                  <c:y val="7.2475282969587046E-3"/>
                </c:manualLayout>
              </c:layout>
              <c:tx>
                <c:rich>
                  <a:bodyPr/>
                  <a:lstStyle/>
                  <a:p>
                    <a:r>
                      <a:rPr lang="en-US" baseline="0"/>
                      <a:t>Africa
19.0%</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EBD5-480C-909A-84DE1020398F}"/>
                </c:ext>
              </c:extLst>
            </c:dLbl>
            <c:dLbl>
              <c:idx val="3"/>
              <c:layout>
                <c:manualLayout>
                  <c:x val="-6.3299898715980005E-2"/>
                  <c:y val="3.5676907818672936E-2"/>
                </c:manualLayout>
              </c:layout>
              <c:tx>
                <c:rich>
                  <a:bodyPr/>
                  <a:lstStyle/>
                  <a:p>
                    <a:r>
                      <a:rPr lang="en-US" baseline="0"/>
                      <a:t>Italy
13.6%</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EBD5-480C-909A-84DE1020398F}"/>
                </c:ext>
              </c:extLst>
            </c:dLbl>
            <c:dLbl>
              <c:idx val="4"/>
              <c:layout>
                <c:manualLayout>
                  <c:x val="-7.9757462889752884E-2"/>
                  <c:y val="9.6351212883358257E-3"/>
                </c:manualLayout>
              </c:layout>
              <c:tx>
                <c:rich>
                  <a:bodyPr/>
                  <a:lstStyle/>
                  <a:p>
                    <a:r>
                      <a:rPr lang="en-US" baseline="0"/>
                      <a:t>Asia
7.2%</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9-EBD5-480C-909A-84DE1020398F}"/>
                </c:ext>
              </c:extLst>
            </c:dLbl>
            <c:dLbl>
              <c:idx val="5"/>
              <c:layout>
                <c:manualLayout>
                  <c:x val="0.20474662658868875"/>
                  <c:y val="3.9497568023203783E-2"/>
                </c:manualLayout>
              </c:layout>
              <c:tx>
                <c:rich>
                  <a:bodyPr/>
                  <a:lstStyle/>
                  <a:p>
                    <a:r>
                      <a:rPr lang="en-US" baseline="0"/>
                      <a:t>Australia
0.2%</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B-EBD5-480C-909A-84DE1020398F}"/>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'Grafici e tabelle'!$A$40:$A$46</c:f>
              <c:strCache>
                <c:ptCount val="6"/>
                <c:pt idx="0">
                  <c:v>EUROPA</c:v>
                </c:pt>
                <c:pt idx="1">
                  <c:v>AMERICA</c:v>
                </c:pt>
                <c:pt idx="2">
                  <c:v>AFRICA</c:v>
                </c:pt>
                <c:pt idx="3">
                  <c:v>ITALIA</c:v>
                </c:pt>
                <c:pt idx="4">
                  <c:v>ASIA</c:v>
                </c:pt>
                <c:pt idx="5">
                  <c:v>AUSTRALIA</c:v>
                </c:pt>
              </c:strCache>
            </c:strRef>
          </c:cat>
          <c:val>
            <c:numRef>
              <c:f>'Grafici e tabelle'!$B$40:$B$46</c:f>
              <c:numCache>
                <c:formatCode>0.00%</c:formatCode>
                <c:ptCount val="6"/>
                <c:pt idx="0">
                  <c:v>0.34498738999599138</c:v>
                </c:pt>
                <c:pt idx="1">
                  <c:v>0.25569281138670985</c:v>
                </c:pt>
                <c:pt idx="2">
                  <c:v>0.19007742859546112</c:v>
                </c:pt>
                <c:pt idx="3">
                  <c:v>0.13577994609340463</c:v>
                </c:pt>
                <c:pt idx="4">
                  <c:v>7.1582995106773253E-2</c:v>
                </c:pt>
                <c:pt idx="5">
                  <c:v>1.8794288216598056E-3</c:v>
                </c:pt>
              </c:numCache>
            </c:numRef>
          </c:val>
          <c:extLst>
            <c:ext xmlns:c16="http://schemas.microsoft.com/office/drawing/2014/chart" uri="{C3380CC4-5D6E-409C-BE32-E72D297353CC}">
              <c16:uniqueId val="{0000000C-EBD5-480C-909A-84DE1020398F}"/>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it-IT"/>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ENERGY CONSUMPTION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1-6B1E-4B24-AFE6-79640F288FE9}"/>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6B1E-4B24-AFE6-79640F288FE9}"/>
              </c:ext>
            </c:extLst>
          </c:dPt>
          <c:dPt>
            <c:idx val="2"/>
            <c:bubble3D val="0"/>
            <c:spPr>
              <a:solidFill>
                <a:srgbClr val="F68928"/>
              </a:solidFill>
              <a:ln w="19050">
                <a:solidFill>
                  <a:schemeClr val="lt1"/>
                </a:solidFill>
              </a:ln>
              <a:effectLst/>
            </c:spPr>
            <c:extLst>
              <c:ext xmlns:c16="http://schemas.microsoft.com/office/drawing/2014/chart" uri="{C3380CC4-5D6E-409C-BE32-E72D297353CC}">
                <c16:uniqueId val="{00000005-6B1E-4B24-AFE6-79640F288FE9}"/>
              </c:ext>
            </c:extLst>
          </c:dPt>
          <c:dPt>
            <c:idx val="3"/>
            <c:bubble3D val="0"/>
            <c:spPr>
              <a:solidFill>
                <a:srgbClr val="FFF576"/>
              </a:solidFill>
              <a:ln w="19050">
                <a:solidFill>
                  <a:schemeClr val="lt1"/>
                </a:solidFill>
              </a:ln>
              <a:effectLst/>
            </c:spPr>
            <c:extLst>
              <c:ext xmlns:c16="http://schemas.microsoft.com/office/drawing/2014/chart" uri="{C3380CC4-5D6E-409C-BE32-E72D297353CC}">
                <c16:uniqueId val="{00000007-6B1E-4B24-AFE6-79640F288FE9}"/>
              </c:ext>
            </c:extLst>
          </c:dPt>
          <c:dLbls>
            <c:dLbl>
              <c:idx val="0"/>
              <c:layout>
                <c:manualLayout>
                  <c:x val="-0.25512734870235082"/>
                  <c:y val="5.9447788806618954E-2"/>
                </c:manualLayout>
              </c:layout>
              <c:tx>
                <c:rich>
                  <a:bodyPr/>
                  <a:lstStyle/>
                  <a:p>
                    <a:r>
                      <a:rPr lang="en-US"/>
                      <a:t>Petrol</a:t>
                    </a:r>
                    <a:r>
                      <a:rPr lang="en-US" baseline="0"/>
                      <a:t> </a:t>
                    </a:r>
                    <a:endParaRPr lang="en-US"/>
                  </a:p>
                  <a:p>
                    <a:r>
                      <a:rPr lang="en-US"/>
                      <a:t>0.8%</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6B1E-4B24-AFE6-79640F288FE9}"/>
                </c:ext>
              </c:extLst>
            </c:dLbl>
            <c:dLbl>
              <c:idx val="1"/>
              <c:layout>
                <c:manualLayout>
                  <c:x val="8.0757696352937836E-2"/>
                  <c:y val="6.9946064434253413E-2"/>
                </c:manualLayout>
              </c:layout>
              <c:tx>
                <c:rich>
                  <a:bodyPr/>
                  <a:lstStyle/>
                  <a:p>
                    <a:r>
                      <a:rPr lang="en-US"/>
                      <a:t>Natural</a:t>
                    </a:r>
                    <a:r>
                      <a:rPr lang="en-US" baseline="0"/>
                      <a:t> gas</a:t>
                    </a:r>
                  </a:p>
                  <a:p>
                    <a:r>
                      <a:rPr lang="en-US" baseline="0"/>
                      <a:t>25.0%</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6B1E-4B24-AFE6-79640F288FE9}"/>
                </c:ext>
              </c:extLst>
            </c:dLbl>
            <c:dLbl>
              <c:idx val="2"/>
              <c:layout>
                <c:manualLayout>
                  <c:x val="4.7021186882325518E-2"/>
                  <c:y val="9.8788612961841313E-2"/>
                </c:manualLayout>
              </c:layout>
              <c:tx>
                <c:rich>
                  <a:bodyPr/>
                  <a:lstStyle/>
                  <a:p>
                    <a:r>
                      <a:rPr lang="en-US" baseline="0"/>
                      <a:t>Diesel</a:t>
                    </a:r>
                  </a:p>
                  <a:p>
                    <a:r>
                      <a:rPr lang="en-US" baseline="0"/>
                      <a:t>9.0%</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6B1E-4B24-AFE6-79640F288FE9}"/>
                </c:ext>
              </c:extLst>
            </c:dLbl>
            <c:dLbl>
              <c:idx val="3"/>
              <c:layout>
                <c:manualLayout>
                  <c:x val="-4.4532012469560442E-2"/>
                  <c:y val="-3.1502655574646578E-2"/>
                </c:manualLayout>
              </c:layout>
              <c:tx>
                <c:rich>
                  <a:bodyPr/>
                  <a:lstStyle/>
                  <a:p>
                    <a:r>
                      <a:rPr lang="en-US"/>
                      <a:t>Electricity</a:t>
                    </a:r>
                  </a:p>
                  <a:p>
                    <a:r>
                      <a:rPr lang="en-US"/>
                      <a:t>65.2%</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6B1E-4B24-AFE6-79640F288FE9}"/>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'Consumi energetici_ANALISI'!$A$71:$A$74</c:f>
              <c:strCache>
                <c:ptCount val="4"/>
                <c:pt idx="0">
                  <c:v>Benzina</c:v>
                </c:pt>
                <c:pt idx="1">
                  <c:v>Gas naturale</c:v>
                </c:pt>
                <c:pt idx="2">
                  <c:v>Gasolio</c:v>
                </c:pt>
                <c:pt idx="3">
                  <c:v>Energia elettrica</c:v>
                </c:pt>
              </c:strCache>
            </c:strRef>
          </c:cat>
          <c:val>
            <c:numRef>
              <c:f>'Consumi energetici_ANALISI'!$B$71:$B$74</c:f>
              <c:numCache>
                <c:formatCode>_-* #,##0.0_-;\-* #,##0.0_-;_-* "-"??_-;_-@_-</c:formatCode>
                <c:ptCount val="4"/>
                <c:pt idx="0">
                  <c:v>14.536183865999996</c:v>
                </c:pt>
                <c:pt idx="1">
                  <c:v>398.08227933600006</c:v>
                </c:pt>
                <c:pt idx="2">
                  <c:v>142.64307628200004</c:v>
                </c:pt>
                <c:pt idx="3">
                  <c:v>1038.1179999999999</c:v>
                </c:pt>
              </c:numCache>
            </c:numRef>
          </c:val>
          <c:extLst>
            <c:ext xmlns:c16="http://schemas.microsoft.com/office/drawing/2014/chart" uri="{C3380CC4-5D6E-409C-BE32-E72D297353CC}">
              <c16:uniqueId val="{00000008-6B1E-4B24-AFE6-79640F288FE9}"/>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ENERGY</a:t>
            </a:r>
            <a:r>
              <a:rPr lang="it-IT" sz="1000" baseline="0">
                <a:solidFill>
                  <a:schemeClr val="tx1"/>
                </a:solidFill>
                <a:latin typeface="Verdana" panose="020B0604030504040204" pitchFamily="34" charset="0"/>
                <a:ea typeface="Verdana" panose="020B0604030504040204" pitchFamily="34" charset="0"/>
              </a:rPr>
              <a:t> CONSUMPTION BY TYPE 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ED2E-4EFB-BD17-0AC781A55D73}"/>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ED2E-4EFB-BD17-0AC781A55D73}"/>
              </c:ext>
            </c:extLst>
          </c:dPt>
          <c:dLbls>
            <c:dLbl>
              <c:idx val="0"/>
              <c:layout>
                <c:manualLayout>
                  <c:x val="5.3956911636045497E-2"/>
                  <c:y val="-3.1998396033829105E-2"/>
                </c:manualLayout>
              </c:layout>
              <c:tx>
                <c:rich>
                  <a:bodyPr/>
                  <a:lstStyle/>
                  <a:p>
                    <a:r>
                      <a:rPr lang="en-US"/>
                      <a:t>Renewable</a:t>
                    </a:r>
                  </a:p>
                  <a:p>
                    <a:r>
                      <a:rPr lang="en-US"/>
                      <a:t>65.2%</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ED2E-4EFB-BD17-0AC781A55D73}"/>
                </c:ext>
              </c:extLst>
            </c:dLbl>
            <c:dLbl>
              <c:idx val="1"/>
              <c:layout>
                <c:manualLayout>
                  <c:x val="-3.1994641294838144E-2"/>
                  <c:y val="4.8662146398366869E-3"/>
                </c:manualLayout>
              </c:layout>
              <c:tx>
                <c:rich>
                  <a:bodyPr/>
                  <a:lstStyle/>
                  <a:p>
                    <a:r>
                      <a:rPr lang="en-US"/>
                      <a:t>Non-renewable</a:t>
                    </a:r>
                  </a:p>
                  <a:p>
                    <a:r>
                      <a:rPr lang="en-US"/>
                      <a:t>34.8%</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ED2E-4EFB-BD17-0AC781A55D7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'Consumi energetici_ANALISI'!$A$89:$A$90</c:f>
              <c:strCache>
                <c:ptCount val="2"/>
                <c:pt idx="0">
                  <c:v>Fonti rinnovabili </c:v>
                </c:pt>
                <c:pt idx="1">
                  <c:v>Fonti non rinnovabili </c:v>
                </c:pt>
              </c:strCache>
            </c:strRef>
          </c:cat>
          <c:val>
            <c:numRef>
              <c:f>'Consumi energetici_ANALISI'!$B$89:$B$90</c:f>
              <c:numCache>
                <c:formatCode>_-* #,##0.0_-;\-* #,##0.0_-;_-* "-"??_-;_-@_-</c:formatCode>
                <c:ptCount val="2"/>
                <c:pt idx="0">
                  <c:v>1038.1179999999999</c:v>
                </c:pt>
                <c:pt idx="1">
                  <c:v>555.26153948400008</c:v>
                </c:pt>
              </c:numCache>
            </c:numRef>
          </c:val>
          <c:extLst>
            <c:ext xmlns:c16="http://schemas.microsoft.com/office/drawing/2014/chart" uri="{C3380CC4-5D6E-409C-BE32-E72D297353CC}">
              <c16:uniqueId val="{00000004-ED2E-4EFB-BD17-0AC781A55D7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EMISSIONI SCOPE 1 PER FONTE ENERGETICA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3818-407F-A6A1-948C48D0E373}"/>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3818-407F-A6A1-948C48D0E373}"/>
              </c:ext>
            </c:extLst>
          </c:dPt>
          <c:dLbls>
            <c:dLbl>
              <c:idx val="0"/>
              <c:layout>
                <c:manualLayout>
                  <c:x val="3.4536964129483712E-2"/>
                  <c:y val="3.0185549722951299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3818-407F-A6A1-948C48D0E373}"/>
                </c:ext>
              </c:extLst>
            </c:dLbl>
            <c:dLbl>
              <c:idx val="1"/>
              <c:layout>
                <c:manualLayout>
                  <c:x val="-3.5233377077865266E-2"/>
                  <c:y val="5.22229512977544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3818-407F-A6A1-948C48D0E37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'SCOPE 1_ANALISI'!$A$58:$A$59</c:f>
              <c:strCache>
                <c:ptCount val="2"/>
                <c:pt idx="0">
                  <c:v>Combustione stazionaria</c:v>
                </c:pt>
                <c:pt idx="1">
                  <c:v>Combustione mobile</c:v>
                </c:pt>
              </c:strCache>
            </c:strRef>
          </c:cat>
          <c:val>
            <c:numRef>
              <c:f>'SCOPE 1_ANALISI'!$B$58:$B$59</c:f>
              <c:numCache>
                <c:formatCode>0.0</c:formatCode>
                <c:ptCount val="2"/>
                <c:pt idx="0">
                  <c:v>80.664410765535251</c:v>
                </c:pt>
                <c:pt idx="1">
                  <c:v>39.608806406934946</c:v>
                </c:pt>
              </c:numCache>
            </c:numRef>
          </c:val>
          <c:extLst>
            <c:ext xmlns:c16="http://schemas.microsoft.com/office/drawing/2014/chart" uri="{C3380CC4-5D6E-409C-BE32-E72D297353CC}">
              <c16:uniqueId val="{00000004-3818-407F-A6A1-948C48D0E37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EMISSIONI</a:t>
            </a:r>
            <a:r>
              <a:rPr lang="it-IT" sz="1000" baseline="0">
                <a:solidFill>
                  <a:schemeClr val="tx1"/>
                </a:solidFill>
                <a:latin typeface="Verdana" panose="020B0604030504040204" pitchFamily="34" charset="0"/>
                <a:ea typeface="Verdana" panose="020B0604030504040204" pitchFamily="34" charset="0"/>
              </a:rPr>
              <a:t> SCOPE 3 PER CATEGORIA 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manualLayout>
          <c:layoutTarget val="inner"/>
          <c:xMode val="edge"/>
          <c:yMode val="edge"/>
          <c:x val="0.28543153980752406"/>
          <c:y val="0.20987423447069117"/>
          <c:w val="0.41247047244094487"/>
          <c:h val="0.68745078740157484"/>
        </c:manualLayout>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DEDD-44C4-B88F-D65C75B10546}"/>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DEDD-44C4-B88F-D65C75B10546}"/>
              </c:ext>
            </c:extLst>
          </c:dPt>
          <c:dLbls>
            <c:dLbl>
              <c:idx val="0"/>
              <c:layout>
                <c:manualLayout>
                  <c:x val="0.23199728206563011"/>
                  <c:y val="-3.5643670286148676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1474619289340102"/>
                      <c:h val="0.22293206197854584"/>
                    </c:manualLayout>
                  </c15:layout>
                </c:ext>
                <c:ext xmlns:c16="http://schemas.microsoft.com/office/drawing/2014/chart" uri="{C3380CC4-5D6E-409C-BE32-E72D297353CC}">
                  <c16:uniqueId val="{00000001-DEDD-44C4-B88F-D65C75B10546}"/>
                </c:ext>
              </c:extLst>
            </c:dLbl>
            <c:dLbl>
              <c:idx val="1"/>
              <c:layout>
                <c:manualLayout>
                  <c:x val="-0.18935870516185477"/>
                  <c:y val="3.5552133604267205E-2"/>
                </c:manualLayout>
              </c:layout>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3-DEDD-44C4-B88F-D65C75B1054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'SCOPE 3'!$A$22:$A$23</c:f>
              <c:strCache>
                <c:ptCount val="2"/>
                <c:pt idx="0">
                  <c:v>CAT.1 - Beni e servizi acquistati</c:v>
                </c:pt>
                <c:pt idx="1">
                  <c:v>Altro</c:v>
                </c:pt>
              </c:strCache>
            </c:strRef>
          </c:cat>
          <c:val>
            <c:numRef>
              <c:f>'SCOPE 3'!$B$22:$B$23</c:f>
              <c:numCache>
                <c:formatCode>_-* #,##0.0_-;\-* #,##0.0_-;_-* "-"??_-;_-@_-</c:formatCode>
                <c:ptCount val="2"/>
                <c:pt idx="0">
                  <c:v>17649</c:v>
                </c:pt>
                <c:pt idx="1">
                  <c:v>675</c:v>
                </c:pt>
              </c:numCache>
            </c:numRef>
          </c:val>
          <c:extLst>
            <c:ext xmlns:c16="http://schemas.microsoft.com/office/drawing/2014/chart" uri="{C3380CC4-5D6E-409C-BE32-E72D297353CC}">
              <c16:uniqueId val="{00000004-DEDD-44C4-B88F-D65C75B1054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MATERIALI IN INGRESSO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02FA-41F3-A811-60FB2C97917A}"/>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02FA-41F3-A811-60FB2C97917A}"/>
              </c:ext>
            </c:extLst>
          </c:dPt>
          <c:dPt>
            <c:idx val="2"/>
            <c:bubble3D val="0"/>
            <c:spPr>
              <a:solidFill>
                <a:schemeClr val="tx1"/>
              </a:solidFill>
              <a:ln w="19050">
                <a:solidFill>
                  <a:schemeClr val="lt1"/>
                </a:solidFill>
              </a:ln>
              <a:effectLst/>
            </c:spPr>
            <c:extLst>
              <c:ext xmlns:c16="http://schemas.microsoft.com/office/drawing/2014/chart" uri="{C3380CC4-5D6E-409C-BE32-E72D297353CC}">
                <c16:uniqueId val="{00000005-02FA-41F3-A811-60FB2C97917A}"/>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2FA-41F3-A811-60FB2C97917A}"/>
              </c:ext>
            </c:extLst>
          </c:dPt>
          <c:dPt>
            <c:idx val="4"/>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9-02FA-41F3-A811-60FB2C97917A}"/>
              </c:ext>
            </c:extLst>
          </c:dPt>
          <c:dLbls>
            <c:dLbl>
              <c:idx val="0"/>
              <c:layout>
                <c:manualLayout>
                  <c:x val="1.2582509874827005E-2"/>
                  <c:y val="3.092219319594398E-2"/>
                </c:manualLayout>
              </c:layout>
              <c:tx>
                <c:rich>
                  <a:bodyPr/>
                  <a:lstStyle/>
                  <a:p>
                    <a:r>
                      <a:rPr lang="en-US"/>
                      <a:t>Iron pieces</a:t>
                    </a:r>
                  </a:p>
                  <a:p>
                    <a:r>
                      <a:rPr lang="en-US" baseline="0"/>
                      <a:t>63.3%</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02FA-41F3-A811-60FB2C97917A}"/>
                </c:ext>
              </c:extLst>
            </c:dLbl>
            <c:dLbl>
              <c:idx val="1"/>
              <c:layout>
                <c:manualLayout>
                  <c:x val="-2.5468564349572471E-2"/>
                  <c:y val="5.2680643740327424E-2"/>
                </c:manualLayout>
              </c:layout>
              <c:tx>
                <c:rich>
                  <a:bodyPr/>
                  <a:lstStyle/>
                  <a:p>
                    <a:r>
                      <a:rPr lang="en-US"/>
                      <a:t>Semi-finished and finished castings in high-alloy steel</a:t>
                    </a:r>
                  </a:p>
                  <a:p>
                    <a:r>
                      <a:rPr lang="en-US" baseline="0"/>
                      <a:t>24.5%</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02FA-41F3-A811-60FB2C97917A}"/>
                </c:ext>
              </c:extLst>
            </c:dLbl>
            <c:dLbl>
              <c:idx val="2"/>
              <c:layout>
                <c:manualLayout>
                  <c:x val="-1.6628183993255718E-2"/>
                  <c:y val="6.540046508438227E-2"/>
                </c:manualLayout>
              </c:layout>
              <c:tx>
                <c:rich>
                  <a:bodyPr/>
                  <a:lstStyle/>
                  <a:p>
                    <a:r>
                      <a:rPr lang="en-US"/>
                      <a:t>Steel accessories</a:t>
                    </a:r>
                  </a:p>
                  <a:p>
                    <a:r>
                      <a:rPr lang="en-US" baseline="0"/>
                      <a:t>3.4%</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02FA-41F3-A811-60FB2C97917A}"/>
                </c:ext>
              </c:extLst>
            </c:dLbl>
            <c:dLbl>
              <c:idx val="3"/>
              <c:tx>
                <c:rich>
                  <a:bodyPr/>
                  <a:lstStyle/>
                  <a:p>
                    <a:r>
                      <a:rPr lang="en-US"/>
                      <a:t>High alloy steel</a:t>
                    </a:r>
                    <a:r>
                      <a:rPr lang="en-US" baseline="0"/>
                      <a:t>
2.2%</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02FA-41F3-A811-60FB2C97917A}"/>
                </c:ext>
              </c:extLst>
            </c:dLbl>
            <c:dLbl>
              <c:idx val="4"/>
              <c:layout>
                <c:manualLayout>
                  <c:x val="7.0905605245853154E-2"/>
                  <c:y val="1.5639270942068579E-3"/>
                </c:manualLayout>
              </c:layout>
              <c:tx>
                <c:rich>
                  <a:bodyPr/>
                  <a:lstStyle/>
                  <a:p>
                    <a:r>
                      <a:rPr lang="en-US"/>
                      <a:t>Other</a:t>
                    </a:r>
                  </a:p>
                  <a:p>
                    <a:r>
                      <a:rPr lang="en-US"/>
                      <a:t>6.7%</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9-02FA-41F3-A811-60FB2C97917A}"/>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'2024 vs 2025_DEF'!$A$40:$A$44</c:f>
              <c:strCache>
                <c:ptCount val="5"/>
                <c:pt idx="0">
                  <c:v>Pezzi in ferro</c:v>
                </c:pt>
                <c:pt idx="1">
                  <c:v>Fusioni semilavorate e finite in acciaio alto legato</c:v>
                </c:pt>
                <c:pt idx="2">
                  <c:v>Accessori in acciaio</c:v>
                </c:pt>
                <c:pt idx="3">
                  <c:v>Acciaio alto legato</c:v>
                </c:pt>
                <c:pt idx="4">
                  <c:v>Altro</c:v>
                </c:pt>
              </c:strCache>
            </c:strRef>
          </c:cat>
          <c:val>
            <c:numRef>
              <c:f>'2024 vs 2025_DEF'!$C$40:$C$44</c:f>
              <c:numCache>
                <c:formatCode>0.0%</c:formatCode>
                <c:ptCount val="5"/>
                <c:pt idx="0">
                  <c:v>0.63318583534836648</c:v>
                </c:pt>
                <c:pt idx="1">
                  <c:v>0.24477004527442109</c:v>
                </c:pt>
                <c:pt idx="2">
                  <c:v>3.3578453411569349E-2</c:v>
                </c:pt>
                <c:pt idx="3">
                  <c:v>2.1911629942525671E-2</c:v>
                </c:pt>
                <c:pt idx="4">
                  <c:v>6.655403602311738E-2</c:v>
                </c:pt>
              </c:numCache>
            </c:numRef>
          </c:val>
          <c:extLst>
            <c:ext xmlns:c16="http://schemas.microsoft.com/office/drawing/2014/chart" uri="{C3380CC4-5D6E-409C-BE32-E72D297353CC}">
              <c16:uniqueId val="{0000000A-02FA-41F3-A811-60FB2C97917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PRODCUTS COMPOSITION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FF576"/>
              </a:solidFill>
              <a:ln w="19050">
                <a:solidFill>
                  <a:schemeClr val="lt1"/>
                </a:solidFill>
              </a:ln>
              <a:effectLst/>
            </c:spPr>
            <c:extLst>
              <c:ext xmlns:c16="http://schemas.microsoft.com/office/drawing/2014/chart" uri="{C3380CC4-5D6E-409C-BE32-E72D297353CC}">
                <c16:uniqueId val="{00000001-279D-4A01-8B00-734980C0E596}"/>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279D-4A01-8B00-734980C0E596}"/>
              </c:ext>
            </c:extLst>
          </c:dPt>
          <c:dLbls>
            <c:dLbl>
              <c:idx val="0"/>
              <c:layout>
                <c:manualLayout>
                  <c:x val="1.8110566137333393E-2"/>
                  <c:y val="-1.1878303944401316E-2"/>
                </c:manualLayout>
              </c:layout>
              <c:tx>
                <c:rich>
                  <a:bodyPr/>
                  <a:lstStyle/>
                  <a:p>
                    <a:r>
                      <a:rPr lang="en-US" baseline="0"/>
                      <a:t>Recycled material</a:t>
                    </a:r>
                  </a:p>
                  <a:p>
                    <a:r>
                      <a:rPr lang="en-US" baseline="0"/>
                      <a:t>67.8%</a:t>
                    </a:r>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8375000000000006"/>
                      <c:h val="0.21648148148148144"/>
                    </c:manualLayout>
                  </c15:layout>
                  <c15:showDataLabelsRange val="0"/>
                </c:ext>
                <c:ext xmlns:c16="http://schemas.microsoft.com/office/drawing/2014/chart" uri="{C3380CC4-5D6E-409C-BE32-E72D297353CC}">
                  <c16:uniqueId val="{00000001-279D-4A01-8B00-734980C0E596}"/>
                </c:ext>
              </c:extLst>
            </c:dLbl>
            <c:dLbl>
              <c:idx val="1"/>
              <c:layout>
                <c:manualLayout>
                  <c:x val="4.1432059121101483E-3"/>
                  <c:y val="1.0299804073786551E-2"/>
                </c:manualLayout>
              </c:layout>
              <c:tx>
                <c:rich>
                  <a:bodyPr/>
                  <a:lstStyle/>
                  <a:p>
                    <a:r>
                      <a:rPr lang="en-US" baseline="0"/>
                      <a:t>Virgin raw material</a:t>
                    </a:r>
                  </a:p>
                  <a:p>
                    <a:r>
                      <a:rPr lang="en-US" baseline="0"/>
                      <a:t>32.2%</a:t>
                    </a:r>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15:showDataLabelsRange val="0"/>
                </c:ext>
                <c:ext xmlns:c16="http://schemas.microsoft.com/office/drawing/2014/chart" uri="{C3380CC4-5D6E-409C-BE32-E72D297353CC}">
                  <c16:uniqueId val="{00000003-279D-4A01-8B00-734980C0E596}"/>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'riassunto 2025'!$A$16:$A$17</c:f>
              <c:strCache>
                <c:ptCount val="2"/>
                <c:pt idx="0">
                  <c:v>Materiale riciclato (rottame)</c:v>
                </c:pt>
                <c:pt idx="1">
                  <c:v>Materia prima nuova</c:v>
                </c:pt>
              </c:strCache>
            </c:strRef>
          </c:cat>
          <c:val>
            <c:numRef>
              <c:f>'riassunto 2025'!$E$16:$E$17</c:f>
              <c:numCache>
                <c:formatCode>0.0%</c:formatCode>
                <c:ptCount val="2"/>
                <c:pt idx="0">
                  <c:v>0.67752856965519748</c:v>
                </c:pt>
                <c:pt idx="1">
                  <c:v>0.32247143034480252</c:v>
                </c:pt>
              </c:numCache>
            </c:numRef>
          </c:val>
          <c:extLst>
            <c:ext xmlns:c16="http://schemas.microsoft.com/office/drawing/2014/chart" uri="{C3380CC4-5D6E-409C-BE32-E72D297353CC}">
              <c16:uniqueId val="{00000004-279D-4A01-8B00-734980C0E596}"/>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	WASTE DESTINATION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68928"/>
              </a:solidFill>
              <a:ln w="19050">
                <a:solidFill>
                  <a:schemeClr val="lt1"/>
                </a:solidFill>
              </a:ln>
              <a:effectLst/>
            </c:spPr>
            <c:extLst>
              <c:ext xmlns:c16="http://schemas.microsoft.com/office/drawing/2014/chart" uri="{C3380CC4-5D6E-409C-BE32-E72D297353CC}">
                <c16:uniqueId val="{00000001-3C51-41A2-AF87-0AC47D4DF767}"/>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3C51-41A2-AF87-0AC47D4DF767}"/>
              </c:ext>
            </c:extLst>
          </c:dPt>
          <c:dLbls>
            <c:dLbl>
              <c:idx val="0"/>
              <c:layout>
                <c:manualLayout>
                  <c:x val="2.204593175853008E-2"/>
                  <c:y val="9.7727961334457672E-2"/>
                </c:manualLayout>
              </c:layout>
              <c:tx>
                <c:rich>
                  <a:bodyPr/>
                  <a:lstStyle/>
                  <a:p>
                    <a:r>
                      <a:rPr lang="en-US"/>
                      <a:t>Meant for disposal</a:t>
                    </a:r>
                  </a:p>
                  <a:p>
                    <a:r>
                      <a:rPr lang="en-US"/>
                      <a:t>7.2%</a:t>
                    </a:r>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8375000000000006"/>
                      <c:h val="0.21648148148148144"/>
                    </c:manualLayout>
                  </c15:layout>
                  <c15:showDataLabelsRange val="0"/>
                </c:ext>
                <c:ext xmlns:c16="http://schemas.microsoft.com/office/drawing/2014/chart" uri="{C3380CC4-5D6E-409C-BE32-E72D297353CC}">
                  <c16:uniqueId val="{00000001-3C51-41A2-AF87-0AC47D4DF767}"/>
                </c:ext>
              </c:extLst>
            </c:dLbl>
            <c:dLbl>
              <c:idx val="1"/>
              <c:layout>
                <c:manualLayout>
                  <c:x val="-0.11974256342957133"/>
                  <c:y val="-2.7850360846757856E-2"/>
                </c:manualLayout>
              </c:layout>
              <c:tx>
                <c:rich>
                  <a:bodyPr/>
                  <a:lstStyle/>
                  <a:p>
                    <a:r>
                      <a:rPr lang="en-US"/>
                      <a:t>Removed from disposal</a:t>
                    </a:r>
                  </a:p>
                  <a:p>
                    <a:r>
                      <a:rPr lang="en-US" baseline="0"/>
                      <a:t>92.8%</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15:showDataLabelsRange val="0"/>
                </c:ext>
                <c:ext xmlns:c16="http://schemas.microsoft.com/office/drawing/2014/chart" uri="{C3380CC4-5D6E-409C-BE32-E72D297353CC}">
                  <c16:uniqueId val="{00000003-3C51-41A2-AF87-0AC47D4DF767}"/>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RIEPILOGO!$A$49:$A$50</c:f>
              <c:strCache>
                <c:ptCount val="2"/>
                <c:pt idx="0">
                  <c:v>Destinati allo smaltimento</c:v>
                </c:pt>
                <c:pt idx="1">
                  <c:v>Sottratti allo smaltimento</c:v>
                </c:pt>
              </c:strCache>
            </c:strRef>
          </c:cat>
          <c:val>
            <c:numRef>
              <c:f>RIEPILOGO!$C$49:$C$50</c:f>
              <c:numCache>
                <c:formatCode>0.0%</c:formatCode>
                <c:ptCount val="2"/>
                <c:pt idx="0">
                  <c:v>7.2011433313355772E-2</c:v>
                </c:pt>
                <c:pt idx="1">
                  <c:v>0.9279885666866442</c:v>
                </c:pt>
              </c:numCache>
            </c:numRef>
          </c:val>
          <c:extLst>
            <c:ext xmlns:c16="http://schemas.microsoft.com/office/drawing/2014/chart" uri="{C3380CC4-5D6E-409C-BE32-E72D297353CC}">
              <c16:uniqueId val="{00000004-3C51-41A2-AF87-0AC47D4DF767}"/>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COMPOSITION PER GENDER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rgbClr val="F68928"/>
              </a:solidFill>
              <a:ln w="19050">
                <a:solidFill>
                  <a:schemeClr val="lt1"/>
                </a:solidFill>
              </a:ln>
              <a:effectLst/>
            </c:spPr>
            <c:extLst>
              <c:ext xmlns:c16="http://schemas.microsoft.com/office/drawing/2014/chart" uri="{C3380CC4-5D6E-409C-BE32-E72D297353CC}">
                <c16:uniqueId val="{00000001-F051-40AA-A982-5B7FC18A0F2F}"/>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F051-40AA-A982-5B7FC18A0F2F}"/>
              </c:ext>
            </c:extLst>
          </c:dPt>
          <c:dLbls>
            <c:dLbl>
              <c:idx val="0"/>
              <c:layout>
                <c:manualLayout>
                  <c:x val="5.3986439195100613E-2"/>
                  <c:y val="6.2938174394867305E-2"/>
                </c:manualLayout>
              </c:layout>
              <c:tx>
                <c:rich>
                  <a:bodyPr/>
                  <a:lstStyle/>
                  <a:p>
                    <a:r>
                      <a:rPr lang="en-US"/>
                      <a:t>Women</a:t>
                    </a:r>
                    <a:r>
                      <a:rPr lang="en-US" baseline="0"/>
                      <a:t> </a:t>
                    </a:r>
                  </a:p>
                  <a:p>
                    <a:r>
                      <a:rPr lang="en-US" baseline="0"/>
                      <a:t>21.1%</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F051-40AA-A982-5B7FC18A0F2F}"/>
                </c:ext>
              </c:extLst>
            </c:dLbl>
            <c:dLbl>
              <c:idx val="1"/>
              <c:layout>
                <c:manualLayout>
                  <c:x val="-0.12335629921259846"/>
                  <c:y val="-0.18423592884222814"/>
                </c:manualLayout>
              </c:layout>
              <c:tx>
                <c:rich>
                  <a:bodyPr/>
                  <a:lstStyle/>
                  <a:p>
                    <a:r>
                      <a:rPr lang="en-US"/>
                      <a:t>Men</a:t>
                    </a:r>
                  </a:p>
                  <a:p>
                    <a:r>
                      <a:rPr lang="en-US"/>
                      <a:t>78.9%</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F051-40AA-A982-5B7FC18A0F2F}"/>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showLegendKey val="0"/>
            <c:showVal val="0"/>
            <c:showCatName val="0"/>
            <c:showSerName val="0"/>
            <c:showPercent val="0"/>
            <c:showBubbleSize val="0"/>
            <c:extLst>
              <c:ext xmlns:c15="http://schemas.microsoft.com/office/drawing/2012/chart" uri="{CE6537A1-D6FC-4f65-9D91-7224C49458BB}"/>
            </c:extLst>
          </c:dLbls>
          <c:cat>
            <c:strRef>
              <c:f>Personale!$A$5:$A$6</c:f>
              <c:strCache>
                <c:ptCount val="2"/>
                <c:pt idx="0">
                  <c:v>Donne</c:v>
                </c:pt>
                <c:pt idx="1">
                  <c:v>Uomini</c:v>
                </c:pt>
              </c:strCache>
            </c:strRef>
          </c:cat>
          <c:val>
            <c:numRef>
              <c:f>Personale!$B$5:$B$6</c:f>
              <c:numCache>
                <c:formatCode>0.0</c:formatCode>
                <c:ptCount val="2"/>
                <c:pt idx="0">
                  <c:v>8</c:v>
                </c:pt>
                <c:pt idx="1">
                  <c:v>30</c:v>
                </c:pt>
              </c:numCache>
            </c:numRef>
          </c:val>
          <c:extLst>
            <c:ext xmlns:c16="http://schemas.microsoft.com/office/drawing/2014/chart" uri="{C3380CC4-5D6E-409C-BE32-E72D297353CC}">
              <c16:uniqueId val="{00000004-F051-40AA-A982-5B7FC18A0F2F}"/>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TYPE OF CONTRACT 2025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spPr>
            <a:solidFill>
              <a:srgbClr val="F68928"/>
            </a:solidFill>
          </c:spPr>
          <c:dPt>
            <c:idx val="0"/>
            <c:bubble3D val="0"/>
            <c:spPr>
              <a:solidFill>
                <a:srgbClr val="F68928"/>
              </a:solidFill>
              <a:ln w="19050">
                <a:solidFill>
                  <a:schemeClr val="lt1"/>
                </a:solidFill>
              </a:ln>
              <a:effectLst/>
            </c:spPr>
            <c:extLst>
              <c:ext xmlns:c16="http://schemas.microsoft.com/office/drawing/2014/chart" uri="{C3380CC4-5D6E-409C-BE32-E72D297353CC}">
                <c16:uniqueId val="{00000001-28F5-4E86-A349-717B370EC4EB}"/>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28F5-4E86-A349-717B370EC4EB}"/>
              </c:ext>
            </c:extLst>
          </c:dPt>
          <c:dLbls>
            <c:dLbl>
              <c:idx val="0"/>
              <c:layout>
                <c:manualLayout>
                  <c:x val="0.16926804461942258"/>
                  <c:y val="6.3005978419364242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r>
                      <a:rPr lang="en-US"/>
                      <a:t>Fixed-term</a:t>
                    </a:r>
                  </a:p>
                  <a:p>
                    <a:pPr>
                      <a:defRPr>
                        <a:solidFill>
                          <a:schemeClr val="tx1"/>
                        </a:solidFill>
                        <a:latin typeface="Verdana" panose="020B0604030504040204" pitchFamily="34" charset="0"/>
                        <a:ea typeface="Verdana" panose="020B0604030504040204" pitchFamily="34" charset="0"/>
                      </a:defRPr>
                    </a:pPr>
                    <a:r>
                      <a:rPr lang="en-US"/>
                      <a:t>2.6%</a:t>
                    </a:r>
                  </a:p>
                </c:rich>
              </c:tx>
              <c:numFmt formatCode="0.0%" sourceLinked="0"/>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30597222222222215"/>
                      <c:h val="0.19333333333333333"/>
                    </c:manualLayout>
                  </c15:layout>
                  <c15:showDataLabelsRange val="0"/>
                </c:ext>
                <c:ext xmlns:c16="http://schemas.microsoft.com/office/drawing/2014/chart" uri="{C3380CC4-5D6E-409C-BE32-E72D297353CC}">
                  <c16:uniqueId val="{00000001-28F5-4E86-A349-717B370EC4EB}"/>
                </c:ext>
              </c:extLst>
            </c:dLbl>
            <c:dLbl>
              <c:idx val="1"/>
              <c:layout>
                <c:manualLayout>
                  <c:x val="-0.22807589676290463"/>
                  <c:y val="-6.5022783610382037E-2"/>
                </c:manualLayout>
              </c:layout>
              <c:tx>
                <c:rich>
                  <a:bodyPr/>
                  <a:lstStyle/>
                  <a:p>
                    <a:r>
                      <a:rPr lang="en-US"/>
                      <a:t>Permanent contract</a:t>
                    </a:r>
                  </a:p>
                  <a:p>
                    <a:r>
                      <a:rPr lang="en-US"/>
                      <a:t>97.4%</a:t>
                    </a:r>
                  </a:p>
                </c:rich>
              </c:tx>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2320844269466317"/>
                      <c:h val="0.21648148148148144"/>
                    </c:manualLayout>
                  </c15:layout>
                  <c15:showDataLabelsRange val="0"/>
                </c:ext>
                <c:ext xmlns:c16="http://schemas.microsoft.com/office/drawing/2014/chart" uri="{C3380CC4-5D6E-409C-BE32-E72D297353CC}">
                  <c16:uniqueId val="{00000003-28F5-4E86-A349-717B370EC4EB}"/>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Personale!$A$12:$A$13</c:f>
              <c:strCache>
                <c:ptCount val="2"/>
                <c:pt idx="0">
                  <c:v>Tempo determinato</c:v>
                </c:pt>
                <c:pt idx="1">
                  <c:v>Tempo indeterminato</c:v>
                </c:pt>
              </c:strCache>
            </c:strRef>
          </c:cat>
          <c:val>
            <c:numRef>
              <c:f>Personale!$B$12:$B$13</c:f>
              <c:numCache>
                <c:formatCode>0.0</c:formatCode>
                <c:ptCount val="2"/>
                <c:pt idx="0">
                  <c:v>1</c:v>
                </c:pt>
                <c:pt idx="1">
                  <c:v>37</c:v>
                </c:pt>
              </c:numCache>
            </c:numRef>
          </c:val>
          <c:extLst>
            <c:ext xmlns:c16="http://schemas.microsoft.com/office/drawing/2014/chart" uri="{C3380CC4-5D6E-409C-BE32-E72D297353CC}">
              <c16:uniqueId val="{00000004-28F5-4E86-A349-717B370EC4EB}"/>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it-IT" sz="1000">
                <a:solidFill>
                  <a:schemeClr val="tx1"/>
                </a:solidFill>
                <a:latin typeface="Verdana" panose="020B0604030504040204" pitchFamily="34" charset="0"/>
                <a:ea typeface="Verdana" panose="020B0604030504040204" pitchFamily="34" charset="0"/>
              </a:rPr>
              <a:t>COMPOSITION FOR CONTRACTUAL CLASSIFICATION </a:t>
            </a:r>
            <a:r>
              <a:rPr lang="it-IT" sz="1000" baseline="0">
                <a:solidFill>
                  <a:schemeClr val="tx1"/>
                </a:solidFill>
                <a:latin typeface="Verdana" panose="020B0604030504040204" pitchFamily="34" charset="0"/>
                <a:ea typeface="Verdana" panose="020B0604030504040204" pitchFamily="34" charset="0"/>
              </a:rPr>
              <a:t>2025</a:t>
            </a:r>
            <a:endParaRPr lang="it-IT" sz="1000">
              <a:solidFill>
                <a:schemeClr val="tx1"/>
              </a:solidFill>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it-IT"/>
        </a:p>
      </c:txPr>
    </c:title>
    <c:autoTitleDeleted val="0"/>
    <c:plotArea>
      <c:layout/>
      <c:pieChart>
        <c:varyColors val="1"/>
        <c:ser>
          <c:idx val="0"/>
          <c:order val="0"/>
          <c:spPr>
            <a:solidFill>
              <a:srgbClr val="FFF576"/>
            </a:solidFill>
          </c:spPr>
          <c:dPt>
            <c:idx val="0"/>
            <c:bubble3D val="0"/>
            <c:spPr>
              <a:solidFill>
                <a:srgbClr val="2A1C08"/>
              </a:solidFill>
              <a:ln w="19050">
                <a:solidFill>
                  <a:schemeClr val="lt1"/>
                </a:solidFill>
              </a:ln>
              <a:effectLst/>
            </c:spPr>
            <c:extLst>
              <c:ext xmlns:c16="http://schemas.microsoft.com/office/drawing/2014/chart" uri="{C3380CC4-5D6E-409C-BE32-E72D297353CC}">
                <c16:uniqueId val="{00000001-53E1-49C9-B128-368F2EC12CB3}"/>
              </c:ext>
            </c:extLst>
          </c:dPt>
          <c:dPt>
            <c:idx val="1"/>
            <c:bubble3D val="0"/>
            <c:spPr>
              <a:solidFill>
                <a:srgbClr val="F68928"/>
              </a:solidFill>
              <a:ln w="19050">
                <a:solidFill>
                  <a:schemeClr val="lt1"/>
                </a:solidFill>
              </a:ln>
              <a:effectLst/>
            </c:spPr>
            <c:extLst>
              <c:ext xmlns:c16="http://schemas.microsoft.com/office/drawing/2014/chart" uri="{C3380CC4-5D6E-409C-BE32-E72D297353CC}">
                <c16:uniqueId val="{00000003-53E1-49C9-B128-368F2EC12CB3}"/>
              </c:ext>
            </c:extLst>
          </c:dPt>
          <c:dPt>
            <c:idx val="2"/>
            <c:bubble3D val="0"/>
            <c:spPr>
              <a:solidFill>
                <a:srgbClr val="FFF576"/>
              </a:solidFill>
              <a:ln w="19050">
                <a:solidFill>
                  <a:schemeClr val="lt1"/>
                </a:solidFill>
              </a:ln>
              <a:effectLst/>
            </c:spPr>
            <c:extLst>
              <c:ext xmlns:c16="http://schemas.microsoft.com/office/drawing/2014/chart" uri="{C3380CC4-5D6E-409C-BE32-E72D297353CC}">
                <c16:uniqueId val="{00000005-53E1-49C9-B128-368F2EC12CB3}"/>
              </c:ext>
            </c:extLst>
          </c:dPt>
          <c:dLbls>
            <c:dLbl>
              <c:idx val="0"/>
              <c:layout>
                <c:manualLayout>
                  <c:x val="0.10541776027996501"/>
                  <c:y val="5.0899314668999711E-2"/>
                </c:manualLayout>
              </c:layout>
              <c:tx>
                <c:rich>
                  <a:bodyPr/>
                  <a:lstStyle/>
                  <a:p>
                    <a:r>
                      <a:rPr lang="en-US"/>
                      <a:t>Managers</a:t>
                    </a:r>
                  </a:p>
                  <a:p>
                    <a:r>
                      <a:rPr lang="en-US"/>
                      <a:t>7.9%</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53E1-49C9-B128-368F2EC12CB3}"/>
                </c:ext>
              </c:extLst>
            </c:dLbl>
            <c:dLbl>
              <c:idx val="1"/>
              <c:layout>
                <c:manualLayout>
                  <c:x val="3.0658573928258968E-2"/>
                  <c:y val="0.19224154272382618"/>
                </c:manualLayout>
              </c:layout>
              <c:tx>
                <c:rich>
                  <a:bodyPr/>
                  <a:lstStyle/>
                  <a:p>
                    <a:r>
                      <a:rPr lang="en-US"/>
                      <a:t>White</a:t>
                    </a:r>
                    <a:r>
                      <a:rPr lang="en-US" baseline="0"/>
                      <a:t> collars</a:t>
                    </a:r>
                  </a:p>
                  <a:p>
                    <a:r>
                      <a:rPr lang="en-US" baseline="0"/>
                      <a:t>26.3%</a:t>
                    </a:r>
                    <a:endParaRPr lang="en-US"/>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53E1-49C9-B128-368F2EC12CB3}"/>
                </c:ext>
              </c:extLst>
            </c:dLbl>
            <c:dLbl>
              <c:idx val="2"/>
              <c:layout>
                <c:manualLayout>
                  <c:x val="-4.6841207349081364E-2"/>
                  <c:y val="-2.707859434237387E-2"/>
                </c:manualLayout>
              </c:layout>
              <c:tx>
                <c:rich>
                  <a:bodyPr/>
                  <a:lstStyle/>
                  <a:p>
                    <a:r>
                      <a:rPr lang="en-US"/>
                      <a:t>Blue collars</a:t>
                    </a:r>
                  </a:p>
                  <a:p>
                    <a:r>
                      <a:rPr lang="en-US"/>
                      <a:t>65.8%</a:t>
                    </a:r>
                  </a:p>
                </c:rich>
              </c:tx>
              <c:dLblPos val="bestFit"/>
              <c:showLegendKey val="0"/>
              <c:showVal val="0"/>
              <c:showCatName val="1"/>
              <c:showSerName val="0"/>
              <c:showPercent val="1"/>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53E1-49C9-B128-368F2EC12CB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Personale!$A$38:$A$40</c:f>
              <c:strCache>
                <c:ptCount val="3"/>
                <c:pt idx="0">
                  <c:v>Quadri</c:v>
                </c:pt>
                <c:pt idx="1">
                  <c:v>Impiegati</c:v>
                </c:pt>
                <c:pt idx="2">
                  <c:v>Operai</c:v>
                </c:pt>
              </c:strCache>
            </c:strRef>
          </c:cat>
          <c:val>
            <c:numRef>
              <c:f>Personale!$B$38:$B$40</c:f>
              <c:numCache>
                <c:formatCode>0.0</c:formatCode>
                <c:ptCount val="3"/>
                <c:pt idx="0">
                  <c:v>3</c:v>
                </c:pt>
                <c:pt idx="1">
                  <c:v>10</c:v>
                </c:pt>
                <c:pt idx="2">
                  <c:v>25</c:v>
                </c:pt>
              </c:numCache>
            </c:numRef>
          </c:val>
          <c:extLst>
            <c:ext xmlns:c16="http://schemas.microsoft.com/office/drawing/2014/chart" uri="{C3380CC4-5D6E-409C-BE32-E72D297353CC}">
              <c16:uniqueId val="{00000006-53E1-49C9-B128-368F2EC12CB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Distribution of Settled Value by Supply Categories 2025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it-IT"/>
        </a:p>
      </c:txPr>
    </c:title>
    <c:autoTitleDeleted val="0"/>
    <c:plotArea>
      <c:layout/>
      <c:pieChart>
        <c:varyColors val="1"/>
        <c:ser>
          <c:idx val="0"/>
          <c:order val="0"/>
          <c:dPt>
            <c:idx val="0"/>
            <c:bubble3D val="0"/>
            <c:spPr>
              <a:solidFill>
                <a:schemeClr val="tx1"/>
              </a:solidFill>
              <a:ln w="19050">
                <a:solidFill>
                  <a:schemeClr val="lt1"/>
                </a:solidFill>
              </a:ln>
              <a:effectLst/>
            </c:spPr>
            <c:extLst>
              <c:ext xmlns:c16="http://schemas.microsoft.com/office/drawing/2014/chart" uri="{C3380CC4-5D6E-409C-BE32-E72D297353CC}">
                <c16:uniqueId val="{00000001-45B7-488C-936A-2BD3C494E25A}"/>
              </c:ext>
            </c:extLst>
          </c:dPt>
          <c:dPt>
            <c:idx val="1"/>
            <c:bubble3D val="0"/>
            <c:spPr>
              <a:solidFill>
                <a:srgbClr val="FFF576"/>
              </a:solidFill>
              <a:ln w="19050">
                <a:solidFill>
                  <a:schemeClr val="lt1"/>
                </a:solidFill>
              </a:ln>
              <a:effectLst/>
            </c:spPr>
            <c:extLst>
              <c:ext xmlns:c16="http://schemas.microsoft.com/office/drawing/2014/chart" uri="{C3380CC4-5D6E-409C-BE32-E72D297353CC}">
                <c16:uniqueId val="{00000003-45B7-488C-936A-2BD3C494E25A}"/>
              </c:ext>
            </c:extLst>
          </c:dPt>
          <c:dPt>
            <c:idx val="2"/>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5-45B7-488C-936A-2BD3C494E25A}"/>
              </c:ext>
            </c:extLst>
          </c:dPt>
          <c:dPt>
            <c:idx val="3"/>
            <c:bubble3D val="0"/>
            <c:spPr>
              <a:solidFill>
                <a:srgbClr val="F68928"/>
              </a:solidFill>
              <a:ln w="19050">
                <a:solidFill>
                  <a:schemeClr val="lt1"/>
                </a:solidFill>
              </a:ln>
              <a:effectLst/>
            </c:spPr>
            <c:extLst>
              <c:ext xmlns:c16="http://schemas.microsoft.com/office/drawing/2014/chart" uri="{C3380CC4-5D6E-409C-BE32-E72D297353CC}">
                <c16:uniqueId val="{00000007-45B7-488C-936A-2BD3C494E25A}"/>
              </c:ext>
            </c:extLst>
          </c:dPt>
          <c:dLbls>
            <c:dLbl>
              <c:idx val="0"/>
              <c:tx>
                <c:rich>
                  <a:bodyPr/>
                  <a:lstStyle/>
                  <a:p>
                    <a:r>
                      <a:rPr lang="en-US"/>
                      <a:t>Other</a:t>
                    </a:r>
                  </a:p>
                  <a:p>
                    <a:r>
                      <a:rPr lang="en-US"/>
                      <a:t>2.3%</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45B7-488C-936A-2BD3C494E25A}"/>
                </c:ext>
              </c:extLst>
            </c:dLbl>
            <c:dLbl>
              <c:idx val="1"/>
              <c:layout>
                <c:manualLayout>
                  <c:x val="1.8940545145561202E-2"/>
                  <c:y val="-2.5714933973122894E-2"/>
                </c:manualLayout>
              </c:layout>
              <c:tx>
                <c:rich>
                  <a:bodyPr/>
                  <a:lstStyle/>
                  <a:p>
                    <a:r>
                      <a:rPr lang="en-US"/>
                      <a:t>Goods (excluding raw materials)</a:t>
                    </a:r>
                  </a:p>
                  <a:p>
                    <a:r>
                      <a:rPr lang="en-US"/>
                      <a:t>60.5%</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45B7-488C-936A-2BD3C494E25A}"/>
                </c:ext>
              </c:extLst>
            </c:dLbl>
            <c:dLbl>
              <c:idx val="2"/>
              <c:layout>
                <c:manualLayout>
                  <c:x val="-1.6626713985409845E-2"/>
                  <c:y val="-4.9201253670541144E-2"/>
                </c:manualLayout>
              </c:layout>
              <c:tx>
                <c:rich>
                  <a:bodyPr/>
                  <a:lstStyle/>
                  <a:p>
                    <a:r>
                      <a:rPr lang="en-US"/>
                      <a:t>Raw materials</a:t>
                    </a:r>
                  </a:p>
                  <a:p>
                    <a:r>
                      <a:rPr lang="en-US"/>
                      <a:t>9.0%</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45B7-488C-936A-2BD3C494E25A}"/>
                </c:ext>
              </c:extLst>
            </c:dLbl>
            <c:dLbl>
              <c:idx val="3"/>
              <c:layout>
                <c:manualLayout>
                  <c:x val="-4.0239193033328124E-2"/>
                  <c:y val="4.926783491509034E-2"/>
                </c:manualLayout>
              </c:layout>
              <c:tx>
                <c:rich>
                  <a:bodyPr/>
                  <a:lstStyle/>
                  <a:p>
                    <a:r>
                      <a:rPr lang="en-US"/>
                      <a:t>Services</a:t>
                    </a:r>
                  </a:p>
                  <a:p>
                    <a:r>
                      <a:rPr lang="en-US"/>
                      <a:t>28.2%</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45B7-488C-936A-2BD3C494E25A}"/>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'MAPPATURA_TABELLE+GRAFICI'!$A$28:$A$31</c:f>
              <c:strCache>
                <c:ptCount val="4"/>
                <c:pt idx="0">
                  <c:v>Altro</c:v>
                </c:pt>
                <c:pt idx="1">
                  <c:v>Beni (escluse materie prime)</c:v>
                </c:pt>
                <c:pt idx="2">
                  <c:v>Materie prime</c:v>
                </c:pt>
                <c:pt idx="3">
                  <c:v>Servizi</c:v>
                </c:pt>
              </c:strCache>
            </c:strRef>
          </c:cat>
          <c:val>
            <c:numRef>
              <c:f>'MAPPATURA_TABELLE+GRAFICI'!$C$28:$C$31</c:f>
              <c:numCache>
                <c:formatCode>0.0%</c:formatCode>
                <c:ptCount val="4"/>
                <c:pt idx="0">
                  <c:v>2.3178605585462652E-2</c:v>
                </c:pt>
                <c:pt idx="1">
                  <c:v>0.60497736284090531</c:v>
                </c:pt>
                <c:pt idx="2">
                  <c:v>9.0134480805771244E-2</c:v>
                </c:pt>
                <c:pt idx="3">
                  <c:v>0.28170955076786081</c:v>
                </c:pt>
              </c:numCache>
            </c:numRef>
          </c:val>
          <c:extLst>
            <c:ext xmlns:c16="http://schemas.microsoft.com/office/drawing/2014/chart" uri="{C3380CC4-5D6E-409C-BE32-E72D297353CC}">
              <c16:uniqueId val="{00000008-45B7-488C-936A-2BD3C494E25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solidFill>
                <a:latin typeface="+mn-lt"/>
                <a:ea typeface="+mn-ea"/>
                <a:cs typeface="+mn-cs"/>
              </a:defRPr>
            </a:pPr>
            <a:r>
              <a:rPr lang="it-IT" sz="1000" b="0" i="0" u="none" strike="noStrike" baseline="0">
                <a:solidFill>
                  <a:schemeClr val="tx1"/>
                </a:solidFill>
                <a:effectLst/>
                <a:latin typeface="Verdana" panose="020B0604030504040204" pitchFamily="34" charset="0"/>
                <a:ea typeface="Verdana" panose="020B0604030504040204" pitchFamily="34" charset="0"/>
              </a:rPr>
              <a:t>Breakdown of settled value by country2025 (€)</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solidFill>
              <a:latin typeface="+mn-lt"/>
              <a:ea typeface="+mn-ea"/>
              <a:cs typeface="+mn-cs"/>
            </a:defRPr>
          </a:pPr>
          <a:endParaRPr lang="it-IT"/>
        </a:p>
      </c:txPr>
    </c:title>
    <c:autoTitleDeleted val="0"/>
    <c:plotArea>
      <c:layout/>
      <c:pieChart>
        <c:varyColors val="1"/>
        <c:ser>
          <c:idx val="0"/>
          <c:order val="0"/>
          <c:dPt>
            <c:idx val="0"/>
            <c:bubble3D val="0"/>
            <c:spPr>
              <a:solidFill>
                <a:srgbClr val="FFF576"/>
              </a:solidFill>
              <a:ln w="19050">
                <a:solidFill>
                  <a:schemeClr val="lt1"/>
                </a:solidFill>
              </a:ln>
              <a:effectLst/>
            </c:spPr>
            <c:extLst>
              <c:ext xmlns:c16="http://schemas.microsoft.com/office/drawing/2014/chart" uri="{C3380CC4-5D6E-409C-BE32-E72D297353CC}">
                <c16:uniqueId val="{00000001-9FEB-4F41-A70F-B4AE24417FD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FEB-4F41-A70F-B4AE24417FD3}"/>
              </c:ext>
            </c:extLst>
          </c:dPt>
          <c:dPt>
            <c:idx val="2"/>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5-9FEB-4F41-A70F-B4AE24417FD3}"/>
              </c:ext>
            </c:extLst>
          </c:dPt>
          <c:dPt>
            <c:idx val="3"/>
            <c:bubble3D val="0"/>
            <c:spPr>
              <a:solidFill>
                <a:srgbClr val="F68928"/>
              </a:solidFill>
              <a:ln w="19050">
                <a:solidFill>
                  <a:schemeClr val="lt1"/>
                </a:solidFill>
              </a:ln>
              <a:effectLst/>
            </c:spPr>
            <c:extLst>
              <c:ext xmlns:c16="http://schemas.microsoft.com/office/drawing/2014/chart" uri="{C3380CC4-5D6E-409C-BE32-E72D297353CC}">
                <c16:uniqueId val="{00000007-9FEB-4F41-A70F-B4AE24417FD3}"/>
              </c:ext>
            </c:extLst>
          </c:dPt>
          <c:dPt>
            <c:idx val="4"/>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9-9FEB-4F41-A70F-B4AE24417FD3}"/>
              </c:ext>
            </c:extLst>
          </c:dPt>
          <c:dLbls>
            <c:dLbl>
              <c:idx val="0"/>
              <c:layout>
                <c:manualLayout>
                  <c:x val="2.956219167331812E-3"/>
                  <c:y val="4.0799055002886053E-2"/>
                </c:manualLayout>
              </c:layout>
              <c:tx>
                <c:rich>
                  <a:bodyPr/>
                  <a:lstStyle/>
                  <a:p>
                    <a:r>
                      <a:rPr lang="en-US"/>
                      <a:t>Africa</a:t>
                    </a:r>
                  </a:p>
                  <a:p>
                    <a:r>
                      <a:rPr lang="en-US"/>
                      <a:t>51.8%</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1-9FEB-4F41-A70F-B4AE24417FD3}"/>
                </c:ext>
              </c:extLst>
            </c:dLbl>
            <c:dLbl>
              <c:idx val="1"/>
              <c:tx>
                <c:rich>
                  <a:bodyPr/>
                  <a:lstStyle/>
                  <a:p>
                    <a:r>
                      <a:rPr lang="en-US"/>
                      <a:t>Asia</a:t>
                    </a:r>
                  </a:p>
                  <a:p>
                    <a:r>
                      <a:rPr lang="en-US"/>
                      <a:t>0.6%</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3-9FEB-4F41-A70F-B4AE24417FD3}"/>
                </c:ext>
              </c:extLst>
            </c:dLbl>
            <c:dLbl>
              <c:idx val="2"/>
              <c:tx>
                <c:rich>
                  <a:bodyPr/>
                  <a:lstStyle/>
                  <a:p>
                    <a:r>
                      <a:rPr lang="en-US"/>
                      <a:t>Europe</a:t>
                    </a:r>
                  </a:p>
                  <a:p>
                    <a:r>
                      <a:rPr lang="en-US"/>
                      <a:t>4.5%</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5-9FEB-4F41-A70F-B4AE24417FD3}"/>
                </c:ext>
              </c:extLst>
            </c:dLbl>
            <c:dLbl>
              <c:idx val="3"/>
              <c:layout>
                <c:manualLayout>
                  <c:x val="-1.207664884916795E-2"/>
                  <c:y val="-1.4030585359416809E-2"/>
                </c:manualLayout>
              </c:layout>
              <c:tx>
                <c:rich>
                  <a:bodyPr/>
                  <a:lstStyle/>
                  <a:p>
                    <a:r>
                      <a:rPr lang="en-US"/>
                      <a:t>Italy</a:t>
                    </a:r>
                  </a:p>
                  <a:p>
                    <a:r>
                      <a:rPr lang="en-US"/>
                      <a:t>39.1%</a:t>
                    </a:r>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7-9FEB-4F41-A70F-B4AE24417FD3}"/>
                </c:ext>
              </c:extLst>
            </c:dLbl>
            <c:dLbl>
              <c:idx val="4"/>
              <c:tx>
                <c:rich>
                  <a:bodyPr/>
                  <a:lstStyle/>
                  <a:p>
                    <a:r>
                      <a:rPr lang="en-US"/>
                      <a:t>North America</a:t>
                    </a:r>
                  </a:p>
                  <a:p>
                    <a:r>
                      <a:rPr lang="en-US" baseline="0"/>
                      <a:t>4.0%</a:t>
                    </a:r>
                    <a:endParaRPr lang="en-US"/>
                  </a:p>
                </c:rich>
              </c:tx>
              <c:dLblPos val="bestFit"/>
              <c:showLegendKey val="0"/>
              <c:showVal val="1"/>
              <c:showCatName val="1"/>
              <c:showSerName val="0"/>
              <c:showPercent val="0"/>
              <c:showBubbleSize val="0"/>
              <c:separator>
</c:separator>
              <c:extLst>
                <c:ext xmlns:c15="http://schemas.microsoft.com/office/drawing/2012/chart" uri="{CE6537A1-D6FC-4f65-9D91-7224C49458BB}">
                  <c15:showDataLabelsRange val="0"/>
                </c:ext>
                <c:ext xmlns:c16="http://schemas.microsoft.com/office/drawing/2014/chart" uri="{C3380CC4-5D6E-409C-BE32-E72D297353CC}">
                  <c16:uniqueId val="{00000009-9FEB-4F41-A70F-B4AE24417FD3}"/>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Verdana" panose="020B0604030504040204" pitchFamily="34" charset="0"/>
                    <a:ea typeface="Verdana" panose="020B0604030504040204" pitchFamily="34" charset="0"/>
                    <a:cs typeface="+mn-cs"/>
                  </a:defRPr>
                </a:pPr>
                <a:endParaRPr lang="it-IT"/>
              </a:p>
            </c:txPr>
            <c:dLblPos val="bestFit"/>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'MAPPATURA_TABELLE+GRAFICI'!$A$98:$A$102</c:f>
              <c:strCache>
                <c:ptCount val="5"/>
                <c:pt idx="0">
                  <c:v>Africa</c:v>
                </c:pt>
                <c:pt idx="1">
                  <c:v>Asia</c:v>
                </c:pt>
                <c:pt idx="2">
                  <c:v>Europa</c:v>
                </c:pt>
                <c:pt idx="3">
                  <c:v>Italia</c:v>
                </c:pt>
                <c:pt idx="4">
                  <c:v>Nord America</c:v>
                </c:pt>
              </c:strCache>
            </c:strRef>
          </c:cat>
          <c:val>
            <c:numRef>
              <c:f>'MAPPATURA_TABELLE+GRAFICI'!$C$98:$C$102</c:f>
              <c:numCache>
                <c:formatCode>0.0%</c:formatCode>
                <c:ptCount val="5"/>
                <c:pt idx="0">
                  <c:v>0.51842161766633743</c:v>
                </c:pt>
                <c:pt idx="1">
                  <c:v>5.5875756872930515E-3</c:v>
                </c:pt>
                <c:pt idx="2">
                  <c:v>4.4668537265207663E-2</c:v>
                </c:pt>
                <c:pt idx="3">
                  <c:v>0.39123998950484756</c:v>
                </c:pt>
                <c:pt idx="4">
                  <c:v>4.0082279876314415E-2</c:v>
                </c:pt>
              </c:numCache>
            </c:numRef>
          </c:val>
          <c:extLst>
            <c:ext xmlns:c16="http://schemas.microsoft.com/office/drawing/2014/chart" uri="{C3380CC4-5D6E-409C-BE32-E72D297353CC}">
              <c16:uniqueId val="{0000000A-9FEB-4F41-A70F-B4AE24417FD3}"/>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it-IT"/>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it-IT" sz="1000" baseline="0">
                <a:latin typeface="Verdana" panose="020B0604030504040204" pitchFamily="34" charset="0"/>
                <a:ea typeface="Verdana" panose="020B0604030504040204" pitchFamily="34" charset="0"/>
              </a:rPr>
              <a:t>Settled value broken down by contractual terms and category2025 (€)</a:t>
            </a:r>
            <a:endParaRPr lang="it-IT" sz="1000">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it-IT"/>
        </a:p>
      </c:txPr>
    </c:title>
    <c:autoTitleDeleted val="0"/>
    <c:plotArea>
      <c:layout/>
      <c:barChart>
        <c:barDir val="col"/>
        <c:grouping val="clustered"/>
        <c:varyColors val="0"/>
        <c:ser>
          <c:idx val="0"/>
          <c:order val="0"/>
          <c:tx>
            <c:strRef>
              <c:f>'PAGAMENTI_TABELLE+GRAFICI'!$B$15</c:f>
              <c:strCache>
                <c:ptCount val="1"/>
                <c:pt idx="0">
                  <c:v>Beni (escluse materie prime)</c:v>
                </c:pt>
              </c:strCache>
            </c:strRef>
          </c:tx>
          <c:spPr>
            <a:solidFill>
              <a:srgbClr val="FFF576"/>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'PAGAMENTI_TABELLE+GRAFICI'!$B$16:$B$20</c:f>
              <c:numCache>
                <c:formatCode>_-* #,##0.0_-;\-* #,##0.0_-;_-* "-"??_-;_-@_-</c:formatCode>
                <c:ptCount val="5"/>
                <c:pt idx="0">
                  <c:v>368261.19</c:v>
                </c:pt>
                <c:pt idx="1">
                  <c:v>529475.11</c:v>
                </c:pt>
                <c:pt idx="2">
                  <c:v>10366669.080000009</c:v>
                </c:pt>
                <c:pt idx="3">
                  <c:v>388405.11000000004</c:v>
                </c:pt>
                <c:pt idx="4">
                  <c:v>723780.30000000016</c:v>
                </c:pt>
              </c:numCache>
            </c:numRef>
          </c:val>
          <c:extLst>
            <c:ext xmlns:c16="http://schemas.microsoft.com/office/drawing/2014/chart" uri="{C3380CC4-5D6E-409C-BE32-E72D297353CC}">
              <c16:uniqueId val="{00000000-F7A0-4AA1-AD63-1785A268DD0C}"/>
            </c:ext>
          </c:extLst>
        </c:ser>
        <c:ser>
          <c:idx val="1"/>
          <c:order val="1"/>
          <c:tx>
            <c:strRef>
              <c:f>'PAGAMENTI_TABELLE+GRAFICI'!$C$15</c:f>
              <c:strCache>
                <c:ptCount val="1"/>
                <c:pt idx="0">
                  <c:v>Servizi</c:v>
                </c:pt>
              </c:strCache>
            </c:strRef>
          </c:tx>
          <c:spPr>
            <a:solidFill>
              <a:srgbClr val="F68928"/>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'PAGAMENTI_TABELLE+GRAFICI'!$C$16:$C$20</c:f>
              <c:numCache>
                <c:formatCode>_-* #,##0.0_-;\-* #,##0.0_-;_-* "-"??_-;_-@_-</c:formatCode>
                <c:ptCount val="5"/>
                <c:pt idx="0">
                  <c:v>2261678.2799999984</c:v>
                </c:pt>
                <c:pt idx="1">
                  <c:v>1467834.1099999999</c:v>
                </c:pt>
                <c:pt idx="2">
                  <c:v>1719019.469999999</c:v>
                </c:pt>
                <c:pt idx="3">
                  <c:v>241854.03000000006</c:v>
                </c:pt>
                <c:pt idx="4">
                  <c:v>72811.290000000008</c:v>
                </c:pt>
              </c:numCache>
            </c:numRef>
          </c:val>
          <c:extLst>
            <c:ext xmlns:c16="http://schemas.microsoft.com/office/drawing/2014/chart" uri="{C3380CC4-5D6E-409C-BE32-E72D297353CC}">
              <c16:uniqueId val="{00000001-F7A0-4AA1-AD63-1785A268DD0C}"/>
            </c:ext>
          </c:extLst>
        </c:ser>
        <c:ser>
          <c:idx val="2"/>
          <c:order val="2"/>
          <c:tx>
            <c:strRef>
              <c:f>'PAGAMENTI_TABELLE+GRAFICI'!$D$15</c:f>
              <c:strCache>
                <c:ptCount val="1"/>
                <c:pt idx="0">
                  <c:v>Materie prime</c:v>
                </c:pt>
              </c:strCache>
            </c:strRef>
          </c:tx>
          <c:spPr>
            <a:solidFill>
              <a:schemeClr val="bg1">
                <a:lumMod val="65000"/>
              </a:schemeClr>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'PAGAMENTI_TABELLE+GRAFICI'!$D$16:$D$20</c:f>
              <c:numCache>
                <c:formatCode>_-* #,##0.0_-;\-* #,##0.0_-;_-* "-"??_-;_-@_-</c:formatCode>
                <c:ptCount val="5"/>
                <c:pt idx="0">
                  <c:v>0</c:v>
                </c:pt>
                <c:pt idx="1">
                  <c:v>0</c:v>
                </c:pt>
                <c:pt idx="2">
                  <c:v>0</c:v>
                </c:pt>
                <c:pt idx="3">
                  <c:v>1023078.65</c:v>
                </c:pt>
                <c:pt idx="4">
                  <c:v>820887.18</c:v>
                </c:pt>
              </c:numCache>
            </c:numRef>
          </c:val>
          <c:extLst>
            <c:ext xmlns:c16="http://schemas.microsoft.com/office/drawing/2014/chart" uri="{C3380CC4-5D6E-409C-BE32-E72D297353CC}">
              <c16:uniqueId val="{00000002-F7A0-4AA1-AD63-1785A268DD0C}"/>
            </c:ext>
          </c:extLst>
        </c:ser>
        <c:ser>
          <c:idx val="3"/>
          <c:order val="3"/>
          <c:tx>
            <c:strRef>
              <c:f>'PAGAMENTI_TABELLE+GRAFICI'!$E$15</c:f>
              <c:strCache>
                <c:ptCount val="1"/>
                <c:pt idx="0">
                  <c:v>Altro</c:v>
                </c:pt>
              </c:strCache>
            </c:strRef>
          </c:tx>
          <c:spPr>
            <a:solidFill>
              <a:schemeClr val="tx1"/>
            </a:solidFill>
            <a:ln>
              <a:noFill/>
            </a:ln>
            <a:effectLst/>
          </c:spPr>
          <c:invertIfNegative val="0"/>
          <c:cat>
            <c:strRef>
              <c:f>'PAGAMENTI_TABELLE+GRAFICI'!$A$16:$A$20</c:f>
              <c:strCache>
                <c:ptCount val="5"/>
                <c:pt idx="0">
                  <c:v>A VISTA</c:v>
                </c:pt>
                <c:pt idx="1">
                  <c:v>ENTRO 30 GG</c:v>
                </c:pt>
                <c:pt idx="2">
                  <c:v>ENTRO 60 GG</c:v>
                </c:pt>
                <c:pt idx="3">
                  <c:v>ENTRO 90 GG</c:v>
                </c:pt>
                <c:pt idx="4">
                  <c:v>OLTRE 90 GG</c:v>
                </c:pt>
              </c:strCache>
            </c:strRef>
          </c:cat>
          <c:val>
            <c:numRef>
              <c:f>'PAGAMENTI_TABELLE+GRAFICI'!$E$16:$E$20</c:f>
              <c:numCache>
                <c:formatCode>_-* #,##0.0_-;\-* #,##0.0_-;_-* "-"??_-;_-@_-</c:formatCode>
                <c:ptCount val="5"/>
                <c:pt idx="0">
                  <c:v>58977.97</c:v>
                </c:pt>
                <c:pt idx="1">
                  <c:v>407710.12</c:v>
                </c:pt>
                <c:pt idx="2">
                  <c:v>0</c:v>
                </c:pt>
                <c:pt idx="3">
                  <c:v>7498.4400000000005</c:v>
                </c:pt>
                <c:pt idx="4">
                  <c:v>0</c:v>
                </c:pt>
              </c:numCache>
            </c:numRef>
          </c:val>
          <c:extLst>
            <c:ext xmlns:c16="http://schemas.microsoft.com/office/drawing/2014/chart" uri="{C3380CC4-5D6E-409C-BE32-E72D297353CC}">
              <c16:uniqueId val="{00000003-F7A0-4AA1-AD63-1785A268DD0C}"/>
            </c:ext>
          </c:extLst>
        </c:ser>
        <c:dLbls>
          <c:showLegendKey val="0"/>
          <c:showVal val="0"/>
          <c:showCatName val="0"/>
          <c:showSerName val="0"/>
          <c:showPercent val="0"/>
          <c:showBubbleSize val="0"/>
        </c:dLbls>
        <c:gapWidth val="219"/>
        <c:overlap val="-27"/>
        <c:axId val="1077020544"/>
        <c:axId val="1077020904"/>
      </c:barChart>
      <c:catAx>
        <c:axId val="1077020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1077020904"/>
        <c:crosses val="autoZero"/>
        <c:auto val="1"/>
        <c:lblAlgn val="ctr"/>
        <c:lblOffset val="100"/>
        <c:noMultiLvlLbl val="0"/>
      </c:catAx>
      <c:valAx>
        <c:axId val="1077020904"/>
        <c:scaling>
          <c:orientation val="minMax"/>
        </c:scaling>
        <c:delete val="0"/>
        <c:axPos val="l"/>
        <c:numFmt formatCode="#,##0\ &quot;€&quot;"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crossAx val="10770205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it-IT"/>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it-IT" sz="1000" baseline="0">
                <a:latin typeface="Verdana" panose="020B0604030504040204" pitchFamily="34" charset="0"/>
                <a:ea typeface="Verdana" panose="020B0604030504040204" pitchFamily="34" charset="0"/>
              </a:rPr>
              <a:t>% of settled value in accordance with contractual terms, broken down by category2025 (€)</a:t>
            </a:r>
            <a:endParaRPr lang="it-IT" sz="1000">
              <a:latin typeface="Verdana" panose="020B0604030504040204" pitchFamily="34" charset="0"/>
              <a:ea typeface="Verdana" panose="020B0604030504040204" pitchFamily="34" charset="0"/>
            </a:endParaRP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it-IT"/>
        </a:p>
      </c:txPr>
    </c:title>
    <c:autoTitleDeleted val="0"/>
    <c:plotArea>
      <c:layout/>
      <c:barChart>
        <c:barDir val="col"/>
        <c:grouping val="clustered"/>
        <c:varyColors val="0"/>
        <c:ser>
          <c:idx val="0"/>
          <c:order val="0"/>
          <c:tx>
            <c:strRef>
              <c:f>'PAGAMENTI_TABELLE+GRAFICI'!$B$75</c:f>
              <c:strCache>
                <c:ptCount val="1"/>
                <c:pt idx="0">
                  <c:v>Beni (escluse materie prime)</c:v>
                </c:pt>
              </c:strCache>
            </c:strRef>
          </c:tx>
          <c:spPr>
            <a:solidFill>
              <a:srgbClr val="FFF576"/>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'PAGAMENTI_TABELLE+GRAFICI'!$B$76:$B$80</c:f>
              <c:numCache>
                <c:formatCode>0.0%</c:formatCode>
                <c:ptCount val="5"/>
                <c:pt idx="0">
                  <c:v>0.95202725543791356</c:v>
                </c:pt>
                <c:pt idx="1">
                  <c:v>4.2287370222180987E-2</c:v>
                </c:pt>
                <c:pt idx="2">
                  <c:v>0.18720078986065214</c:v>
                </c:pt>
                <c:pt idx="3">
                  <c:v>1</c:v>
                </c:pt>
                <c:pt idx="4">
                  <c:v>0.98730857968916808</c:v>
                </c:pt>
              </c:numCache>
            </c:numRef>
          </c:val>
          <c:extLst>
            <c:ext xmlns:c16="http://schemas.microsoft.com/office/drawing/2014/chart" uri="{C3380CC4-5D6E-409C-BE32-E72D297353CC}">
              <c16:uniqueId val="{00000000-5D06-4115-B3C6-796CA81C78E2}"/>
            </c:ext>
          </c:extLst>
        </c:ser>
        <c:ser>
          <c:idx val="1"/>
          <c:order val="1"/>
          <c:tx>
            <c:strRef>
              <c:f>'PAGAMENTI_TABELLE+GRAFICI'!$C$75</c:f>
              <c:strCache>
                <c:ptCount val="1"/>
                <c:pt idx="0">
                  <c:v>Servizi</c:v>
                </c:pt>
              </c:strCache>
            </c:strRef>
          </c:tx>
          <c:spPr>
            <a:solidFill>
              <a:srgbClr val="F68928"/>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'PAGAMENTI_TABELLE+GRAFICI'!$C$76:$C$80</c:f>
              <c:numCache>
                <c:formatCode>0.0%</c:formatCode>
                <c:ptCount val="5"/>
                <c:pt idx="0">
                  <c:v>0.24962195772601201</c:v>
                </c:pt>
                <c:pt idx="1">
                  <c:v>0.71862484514684022</c:v>
                </c:pt>
                <c:pt idx="2">
                  <c:v>0.99516103793751676</c:v>
                </c:pt>
                <c:pt idx="3">
                  <c:v>0.97395371083955062</c:v>
                </c:pt>
                <c:pt idx="4">
                  <c:v>1</c:v>
                </c:pt>
              </c:numCache>
            </c:numRef>
          </c:val>
          <c:extLst>
            <c:ext xmlns:c16="http://schemas.microsoft.com/office/drawing/2014/chart" uri="{C3380CC4-5D6E-409C-BE32-E72D297353CC}">
              <c16:uniqueId val="{00000001-5D06-4115-B3C6-796CA81C78E2}"/>
            </c:ext>
          </c:extLst>
        </c:ser>
        <c:ser>
          <c:idx val="2"/>
          <c:order val="2"/>
          <c:tx>
            <c:strRef>
              <c:f>'PAGAMENTI_TABELLE+GRAFICI'!$D$75</c:f>
              <c:strCache>
                <c:ptCount val="1"/>
                <c:pt idx="0">
                  <c:v>Materie prime</c:v>
                </c:pt>
              </c:strCache>
            </c:strRef>
          </c:tx>
          <c:spPr>
            <a:solidFill>
              <a:schemeClr val="bg1">
                <a:lumMod val="65000"/>
              </a:schemeClr>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'PAGAMENTI_TABELLE+GRAFICI'!$D$76:$D$80</c:f>
              <c:numCache>
                <c:formatCode>General</c:formatCode>
                <c:ptCount val="5"/>
                <c:pt idx="3" formatCode="0.0%">
                  <c:v>1</c:v>
                </c:pt>
                <c:pt idx="4" formatCode="0.0%">
                  <c:v>1</c:v>
                </c:pt>
              </c:numCache>
            </c:numRef>
          </c:val>
          <c:extLst>
            <c:ext xmlns:c16="http://schemas.microsoft.com/office/drawing/2014/chart" uri="{C3380CC4-5D6E-409C-BE32-E72D297353CC}">
              <c16:uniqueId val="{00000002-5D06-4115-B3C6-796CA81C78E2}"/>
            </c:ext>
          </c:extLst>
        </c:ser>
        <c:ser>
          <c:idx val="3"/>
          <c:order val="3"/>
          <c:tx>
            <c:strRef>
              <c:f>'PAGAMENTI_TABELLE+GRAFICI'!$E$75</c:f>
              <c:strCache>
                <c:ptCount val="1"/>
                <c:pt idx="0">
                  <c:v>Altro</c:v>
                </c:pt>
              </c:strCache>
            </c:strRef>
          </c:tx>
          <c:spPr>
            <a:solidFill>
              <a:schemeClr val="tx1"/>
            </a:solidFill>
            <a:ln>
              <a:noFill/>
            </a:ln>
            <a:effectLst/>
          </c:spPr>
          <c:invertIfNegative val="0"/>
          <c:cat>
            <c:strRef>
              <c:f>'https://cdrpartnerstaxlegal.sharepoint.com/sites/ESG281/Documenti condivisi/General/CLIENTI/IMPRESE/Rossini Trading/ESG/10_BS 2025/3_Schede raccolta dati/6_Governance fornitori/[Fornitori_2025_GRUPPO.xlsx]PAGAMENTI_TABELLE+GRAFICI'!$H$56:$H$60</c:f>
              <c:strCache>
                <c:ptCount val="5"/>
                <c:pt idx="0">
                  <c:v>A VISTA</c:v>
                </c:pt>
                <c:pt idx="1">
                  <c:v>ENTRO 30 GG</c:v>
                </c:pt>
                <c:pt idx="2">
                  <c:v>ENTRO 60 GG</c:v>
                </c:pt>
                <c:pt idx="3">
                  <c:v>ENTRO 90 GG</c:v>
                </c:pt>
                <c:pt idx="4">
                  <c:v>OLTRE 90 GG</c:v>
                </c:pt>
              </c:strCache>
            </c:strRef>
          </c:cat>
          <c:val>
            <c:numRef>
              <c:f>'PAGAMENTI_TABELLE+GRAFICI'!$E$76:$E$80</c:f>
              <c:numCache>
                <c:formatCode>0.0%</c:formatCode>
                <c:ptCount val="5"/>
                <c:pt idx="0">
                  <c:v>9.0167057292748473E-2</c:v>
                </c:pt>
                <c:pt idx="1">
                  <c:v>0.75291167656078772</c:v>
                </c:pt>
                <c:pt idx="3">
                  <c:v>1</c:v>
                </c:pt>
              </c:numCache>
            </c:numRef>
          </c:val>
          <c:extLst>
            <c:ext xmlns:c16="http://schemas.microsoft.com/office/drawing/2014/chart" uri="{C3380CC4-5D6E-409C-BE32-E72D297353CC}">
              <c16:uniqueId val="{00000003-5D06-4115-B3C6-796CA81C78E2}"/>
            </c:ext>
          </c:extLst>
        </c:ser>
        <c:dLbls>
          <c:showLegendKey val="0"/>
          <c:showVal val="0"/>
          <c:showCatName val="0"/>
          <c:showSerName val="0"/>
          <c:showPercent val="0"/>
          <c:showBubbleSize val="0"/>
        </c:dLbls>
        <c:gapWidth val="219"/>
        <c:overlap val="-27"/>
        <c:axId val="451735184"/>
        <c:axId val="451732304"/>
      </c:barChart>
      <c:lineChart>
        <c:grouping val="standard"/>
        <c:varyColors val="0"/>
        <c:ser>
          <c:idx val="4"/>
          <c:order val="4"/>
          <c:tx>
            <c:strRef>
              <c:f>'PAGAMENTI_TABELLE+GRAFICI'!$F$75</c:f>
              <c:strCache>
                <c:ptCount val="1"/>
                <c:pt idx="0">
                  <c:v>Media</c:v>
                </c:pt>
              </c:strCache>
            </c:strRef>
          </c:tx>
          <c:spPr>
            <a:ln w="28575" cap="rnd">
              <a:solidFill>
                <a:srgbClr val="C00000"/>
              </a:solidFill>
              <a:round/>
            </a:ln>
            <a:effectLst/>
          </c:spPr>
          <c:marker>
            <c:symbol val="none"/>
          </c:marker>
          <c:cat>
            <c:strRef>
              <c:f>'PAGAMENTI_TABELLE+GRAFICI'!$A$76:$A$80</c:f>
              <c:strCache>
                <c:ptCount val="5"/>
                <c:pt idx="0">
                  <c:v>A VISTA</c:v>
                </c:pt>
                <c:pt idx="1">
                  <c:v>ENTRO 30 GG</c:v>
                </c:pt>
                <c:pt idx="2">
                  <c:v>ENTRO 60 GG</c:v>
                </c:pt>
                <c:pt idx="3">
                  <c:v>ENTRO 90 GG</c:v>
                </c:pt>
                <c:pt idx="4">
                  <c:v>OLTRE 90 GG</c:v>
                </c:pt>
              </c:strCache>
            </c:strRef>
          </c:cat>
          <c:val>
            <c:numRef>
              <c:f>'PAGAMENTI_TABELLE+GRAFICI'!$F$76:$F$80</c:f>
              <c:numCache>
                <c:formatCode>0.0%</c:formatCode>
                <c:ptCount val="5"/>
                <c:pt idx="0">
                  <c:v>0.43060542348555803</c:v>
                </c:pt>
                <c:pt idx="1">
                  <c:v>0.50460796397660301</c:v>
                </c:pt>
                <c:pt idx="2">
                  <c:v>0.59118091389908445</c:v>
                </c:pt>
                <c:pt idx="3">
                  <c:v>0.99348842770988766</c:v>
                </c:pt>
                <c:pt idx="4">
                  <c:v>0.99576952656305606</c:v>
                </c:pt>
              </c:numCache>
            </c:numRef>
          </c:val>
          <c:smooth val="0"/>
          <c:extLst>
            <c:ext xmlns:c16="http://schemas.microsoft.com/office/drawing/2014/chart" uri="{C3380CC4-5D6E-409C-BE32-E72D297353CC}">
              <c16:uniqueId val="{00000004-5D06-4115-B3C6-796CA81C78E2}"/>
            </c:ext>
          </c:extLst>
        </c:ser>
        <c:dLbls>
          <c:showLegendKey val="0"/>
          <c:showVal val="0"/>
          <c:showCatName val="0"/>
          <c:showSerName val="0"/>
          <c:showPercent val="0"/>
          <c:showBubbleSize val="0"/>
        </c:dLbls>
        <c:marker val="1"/>
        <c:smooth val="0"/>
        <c:axId val="451735184"/>
        <c:axId val="451732304"/>
      </c:lineChart>
      <c:catAx>
        <c:axId val="4517351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crossAx val="451732304"/>
        <c:crosses val="autoZero"/>
        <c:auto val="1"/>
        <c:lblAlgn val="ctr"/>
        <c:lblOffset val="100"/>
        <c:noMultiLvlLbl val="0"/>
      </c:catAx>
      <c:valAx>
        <c:axId val="451732304"/>
        <c:scaling>
          <c:orientation val="minMax"/>
          <c:max val="1"/>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crossAx val="4517351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j-lt"/>
              <a:ea typeface="+mn-ea"/>
              <a:cs typeface="+mn-cs"/>
            </a:defRPr>
          </a:pPr>
          <a:endParaRPr lang="it-IT"/>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it-IT"/>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theme/themeOverride1.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Mn6VFf5t+koBfDb3BxM5THzr0GA==">CgMxLjAaHwoBMBIaChgICVIUChJ0YWJsZS5yM2pxbnZoYmVnZ28aJwoBMRIiCiAIBCocCgtBQUFCOEZWdjBtZxAIGgtBQUFCOEZWdjBtZxonCgEyEiIKIAgEKhwKC0FBQUI4MVNQclU4EAgaC0FBQUI4MVNQclU4GicKATMSIgogCAQqHAoLQUFBQjhGVnYwbW8QCBoLQUFBQjhGVnYwbW8i7wIKC0FBQUI4RlZ2MG1vEsUCCgtBQUFCOEZWdjBtbxILQUFBQjhGVnYwbW8aIQoJdGV4dC9odG1sEhRTZW5lY2EgZGEgZmlsZSBleGNlbCIiCgp0ZXh0L3BsYWluEhRTZW5lY2EgZGEgZmlsZSBleGNlbCpQChdTZXJlbmEgU29tZW56aSAoU2VuZWNhKRo1Ly9zc2wuZ3N0YXRpYy5jb20vZG9jcy9jb21tb24vYmx1ZV9zaWxob3VldHRlOTYtMC5wbmcwgKrhyeYzOICq4cnmM3JSChdTZXJlbmEgU29tZW56aSAoU2VuZWNhKRo3CjUvL3NzbC5nc3RhdGljLmNvbS9kb2NzL2NvbW1vbi9ibHVlX3NpbGhvdWV0dGU5Ni0wLnBuZ3gAiAEBmgEGCAAQABgAqgEWEhRTZW5lY2EgZGEgZmlsZSBleGNlbLABALgBAcgBABiAquHJ5jMggKrhyeYzMABCCGtpeC5jbXQyIsYFCgtBQUFCODFTUHJVOBKWBQoLQUFBQjgxU1ByVTgSC0FBQUI4MVNQclU4GkwKCXRleHQvaHRtbBI/VmVyaWZpY2FyZSBjaGUgc2lhIGRhIGVzY3BsaWNpdGFyZS4gU2Ugbm9uIG5lY2Vzc2FyaW8gb21ldHRlcmUuIk0KCnRleHQvcGxhaW4SP1ZlcmlmaWNhcmUgY2hlIHNpYSBkYSBlc2NwbGljaXRhcmUuIFNlIG5vbiBuZWNlc3NhcmlvIG9tZXR0ZXJlLiobIhUxMTQ4MzQ4MjA3Mzc4Njg1Mzg4NDkoADgAMNTPwZXpMzjUz8GV6TNK0AIKCnRleHQvcGxhaW4SwQJMYSBzb2NpZXTDoCBzaSBwcmVuZGUgbOKAmWltcGVnbm8gZGkgYXBwcm9mb25kaXJlIGkgcGVyaWNvbGkgbGVnYXRpIGFsIGNsaW1hIGUgZ2xpIGV2ZW50aSBkaSB0cmFuc2l6aW9uZSBsZWdhdGkgYWwgY2xpbWEgY2hlIHBvdHJlYmJlcm8gZ2VuZXJhcmUgcmlzY2hpIHBlciBs4oCZaW1wcmVzYSwgaW5mbHVlbnphcmUgaSBzdW9pIHJpc3VsdGF0aSBmaW5hbnppYXJpIG8gbGUgc3VlIG9wZXJhemlvbmkgY29tbWVyY2lhbGkgbmVsIGJyZXZlLCBtZWRpbyBvIGx1bmdvIHRlcm1pbmUsIHZhbHV0YW5kbyB0YWxpIHJpc2NoaSBjb21lIGFsdGksIG1lZGkgbyBiYXNzaS5aDGpkbXE0a3d4aDV6d3ICIAB4AJoBBggAEAAYAKoBQRI/VmVyaWZpY2FyZSBjaGUgc2lhIGRhIGVzY3BsaWNpdGFyZS4gU2Ugbm9uIG5lY2Vzc2FyaW8gb21ldHRlcmUuGNTPwZXpMyDUz8GV6TNCEGtpeC5ncmdoOXI4cG1mdGsi3gMKC0FBQUI4RlZ2MG1nErQDCgtBQUFCOEZWdjBtZxILQUFBQjhGVnYwbWcaRgoJdGV4dC9odG1sEjlQcm9iYWJpbG1lbnRlIG5vbiDDqCBjb3PDrCwgdmVyaWZpY2FyZSBjb24gYm9sbGV0dGUgMjAyNS4iRwoKdGV4dC9wbGFpbhI5UHJvYmFiaWxtZW50ZSBub24gw6ggY29zw6wsIHZlcmlmaWNhcmUgY29uIGJvbGxldHRlIDIwMjUuKlAKF1NlcmVuYSBTb21lbnppIChTZW5lY2EpGjUvL3NzbC5nc3RhdGljLmNvbS9kb2NzL2NvbW1vbi9ibHVlX3NpbGhvdWV0dGU5Ni0wLnBuZzDgvazV5jM44L2s1eYzclIKF1NlcmVuYSBTb21lbnppIChTZW5lY2EpGjcKNS8vc3NsLmdzdGF0aWMuY29tL2RvY3MvY29tbW9uL2JsdWVfc2lsaG91ZXR0ZTk2LTAucG5neACIAQGaAQYIABAAGACqATsSOVByb2JhYmlsbWVudGUgbm9uIMOoIGNvc8OsLCB2ZXJpZmljYXJlIGNvbiBib2xsZXR0ZSAyMDI1LrABALgBAcgBABjgvazV5jMg4L2s1eYzMABCCGtpeC5jbXQwMg5oLm9jOWRuendldHRoNTIOaC5kc3IzMHA5NXQ0ZmUyDmguNHVuaXplcDcyN21uMg5oLjlib3hzaXdvYjB4dTIOaC4zenV3ZjFqcTIzazIyDmgueXZ2d3V5a2VwYm1jMg5oLjcxMDB2ajdvcnMwejIOaC52OHIxN3JjOHE0YjYyDmguZWlxYWgxMXNwcXR4Mg5oLmJmdWR2d2s5aHR5cTIOaC5kcmppeWN5dnFyZm8yDWguOGtwYnhkdWR4dWwyDmgubnkzanFhN3c1cTE2OAByITFNa0E3aEpIRkczQ3htckExUUFNMGtVbEhNck8wVXRNYQ==</go:docsCustomData>
</go:gDocsCustomXmlDataStorage>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c7c33a6-0f8e-462b-a845-acb3176a3079">
      <Terms xmlns="http://schemas.microsoft.com/office/infopath/2007/PartnerControls"/>
    </lcf76f155ced4ddcb4097134ff3c332f>
    <TaxCatchAll xmlns="d8a6170f-3946-45f9-ac26-87643c28aa17"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o" ma:contentTypeID="0x0101007B0243A7A01D91419A6510E8C83F8CB2" ma:contentTypeVersion="15" ma:contentTypeDescription="Creare un nuovo documento." ma:contentTypeScope="" ma:versionID="1baebee93274c7db6211e99017a44e58">
  <xsd:schema xmlns:xsd="http://www.w3.org/2001/XMLSchema" xmlns:xs="http://www.w3.org/2001/XMLSchema" xmlns:p="http://schemas.microsoft.com/office/2006/metadata/properties" xmlns:ns2="2c7c33a6-0f8e-462b-a845-acb3176a3079" xmlns:ns3="d8a6170f-3946-45f9-ac26-87643c28aa17" targetNamespace="http://schemas.microsoft.com/office/2006/metadata/properties" ma:root="true" ma:fieldsID="fb49b344f53520cb2f650c0cb83a5496" ns2:_="" ns3:_="">
    <xsd:import namespace="2c7c33a6-0f8e-462b-a845-acb3176a3079"/>
    <xsd:import namespace="d8a6170f-3946-45f9-ac26-87643c28aa1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DateTaken" minOccurs="0"/>
                <xsd:element ref="ns3:SharedWithDetails" minOccurs="0"/>
                <xsd:element ref="ns3:SharedWithUsers"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7c33a6-0f8e-462b-a845-acb3176a30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Tag immagine" ma:readOnly="false" ma:fieldId="{5cf76f15-5ced-4ddc-b409-7134ff3c332f}" ma:taxonomyMulti="true" ma:sspId="16fec90d-8899-4b38-a280-a3aa1a5f772e"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a6170f-3946-45f9-ac26-87643c28aa1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47339c82-6b26-4bcf-bef0-5970ce5c0dbf}" ma:internalName="TaxCatchAll" ma:showField="CatchAllData" ma:web="d8a6170f-3946-45f9-ac26-87643c28aa17">
      <xsd:complexType>
        <xsd:complexContent>
          <xsd:extension base="dms:MultiChoiceLookup">
            <xsd:sequence>
              <xsd:element name="Value" type="dms:Lookup" maxOccurs="unbounded" minOccurs="0" nillable="true"/>
            </xsd:sequence>
          </xsd:extension>
        </xsd:complexContent>
      </xsd:complexType>
    </xsd:element>
    <xsd:element name="SharedWithDetails" ma:index="18" nillable="true" ma:displayName="Condiviso con dettagli" ma:internalName="SharedWithDetails" ma:readOnly="true">
      <xsd:simpleType>
        <xsd:restriction base="dms:Note">
          <xsd:maxLength value="255"/>
        </xsd:restriction>
      </xsd:simpleType>
    </xsd:element>
    <xsd:element name="SharedWithUsers" ma:index="19"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820F04-7735-4724-B3A0-151E70C47560}">
  <ds:schemaRefs>
    <ds:schemaRef ds:uri="http://schemas.microsoft.com/sharepoint/v3/contenttype/forms"/>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37372CD1-3199-4B10-B0B3-7E090355085C}">
  <ds:schemaRefs>
    <ds:schemaRef ds:uri="http://schemas.microsoft.com/office/2006/metadata/properties"/>
    <ds:schemaRef ds:uri="http://schemas.microsoft.com/office/infopath/2007/PartnerControls"/>
    <ds:schemaRef ds:uri="2c7c33a6-0f8e-462b-a845-acb3176a3079"/>
    <ds:schemaRef ds:uri="d8a6170f-3946-45f9-ac26-87643c28aa17"/>
  </ds:schemaRefs>
</ds:datastoreItem>
</file>

<file path=customXml/itemProps4.xml><?xml version="1.0" encoding="utf-8"?>
<ds:datastoreItem xmlns:ds="http://schemas.openxmlformats.org/officeDocument/2006/customXml" ds:itemID="{3F352F67-D3C9-44A7-A501-E12C78CB4583}">
  <ds:schemaRefs>
    <ds:schemaRef ds:uri="http://schemas.openxmlformats.org/officeDocument/2006/bibliography"/>
  </ds:schemaRefs>
</ds:datastoreItem>
</file>

<file path=customXml/itemProps5.xml><?xml version="1.0" encoding="utf-8"?>
<ds:datastoreItem xmlns:ds="http://schemas.openxmlformats.org/officeDocument/2006/customXml" ds:itemID="{9071C324-2F30-47C3-A309-4C399E01F1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7c33a6-0f8e-462b-a845-acb3176a3079"/>
    <ds:schemaRef ds:uri="d8a6170f-3946-45f9-ac26-87643c28aa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5641</TotalTime>
  <Pages>40</Pages>
  <Words>7754</Words>
  <Characters>44202</Characters>
  <Application>Microsoft Office Word</Application>
  <DocSecurity>0</DocSecurity>
  <Lines>368</Lines>
  <Paragraphs>103</Paragraphs>
  <ScaleCrop>false</ScaleCrop>
  <Company/>
  <LinksUpToDate>false</LinksUpToDate>
  <CharactersWithSpaces>51853</CharactersWithSpaces>
  <SharedDoc>false</SharedDoc>
  <HLinks>
    <vt:vector size="336" baseType="variant">
      <vt:variant>
        <vt:i4>2228236</vt:i4>
      </vt:variant>
      <vt:variant>
        <vt:i4>243</vt:i4>
      </vt:variant>
      <vt:variant>
        <vt:i4>0</vt:i4>
      </vt:variant>
      <vt:variant>
        <vt:i4>5</vt:i4>
      </vt:variant>
      <vt:variant>
        <vt:lpwstr>C:\Users\ElenaFratus\Downloads\VSME-Digital-Template-1.0.0.xlsx</vt:lpwstr>
      </vt:variant>
      <vt:variant>
        <vt:lpwstr>template_disclosure_of_any_other_environmental_and_or_entity_specific_enviromental_disclosures</vt:lpwstr>
      </vt:variant>
      <vt:variant>
        <vt:i4>6160386</vt:i4>
      </vt:variant>
      <vt:variant>
        <vt:i4>240</vt:i4>
      </vt:variant>
      <vt:variant>
        <vt:i4>0</vt:i4>
      </vt:variant>
      <vt:variant>
        <vt:i4>5</vt:i4>
      </vt:variant>
      <vt:variant>
        <vt:lpwstr>C:\Users\ElenaFratus\Downloads\VSME-Digital-Template-1.0.0.xlsx</vt:lpwstr>
      </vt:variant>
      <vt:variant>
        <vt:lpwstr>template_c9_gender_diversity_ratio_in_the_governance_body</vt:lpwstr>
      </vt:variant>
      <vt:variant>
        <vt:i4>2556017</vt:i4>
      </vt:variant>
      <vt:variant>
        <vt:i4>237</vt:i4>
      </vt:variant>
      <vt:variant>
        <vt:i4>0</vt:i4>
      </vt:variant>
      <vt:variant>
        <vt:i4>5</vt:i4>
      </vt:variant>
      <vt:variant>
        <vt:lpwstr>C:\Users\ElenaFratus\Downloads\VSME-Digital-Template-1.0.0.xlsx</vt:lpwstr>
      </vt:variant>
      <vt:variant>
        <vt:lpwstr>template_c7_severe_negative_human_rights_incidents</vt:lpwstr>
      </vt:variant>
      <vt:variant>
        <vt:i4>6422574</vt:i4>
      </vt:variant>
      <vt:variant>
        <vt:i4>234</vt:i4>
      </vt:variant>
      <vt:variant>
        <vt:i4>0</vt:i4>
      </vt:variant>
      <vt:variant>
        <vt:i4>5</vt:i4>
      </vt:variant>
      <vt:variant>
        <vt:lpwstr>C:\Users\ElenaFratus\Downloads\VSME-Digital-Template-1.0.0.xlsx</vt:lpwstr>
      </vt:variant>
      <vt:variant>
        <vt:lpwstr>template_c6_additional_own_workforce_information_human_rights_policies_and_processes</vt:lpwstr>
      </vt:variant>
      <vt:variant>
        <vt:i4>5570619</vt:i4>
      </vt:variant>
      <vt:variant>
        <vt:i4>231</vt:i4>
      </vt:variant>
      <vt:variant>
        <vt:i4>0</vt:i4>
      </vt:variant>
      <vt:variant>
        <vt:i4>5</vt:i4>
      </vt:variant>
      <vt:variant>
        <vt:lpwstr>C:\Users\ElenaFratus\Downloads\VSME-Digital-Template-1.0.0.xlsx</vt:lpwstr>
      </vt:variant>
      <vt:variant>
        <vt:lpwstr>template_c5_additional_general_workforce_characteristics</vt:lpwstr>
      </vt:variant>
      <vt:variant>
        <vt:i4>7536647</vt:i4>
      </vt:variant>
      <vt:variant>
        <vt:i4>228</vt:i4>
      </vt:variant>
      <vt:variant>
        <vt:i4>0</vt:i4>
      </vt:variant>
      <vt:variant>
        <vt:i4>5</vt:i4>
      </vt:variant>
      <vt:variant>
        <vt:lpwstr>C:\Users\ElenaFratus\Downloads\VSME-Digital-Template-1.0.0.xlsx</vt:lpwstr>
      </vt:variant>
      <vt:variant>
        <vt:lpwstr>template_c2_description_of_practices_policies_and_future_initiatives_for_transitioning_towards_a_more_sustainable_economy</vt:lpwstr>
      </vt:variant>
      <vt:variant>
        <vt:i4>1179718</vt:i4>
      </vt:variant>
      <vt:variant>
        <vt:i4>225</vt:i4>
      </vt:variant>
      <vt:variant>
        <vt:i4>0</vt:i4>
      </vt:variant>
      <vt:variant>
        <vt:i4>5</vt:i4>
      </vt:variant>
      <vt:variant>
        <vt:lpwstr>C:\Users\ElenaFratus\Downloads\VSME-Digital-Template-1.0.0.xlsx</vt:lpwstr>
      </vt:variant>
      <vt:variant>
        <vt:lpwstr>template_c1_strategy_business_model_and_sustainability</vt:lpwstr>
      </vt:variant>
      <vt:variant>
        <vt:i4>7143468</vt:i4>
      </vt:variant>
      <vt:variant>
        <vt:i4>222</vt:i4>
      </vt:variant>
      <vt:variant>
        <vt:i4>0</vt:i4>
      </vt:variant>
      <vt:variant>
        <vt:i4>5</vt:i4>
      </vt:variant>
      <vt:variant>
        <vt:lpwstr>C:\Users\ElenaFratus\Downloads\VSME-Digital-Template-1.0.0.xlsx</vt:lpwstr>
      </vt:variant>
      <vt:variant>
        <vt:lpwstr>'General Information'!A1</vt:lpwstr>
      </vt:variant>
      <vt:variant>
        <vt:i4>6750281</vt:i4>
      </vt:variant>
      <vt:variant>
        <vt:i4>219</vt:i4>
      </vt:variant>
      <vt:variant>
        <vt:i4>0</vt:i4>
      </vt:variant>
      <vt:variant>
        <vt:i4>5</vt:i4>
      </vt:variant>
      <vt:variant>
        <vt:lpwstr>C:\Users\ElenaFratus\Downloads\VSME-Digital-Template-1.0.0.xlsx</vt:lpwstr>
      </vt:variant>
      <vt:variant>
        <vt:lpwstr>template_b10_workforce_remuneration_collective_bargaining_and_training</vt:lpwstr>
      </vt:variant>
      <vt:variant>
        <vt:i4>983167</vt:i4>
      </vt:variant>
      <vt:variant>
        <vt:i4>216</vt:i4>
      </vt:variant>
      <vt:variant>
        <vt:i4>0</vt:i4>
      </vt:variant>
      <vt:variant>
        <vt:i4>5</vt:i4>
      </vt:variant>
      <vt:variant>
        <vt:lpwstr>C:\Users\ElenaFratus\Downloads\VSME-Digital-Template-1.0.0.xlsx</vt:lpwstr>
      </vt:variant>
      <vt:variant>
        <vt:lpwstr>template_b9_workforce_health_and_safety</vt:lpwstr>
      </vt:variant>
      <vt:variant>
        <vt:i4>2818131</vt:i4>
      </vt:variant>
      <vt:variant>
        <vt:i4>213</vt:i4>
      </vt:variant>
      <vt:variant>
        <vt:i4>0</vt:i4>
      </vt:variant>
      <vt:variant>
        <vt:i4>5</vt:i4>
      </vt:variant>
      <vt:variant>
        <vt:lpwstr>C:\Users\ElenaFratus\Downloads\VSME-Digital-Template-1.0.0.xlsx</vt:lpwstr>
      </vt:variant>
      <vt:variant>
        <vt:lpwstr>template_b8_workforce_general_characteristics_type_of_contract</vt:lpwstr>
      </vt:variant>
      <vt:variant>
        <vt:i4>2031703</vt:i4>
      </vt:variant>
      <vt:variant>
        <vt:i4>210</vt:i4>
      </vt:variant>
      <vt:variant>
        <vt:i4>0</vt:i4>
      </vt:variant>
      <vt:variant>
        <vt:i4>5</vt:i4>
      </vt:variant>
      <vt:variant>
        <vt:lpwstr>C:\Users\ElenaFratus\Downloads\VSME-Digital-Template-1.0.0.xlsx</vt:lpwstr>
      </vt:variant>
      <vt:variant>
        <vt:lpwstr>template_b7_description_of_circular_economy_principles</vt:lpwstr>
      </vt:variant>
      <vt:variant>
        <vt:i4>2556020</vt:i4>
      </vt:variant>
      <vt:variant>
        <vt:i4>207</vt:i4>
      </vt:variant>
      <vt:variant>
        <vt:i4>0</vt:i4>
      </vt:variant>
      <vt:variant>
        <vt:i4>5</vt:i4>
      </vt:variant>
      <vt:variant>
        <vt:lpwstr>C:\Users\ElenaFratus\Downloads\VSME-Digital-Template-1.0.0.xlsx</vt:lpwstr>
      </vt:variant>
      <vt:variant>
        <vt:lpwstr>template_b3_total_energy_consumption_in_MWh</vt:lpwstr>
      </vt:variant>
      <vt:variant>
        <vt:i4>1441909</vt:i4>
      </vt:variant>
      <vt:variant>
        <vt:i4>204</vt:i4>
      </vt:variant>
      <vt:variant>
        <vt:i4>0</vt:i4>
      </vt:variant>
      <vt:variant>
        <vt:i4>5</vt:i4>
      </vt:variant>
      <vt:variant>
        <vt:lpwstr>C:\Users\ElenaFratus\Downloads\VSME-Digital-Template-1.0.0.xlsx</vt:lpwstr>
      </vt:variant>
      <vt:variant>
        <vt:lpwstr>template_b2_practices_policies_and_future_initiatives_for_transitioning_towards_a_more_sustainable_economy</vt:lpwstr>
      </vt:variant>
      <vt:variant>
        <vt:i4>7602202</vt:i4>
      </vt:variant>
      <vt:variant>
        <vt:i4>201</vt:i4>
      </vt:variant>
      <vt:variant>
        <vt:i4>0</vt:i4>
      </vt:variant>
      <vt:variant>
        <vt:i4>5</vt:i4>
      </vt:variant>
      <vt:variant>
        <vt:lpwstr>C:\Users\ElenaFratus\Downloads\VSME-Digital-Template-1.0.0.xlsx</vt:lpwstr>
      </vt:variant>
      <vt:variant>
        <vt:lpwstr>template_b1_basis_for_preparation_and_other_undertakings_general_information</vt:lpwstr>
      </vt:variant>
      <vt:variant>
        <vt:i4>7143468</vt:i4>
      </vt:variant>
      <vt:variant>
        <vt:i4>198</vt:i4>
      </vt:variant>
      <vt:variant>
        <vt:i4>0</vt:i4>
      </vt:variant>
      <vt:variant>
        <vt:i4>5</vt:i4>
      </vt:variant>
      <vt:variant>
        <vt:lpwstr>C:\Users\ElenaFratus\Downloads\VSME-Digital-Template-1.0.0.xlsx</vt:lpwstr>
      </vt:variant>
      <vt:variant>
        <vt:lpwstr>'General Information'!A1</vt:lpwstr>
      </vt:variant>
      <vt:variant>
        <vt:i4>2359305</vt:i4>
      </vt:variant>
      <vt:variant>
        <vt:i4>195</vt:i4>
      </vt:variant>
      <vt:variant>
        <vt:i4>0</vt:i4>
      </vt:variant>
      <vt:variant>
        <vt:i4>5</vt:i4>
      </vt:variant>
      <vt:variant>
        <vt:lpwstr>mailto:info@thermocast.it</vt:lpwstr>
      </vt:variant>
      <vt:variant>
        <vt:lpwstr/>
      </vt:variant>
      <vt:variant>
        <vt:i4>1900633</vt:i4>
      </vt:variant>
      <vt:variant>
        <vt:i4>192</vt:i4>
      </vt:variant>
      <vt:variant>
        <vt:i4>0</vt:i4>
      </vt:variant>
      <vt:variant>
        <vt:i4>5</vt:i4>
      </vt:variant>
      <vt:variant>
        <vt:lpwstr>http://www.thermocast.it/</vt:lpwstr>
      </vt:variant>
      <vt:variant>
        <vt:lpwstr/>
      </vt:variant>
      <vt:variant>
        <vt:i4>917599</vt:i4>
      </vt:variant>
      <vt:variant>
        <vt:i4>189</vt:i4>
      </vt:variant>
      <vt:variant>
        <vt:i4>0</vt:i4>
      </vt:variant>
      <vt:variant>
        <vt:i4>5</vt:i4>
      </vt:variant>
      <vt:variant>
        <vt:lpwstr>https://emissioni.sina.isprambiente.it/inventario-nazionale/</vt:lpwstr>
      </vt:variant>
      <vt:variant>
        <vt:lpwstr/>
      </vt:variant>
      <vt:variant>
        <vt:i4>1310772</vt:i4>
      </vt:variant>
      <vt:variant>
        <vt:i4>182</vt:i4>
      </vt:variant>
      <vt:variant>
        <vt:i4>0</vt:i4>
      </vt:variant>
      <vt:variant>
        <vt:i4>5</vt:i4>
      </vt:variant>
      <vt:variant>
        <vt:lpwstr/>
      </vt:variant>
      <vt:variant>
        <vt:lpwstr>_Toc233376252</vt:lpwstr>
      </vt:variant>
      <vt:variant>
        <vt:i4>1310772</vt:i4>
      </vt:variant>
      <vt:variant>
        <vt:i4>176</vt:i4>
      </vt:variant>
      <vt:variant>
        <vt:i4>0</vt:i4>
      </vt:variant>
      <vt:variant>
        <vt:i4>5</vt:i4>
      </vt:variant>
      <vt:variant>
        <vt:lpwstr/>
      </vt:variant>
      <vt:variant>
        <vt:lpwstr>_Toc233376251</vt:lpwstr>
      </vt:variant>
      <vt:variant>
        <vt:i4>1310772</vt:i4>
      </vt:variant>
      <vt:variant>
        <vt:i4>170</vt:i4>
      </vt:variant>
      <vt:variant>
        <vt:i4>0</vt:i4>
      </vt:variant>
      <vt:variant>
        <vt:i4>5</vt:i4>
      </vt:variant>
      <vt:variant>
        <vt:lpwstr/>
      </vt:variant>
      <vt:variant>
        <vt:lpwstr>_Toc233376250</vt:lpwstr>
      </vt:variant>
      <vt:variant>
        <vt:i4>1376308</vt:i4>
      </vt:variant>
      <vt:variant>
        <vt:i4>164</vt:i4>
      </vt:variant>
      <vt:variant>
        <vt:i4>0</vt:i4>
      </vt:variant>
      <vt:variant>
        <vt:i4>5</vt:i4>
      </vt:variant>
      <vt:variant>
        <vt:lpwstr/>
      </vt:variant>
      <vt:variant>
        <vt:lpwstr>_Toc233376249</vt:lpwstr>
      </vt:variant>
      <vt:variant>
        <vt:i4>1376308</vt:i4>
      </vt:variant>
      <vt:variant>
        <vt:i4>158</vt:i4>
      </vt:variant>
      <vt:variant>
        <vt:i4>0</vt:i4>
      </vt:variant>
      <vt:variant>
        <vt:i4>5</vt:i4>
      </vt:variant>
      <vt:variant>
        <vt:lpwstr/>
      </vt:variant>
      <vt:variant>
        <vt:lpwstr>_Toc233376248</vt:lpwstr>
      </vt:variant>
      <vt:variant>
        <vt:i4>1376308</vt:i4>
      </vt:variant>
      <vt:variant>
        <vt:i4>152</vt:i4>
      </vt:variant>
      <vt:variant>
        <vt:i4>0</vt:i4>
      </vt:variant>
      <vt:variant>
        <vt:i4>5</vt:i4>
      </vt:variant>
      <vt:variant>
        <vt:lpwstr/>
      </vt:variant>
      <vt:variant>
        <vt:lpwstr>_Toc233376247</vt:lpwstr>
      </vt:variant>
      <vt:variant>
        <vt:i4>1376308</vt:i4>
      </vt:variant>
      <vt:variant>
        <vt:i4>146</vt:i4>
      </vt:variant>
      <vt:variant>
        <vt:i4>0</vt:i4>
      </vt:variant>
      <vt:variant>
        <vt:i4>5</vt:i4>
      </vt:variant>
      <vt:variant>
        <vt:lpwstr/>
      </vt:variant>
      <vt:variant>
        <vt:lpwstr>_Toc233376246</vt:lpwstr>
      </vt:variant>
      <vt:variant>
        <vt:i4>1376308</vt:i4>
      </vt:variant>
      <vt:variant>
        <vt:i4>140</vt:i4>
      </vt:variant>
      <vt:variant>
        <vt:i4>0</vt:i4>
      </vt:variant>
      <vt:variant>
        <vt:i4>5</vt:i4>
      </vt:variant>
      <vt:variant>
        <vt:lpwstr/>
      </vt:variant>
      <vt:variant>
        <vt:lpwstr>_Toc233376245</vt:lpwstr>
      </vt:variant>
      <vt:variant>
        <vt:i4>1376308</vt:i4>
      </vt:variant>
      <vt:variant>
        <vt:i4>134</vt:i4>
      </vt:variant>
      <vt:variant>
        <vt:i4>0</vt:i4>
      </vt:variant>
      <vt:variant>
        <vt:i4>5</vt:i4>
      </vt:variant>
      <vt:variant>
        <vt:lpwstr/>
      </vt:variant>
      <vt:variant>
        <vt:lpwstr>_Toc233376244</vt:lpwstr>
      </vt:variant>
      <vt:variant>
        <vt:i4>1376308</vt:i4>
      </vt:variant>
      <vt:variant>
        <vt:i4>128</vt:i4>
      </vt:variant>
      <vt:variant>
        <vt:i4>0</vt:i4>
      </vt:variant>
      <vt:variant>
        <vt:i4>5</vt:i4>
      </vt:variant>
      <vt:variant>
        <vt:lpwstr/>
      </vt:variant>
      <vt:variant>
        <vt:lpwstr>_Toc233376243</vt:lpwstr>
      </vt:variant>
      <vt:variant>
        <vt:i4>1376308</vt:i4>
      </vt:variant>
      <vt:variant>
        <vt:i4>122</vt:i4>
      </vt:variant>
      <vt:variant>
        <vt:i4>0</vt:i4>
      </vt:variant>
      <vt:variant>
        <vt:i4>5</vt:i4>
      </vt:variant>
      <vt:variant>
        <vt:lpwstr/>
      </vt:variant>
      <vt:variant>
        <vt:lpwstr>_Toc233376242</vt:lpwstr>
      </vt:variant>
      <vt:variant>
        <vt:i4>1376308</vt:i4>
      </vt:variant>
      <vt:variant>
        <vt:i4>116</vt:i4>
      </vt:variant>
      <vt:variant>
        <vt:i4>0</vt:i4>
      </vt:variant>
      <vt:variant>
        <vt:i4>5</vt:i4>
      </vt:variant>
      <vt:variant>
        <vt:lpwstr/>
      </vt:variant>
      <vt:variant>
        <vt:lpwstr>_Toc233376241</vt:lpwstr>
      </vt:variant>
      <vt:variant>
        <vt:i4>1376308</vt:i4>
      </vt:variant>
      <vt:variant>
        <vt:i4>110</vt:i4>
      </vt:variant>
      <vt:variant>
        <vt:i4>0</vt:i4>
      </vt:variant>
      <vt:variant>
        <vt:i4>5</vt:i4>
      </vt:variant>
      <vt:variant>
        <vt:lpwstr/>
      </vt:variant>
      <vt:variant>
        <vt:lpwstr>_Toc233376240</vt:lpwstr>
      </vt:variant>
      <vt:variant>
        <vt:i4>1179700</vt:i4>
      </vt:variant>
      <vt:variant>
        <vt:i4>104</vt:i4>
      </vt:variant>
      <vt:variant>
        <vt:i4>0</vt:i4>
      </vt:variant>
      <vt:variant>
        <vt:i4>5</vt:i4>
      </vt:variant>
      <vt:variant>
        <vt:lpwstr/>
      </vt:variant>
      <vt:variant>
        <vt:lpwstr>_Toc233376239</vt:lpwstr>
      </vt:variant>
      <vt:variant>
        <vt:i4>1179700</vt:i4>
      </vt:variant>
      <vt:variant>
        <vt:i4>98</vt:i4>
      </vt:variant>
      <vt:variant>
        <vt:i4>0</vt:i4>
      </vt:variant>
      <vt:variant>
        <vt:i4>5</vt:i4>
      </vt:variant>
      <vt:variant>
        <vt:lpwstr/>
      </vt:variant>
      <vt:variant>
        <vt:lpwstr>_Toc233376238</vt:lpwstr>
      </vt:variant>
      <vt:variant>
        <vt:i4>1179700</vt:i4>
      </vt:variant>
      <vt:variant>
        <vt:i4>92</vt:i4>
      </vt:variant>
      <vt:variant>
        <vt:i4>0</vt:i4>
      </vt:variant>
      <vt:variant>
        <vt:i4>5</vt:i4>
      </vt:variant>
      <vt:variant>
        <vt:lpwstr/>
      </vt:variant>
      <vt:variant>
        <vt:lpwstr>_Toc233376237</vt:lpwstr>
      </vt:variant>
      <vt:variant>
        <vt:i4>1179700</vt:i4>
      </vt:variant>
      <vt:variant>
        <vt:i4>86</vt:i4>
      </vt:variant>
      <vt:variant>
        <vt:i4>0</vt:i4>
      </vt:variant>
      <vt:variant>
        <vt:i4>5</vt:i4>
      </vt:variant>
      <vt:variant>
        <vt:lpwstr/>
      </vt:variant>
      <vt:variant>
        <vt:lpwstr>_Toc233376236</vt:lpwstr>
      </vt:variant>
      <vt:variant>
        <vt:i4>1179700</vt:i4>
      </vt:variant>
      <vt:variant>
        <vt:i4>80</vt:i4>
      </vt:variant>
      <vt:variant>
        <vt:i4>0</vt:i4>
      </vt:variant>
      <vt:variant>
        <vt:i4>5</vt:i4>
      </vt:variant>
      <vt:variant>
        <vt:lpwstr/>
      </vt:variant>
      <vt:variant>
        <vt:lpwstr>_Toc233376235</vt:lpwstr>
      </vt:variant>
      <vt:variant>
        <vt:i4>1179700</vt:i4>
      </vt:variant>
      <vt:variant>
        <vt:i4>74</vt:i4>
      </vt:variant>
      <vt:variant>
        <vt:i4>0</vt:i4>
      </vt:variant>
      <vt:variant>
        <vt:i4>5</vt:i4>
      </vt:variant>
      <vt:variant>
        <vt:lpwstr/>
      </vt:variant>
      <vt:variant>
        <vt:lpwstr>_Toc233376234</vt:lpwstr>
      </vt:variant>
      <vt:variant>
        <vt:i4>1179700</vt:i4>
      </vt:variant>
      <vt:variant>
        <vt:i4>68</vt:i4>
      </vt:variant>
      <vt:variant>
        <vt:i4>0</vt:i4>
      </vt:variant>
      <vt:variant>
        <vt:i4>5</vt:i4>
      </vt:variant>
      <vt:variant>
        <vt:lpwstr/>
      </vt:variant>
      <vt:variant>
        <vt:lpwstr>_Toc233376233</vt:lpwstr>
      </vt:variant>
      <vt:variant>
        <vt:i4>1179700</vt:i4>
      </vt:variant>
      <vt:variant>
        <vt:i4>62</vt:i4>
      </vt:variant>
      <vt:variant>
        <vt:i4>0</vt:i4>
      </vt:variant>
      <vt:variant>
        <vt:i4>5</vt:i4>
      </vt:variant>
      <vt:variant>
        <vt:lpwstr/>
      </vt:variant>
      <vt:variant>
        <vt:lpwstr>_Toc233376232</vt:lpwstr>
      </vt:variant>
      <vt:variant>
        <vt:i4>1179700</vt:i4>
      </vt:variant>
      <vt:variant>
        <vt:i4>56</vt:i4>
      </vt:variant>
      <vt:variant>
        <vt:i4>0</vt:i4>
      </vt:variant>
      <vt:variant>
        <vt:i4>5</vt:i4>
      </vt:variant>
      <vt:variant>
        <vt:lpwstr/>
      </vt:variant>
      <vt:variant>
        <vt:lpwstr>_Toc233376231</vt:lpwstr>
      </vt:variant>
      <vt:variant>
        <vt:i4>1179700</vt:i4>
      </vt:variant>
      <vt:variant>
        <vt:i4>50</vt:i4>
      </vt:variant>
      <vt:variant>
        <vt:i4>0</vt:i4>
      </vt:variant>
      <vt:variant>
        <vt:i4>5</vt:i4>
      </vt:variant>
      <vt:variant>
        <vt:lpwstr/>
      </vt:variant>
      <vt:variant>
        <vt:lpwstr>_Toc233376230</vt:lpwstr>
      </vt:variant>
      <vt:variant>
        <vt:i4>1245236</vt:i4>
      </vt:variant>
      <vt:variant>
        <vt:i4>44</vt:i4>
      </vt:variant>
      <vt:variant>
        <vt:i4>0</vt:i4>
      </vt:variant>
      <vt:variant>
        <vt:i4>5</vt:i4>
      </vt:variant>
      <vt:variant>
        <vt:lpwstr/>
      </vt:variant>
      <vt:variant>
        <vt:lpwstr>_Toc233376229</vt:lpwstr>
      </vt:variant>
      <vt:variant>
        <vt:i4>1245236</vt:i4>
      </vt:variant>
      <vt:variant>
        <vt:i4>38</vt:i4>
      </vt:variant>
      <vt:variant>
        <vt:i4>0</vt:i4>
      </vt:variant>
      <vt:variant>
        <vt:i4>5</vt:i4>
      </vt:variant>
      <vt:variant>
        <vt:lpwstr/>
      </vt:variant>
      <vt:variant>
        <vt:lpwstr>_Toc233376228</vt:lpwstr>
      </vt:variant>
      <vt:variant>
        <vt:i4>1245236</vt:i4>
      </vt:variant>
      <vt:variant>
        <vt:i4>32</vt:i4>
      </vt:variant>
      <vt:variant>
        <vt:i4>0</vt:i4>
      </vt:variant>
      <vt:variant>
        <vt:i4>5</vt:i4>
      </vt:variant>
      <vt:variant>
        <vt:lpwstr/>
      </vt:variant>
      <vt:variant>
        <vt:lpwstr>_Toc233376227</vt:lpwstr>
      </vt:variant>
      <vt:variant>
        <vt:i4>1245236</vt:i4>
      </vt:variant>
      <vt:variant>
        <vt:i4>26</vt:i4>
      </vt:variant>
      <vt:variant>
        <vt:i4>0</vt:i4>
      </vt:variant>
      <vt:variant>
        <vt:i4>5</vt:i4>
      </vt:variant>
      <vt:variant>
        <vt:lpwstr/>
      </vt:variant>
      <vt:variant>
        <vt:lpwstr>_Toc233376226</vt:lpwstr>
      </vt:variant>
      <vt:variant>
        <vt:i4>1245236</vt:i4>
      </vt:variant>
      <vt:variant>
        <vt:i4>20</vt:i4>
      </vt:variant>
      <vt:variant>
        <vt:i4>0</vt:i4>
      </vt:variant>
      <vt:variant>
        <vt:i4>5</vt:i4>
      </vt:variant>
      <vt:variant>
        <vt:lpwstr/>
      </vt:variant>
      <vt:variant>
        <vt:lpwstr>_Toc233376225</vt:lpwstr>
      </vt:variant>
      <vt:variant>
        <vt:i4>1245236</vt:i4>
      </vt:variant>
      <vt:variant>
        <vt:i4>14</vt:i4>
      </vt:variant>
      <vt:variant>
        <vt:i4>0</vt:i4>
      </vt:variant>
      <vt:variant>
        <vt:i4>5</vt:i4>
      </vt:variant>
      <vt:variant>
        <vt:lpwstr/>
      </vt:variant>
      <vt:variant>
        <vt:lpwstr>_Toc233376224</vt:lpwstr>
      </vt:variant>
      <vt:variant>
        <vt:i4>1245236</vt:i4>
      </vt:variant>
      <vt:variant>
        <vt:i4>8</vt:i4>
      </vt:variant>
      <vt:variant>
        <vt:i4>0</vt:i4>
      </vt:variant>
      <vt:variant>
        <vt:i4>5</vt:i4>
      </vt:variant>
      <vt:variant>
        <vt:lpwstr/>
      </vt:variant>
      <vt:variant>
        <vt:lpwstr>_Toc233376223</vt:lpwstr>
      </vt:variant>
      <vt:variant>
        <vt:i4>1245236</vt:i4>
      </vt:variant>
      <vt:variant>
        <vt:i4>2</vt:i4>
      </vt:variant>
      <vt:variant>
        <vt:i4>0</vt:i4>
      </vt:variant>
      <vt:variant>
        <vt:i4>5</vt:i4>
      </vt:variant>
      <vt:variant>
        <vt:lpwstr/>
      </vt:variant>
      <vt:variant>
        <vt:lpwstr>_Toc233376222</vt:lpwstr>
      </vt:variant>
      <vt:variant>
        <vt:i4>6029393</vt:i4>
      </vt:variant>
      <vt:variant>
        <vt:i4>3</vt:i4>
      </vt:variant>
      <vt:variant>
        <vt:i4>0</vt:i4>
      </vt:variant>
      <vt:variant>
        <vt:i4>5</vt:i4>
      </vt:variant>
      <vt:variant>
        <vt:lpwstr>https://natura2000.eea.europa.eu/</vt:lpwstr>
      </vt:variant>
      <vt:variant>
        <vt:lpwstr/>
      </vt:variant>
      <vt:variant>
        <vt:i4>25</vt:i4>
      </vt:variant>
      <vt:variant>
        <vt:i4>0</vt:i4>
      </vt:variant>
      <vt:variant>
        <vt:i4>0</vt:i4>
      </vt:variant>
      <vt:variant>
        <vt:i4>5</vt:i4>
      </vt:variant>
      <vt:variant>
        <vt:lpwstr>https://riskfilter.org/water/home</vt:lpwstr>
      </vt:variant>
      <vt:variant>
        <vt:lpwstr/>
      </vt:variant>
      <vt:variant>
        <vt:i4>2359305</vt:i4>
      </vt:variant>
      <vt:variant>
        <vt:i4>3</vt:i4>
      </vt:variant>
      <vt:variant>
        <vt:i4>0</vt:i4>
      </vt:variant>
      <vt:variant>
        <vt:i4>5</vt:i4>
      </vt:variant>
      <vt:variant>
        <vt:lpwstr>mailto:info@thermocast.it</vt:lpwstr>
      </vt:variant>
      <vt:variant>
        <vt:lpwstr/>
      </vt:variant>
      <vt:variant>
        <vt:i4>2359305</vt:i4>
      </vt:variant>
      <vt:variant>
        <vt:i4>0</vt:i4>
      </vt:variant>
      <vt:variant>
        <vt:i4>0</vt:i4>
      </vt:variant>
      <vt:variant>
        <vt:i4>5</vt:i4>
      </vt:variant>
      <vt:variant>
        <vt:lpwstr>mailto:info@thermocast.it</vt:lpwstr>
      </vt:variant>
      <vt:variant>
        <vt:lpwstr/>
      </vt:variant>
      <vt:variant>
        <vt:i4>1769581</vt:i4>
      </vt:variant>
      <vt:variant>
        <vt:i4>3</vt:i4>
      </vt:variant>
      <vt:variant>
        <vt:i4>0</vt:i4>
      </vt:variant>
      <vt:variant>
        <vt:i4>5</vt:i4>
      </vt:variant>
      <vt:variant>
        <vt:lpwstr>mailto:sonia.belloli@senecanet.it</vt:lpwstr>
      </vt:variant>
      <vt:variant>
        <vt:lpwstr/>
      </vt:variant>
      <vt:variant>
        <vt:i4>1769581</vt:i4>
      </vt:variant>
      <vt:variant>
        <vt:i4>0</vt:i4>
      </vt:variant>
      <vt:variant>
        <vt:i4>0</vt:i4>
      </vt:variant>
      <vt:variant>
        <vt:i4>5</vt:i4>
      </vt:variant>
      <vt:variant>
        <vt:lpwstr>mailto:sonia.belloli@senecanet.it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Sonia Belloli (Seneca)</dc:creator>
  <cp:keywords/>
  <cp:lastModifiedBy>Bussi Isabella</cp:lastModifiedBy>
  <cp:revision>3217</cp:revision>
  <dcterms:created xsi:type="dcterms:W3CDTF">2026-06-13T07:35:00Z</dcterms:created>
  <dcterms:modified xsi:type="dcterms:W3CDTF">2026-08-19T08:36:00Z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0x0101007B0243A7A01D91419A6510E8C83F8CB2</vt:lpwstr>
  </property>
  <property fmtid="{D5CDD505-2E9C-101B-9397-08002B2CF9AE}" pid="3" name="MediaServiceImageTags">
    <vt:lpwstr/>
  </property>
</Properties>
</file>